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0" r:id="rId1"/>
  </p:sldMasterIdLst>
  <p:notesMasterIdLst>
    <p:notesMasterId r:id="rId17"/>
  </p:notesMasterIdLst>
  <p:sldIdLst>
    <p:sldId id="256" r:id="rId2"/>
    <p:sldId id="276" r:id="rId3"/>
    <p:sldId id="268" r:id="rId4"/>
    <p:sldId id="275" r:id="rId5"/>
    <p:sldId id="269" r:id="rId6"/>
    <p:sldId id="260" r:id="rId7"/>
    <p:sldId id="272" r:id="rId8"/>
    <p:sldId id="277" r:id="rId9"/>
    <p:sldId id="273" r:id="rId10"/>
    <p:sldId id="274" r:id="rId11"/>
    <p:sldId id="278" r:id="rId12"/>
    <p:sldId id="259" r:id="rId13"/>
    <p:sldId id="279" r:id="rId14"/>
    <p:sldId id="270" r:id="rId15"/>
    <p:sldId id="26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8836-03" initials="E" lastIdx="1" clrIdx="0">
    <p:extLst>
      <p:ext uri="{19B8F6BF-5375-455C-9EA6-DF929625EA0E}">
        <p15:presenceInfo xmlns:p15="http://schemas.microsoft.com/office/powerpoint/2012/main" userId="S-1-5-21-63321597-1027124546-1235722510-108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84150" autoAdjust="0"/>
  </p:normalViewPr>
  <p:slideViewPr>
    <p:cSldViewPr snapToGrid="0">
      <p:cViewPr varScale="1">
        <p:scale>
          <a:sx n="82" d="100"/>
          <a:sy n="82" d="100"/>
        </p:scale>
        <p:origin x="5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51527-E97C-4610-80EB-9E4ED265B963}" type="datetimeFigureOut">
              <a:rPr lang="nl-NL" smtClean="0"/>
              <a:t>13-4-2024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D8E55-8850-4D63-934D-AB4D1CA03089}" type="slidenum">
              <a:rPr lang="nl-NL" smtClean="0"/>
              <a:t>‹#›</a:t>
            </a:fld>
            <a:endParaRPr lang="nl-NL"/>
          </a:p>
        </p:txBody>
      </p:sp>
    </p:spTree>
    <p:extLst>
      <p:ext uri="{BB962C8B-B14F-4D97-AF65-F5344CB8AC3E}">
        <p14:creationId xmlns:p14="http://schemas.microsoft.com/office/powerpoint/2010/main" val="798714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7F3AAEE-5B6D-4BE0-AFDA-DDFDEA29ECEC}" type="slidenum">
              <a:rPr lang="nl-NL" smtClean="0"/>
              <a:t>12</a:t>
            </a:fld>
            <a:endParaRPr lang="nl-NL"/>
          </a:p>
        </p:txBody>
      </p:sp>
    </p:spTree>
    <p:extLst>
      <p:ext uri="{BB962C8B-B14F-4D97-AF65-F5344CB8AC3E}">
        <p14:creationId xmlns:p14="http://schemas.microsoft.com/office/powerpoint/2010/main" val="2116199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Het is geaccrediteerd programma  bij het RIVM “loket gezond leven”.</a:t>
            </a:r>
          </a:p>
          <a:p>
            <a:r>
              <a:rPr lang="nl-NL" sz="1200" kern="1200" dirty="0">
                <a:solidFill>
                  <a:schemeClr val="tx1"/>
                </a:solidFill>
                <a:effectLst/>
                <a:latin typeface="+mn-lt"/>
                <a:ea typeface="+mn-ea"/>
                <a:cs typeface="+mn-cs"/>
              </a:rPr>
              <a:t>Onderzoek wordt nu met LUMC gedaan naar effect programma.</a:t>
            </a:r>
          </a:p>
          <a:p>
            <a:r>
              <a:rPr lang="nl-NL" sz="1200" kern="1200" dirty="0">
                <a:solidFill>
                  <a:schemeClr val="tx1"/>
                </a:solidFill>
                <a:effectLst/>
                <a:latin typeface="+mn-lt"/>
                <a:ea typeface="+mn-ea"/>
                <a:cs typeface="+mn-cs"/>
              </a:rPr>
              <a:t>We zien in tussentijdse analyse significante verbetering op o.a. gezondheid, </a:t>
            </a:r>
            <a:r>
              <a:rPr lang="nl-NL" sz="1200" kern="1200" dirty="0" err="1">
                <a:solidFill>
                  <a:schemeClr val="tx1"/>
                </a:solidFill>
                <a:effectLst/>
                <a:latin typeface="+mn-lt"/>
                <a:ea typeface="+mn-ea"/>
                <a:cs typeface="+mn-cs"/>
              </a:rPr>
              <a:t>self-efficacy</a:t>
            </a:r>
            <a:r>
              <a:rPr lang="nl-NL" sz="1200" kern="1200" dirty="0">
                <a:solidFill>
                  <a:schemeClr val="tx1"/>
                </a:solidFill>
                <a:effectLst/>
                <a:latin typeface="+mn-lt"/>
                <a:ea typeface="+mn-ea"/>
                <a:cs typeface="+mn-cs"/>
              </a:rPr>
              <a:t> en vitaliteit.</a:t>
            </a:r>
          </a:p>
          <a:p>
            <a:r>
              <a:rPr lang="nl-NL" sz="1200" kern="1200" dirty="0">
                <a:solidFill>
                  <a:schemeClr val="tx1"/>
                </a:solidFill>
                <a:effectLst/>
                <a:latin typeface="+mn-lt"/>
                <a:ea typeface="+mn-ea"/>
                <a:cs typeface="+mn-cs"/>
              </a:rPr>
              <a:t>Dit effect blijven we een half jaar na afronding van het programma zien.</a:t>
            </a:r>
          </a:p>
          <a:p>
            <a:endParaRPr lang="nl-NL" dirty="0"/>
          </a:p>
        </p:txBody>
      </p:sp>
      <p:sp>
        <p:nvSpPr>
          <p:cNvPr id="4" name="Tijdelijke aanduiding voor dianummer 3"/>
          <p:cNvSpPr>
            <a:spLocks noGrp="1"/>
          </p:cNvSpPr>
          <p:nvPr>
            <p:ph type="sldNum" sz="quarter" idx="10"/>
          </p:nvPr>
        </p:nvSpPr>
        <p:spPr/>
        <p:txBody>
          <a:bodyPr/>
          <a:lstStyle/>
          <a:p>
            <a:fld id="{07F3AAEE-5B6D-4BE0-AFDA-DDFDEA29ECEC}" type="slidenum">
              <a:rPr lang="nl-NL" smtClean="0"/>
              <a:t>14</a:t>
            </a:fld>
            <a:endParaRPr lang="nl-NL"/>
          </a:p>
        </p:txBody>
      </p:sp>
    </p:spTree>
    <p:extLst>
      <p:ext uri="{BB962C8B-B14F-4D97-AF65-F5344CB8AC3E}">
        <p14:creationId xmlns:p14="http://schemas.microsoft.com/office/powerpoint/2010/main" val="2122417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B3F12F5-B290-47D8-B569-547E40932BAB}" type="datetimeFigureOut">
              <a:rPr lang="nl-NL" smtClean="0"/>
              <a:t>13-4-2024</a:t>
            </a:fld>
            <a:endParaRPr lang="nl-NL"/>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nl-NL"/>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847A6186-E303-4CDC-88A9-8A64AA7A09F7}" type="slidenum">
              <a:rPr lang="nl-NL" smtClean="0"/>
              <a:t>‹#›</a:t>
            </a:fld>
            <a:endParaRPr lang="nl-NL"/>
          </a:p>
        </p:txBody>
      </p:sp>
    </p:spTree>
    <p:extLst>
      <p:ext uri="{BB962C8B-B14F-4D97-AF65-F5344CB8AC3E}">
        <p14:creationId xmlns:p14="http://schemas.microsoft.com/office/powerpoint/2010/main" val="492297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1B3F12F5-B290-47D8-B569-547E40932BAB}" type="datetimeFigureOut">
              <a:rPr lang="nl-NL" smtClean="0"/>
              <a:t>13-4-2024</a:t>
            </a:fld>
            <a:endParaRPr lang="nl-NL"/>
          </a:p>
        </p:txBody>
      </p:sp>
      <p:sp>
        <p:nvSpPr>
          <p:cNvPr id="6" name="Footer Placeholder 5"/>
          <p:cNvSpPr>
            <a:spLocks noGrp="1"/>
          </p:cNvSpPr>
          <p:nvPr>
            <p:ph type="ftr" sz="quarter" idx="11"/>
          </p:nvPr>
        </p:nvSpPr>
        <p:spPr/>
        <p:txBody>
          <a:bodyPr/>
          <a:lstStyle/>
          <a:p>
            <a:endParaRPr lang="nl-N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47A6186-E303-4CDC-88A9-8A64AA7A09F7}" type="slidenum">
              <a:rPr lang="nl-NL" smtClean="0"/>
              <a:t>‹#›</a:t>
            </a:fld>
            <a:endParaRPr lang="nl-NL"/>
          </a:p>
        </p:txBody>
      </p:sp>
    </p:spTree>
    <p:extLst>
      <p:ext uri="{BB962C8B-B14F-4D97-AF65-F5344CB8AC3E}">
        <p14:creationId xmlns:p14="http://schemas.microsoft.com/office/powerpoint/2010/main" val="3743631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nl-NL"/>
              <a:t>Klik om stijl te bewerken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1B3F12F5-B290-47D8-B569-547E40932BAB}" type="datetimeFigureOut">
              <a:rPr lang="nl-NL" smtClean="0"/>
              <a:t>13-4-2024</a:t>
            </a:fld>
            <a:endParaRPr lang="nl-NL"/>
          </a:p>
        </p:txBody>
      </p:sp>
      <p:sp>
        <p:nvSpPr>
          <p:cNvPr id="5" name="Footer Placeholder 4"/>
          <p:cNvSpPr>
            <a:spLocks noGrp="1"/>
          </p:cNvSpPr>
          <p:nvPr>
            <p:ph type="ftr" sz="quarter" idx="11"/>
          </p:nvPr>
        </p:nvSpPr>
        <p:spPr/>
        <p:txBody>
          <a:bodyPr/>
          <a:lstStyle/>
          <a:p>
            <a:endParaRPr lang="nl-N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47A6186-E303-4CDC-88A9-8A64AA7A09F7}" type="slidenum">
              <a:rPr lang="nl-NL" smtClean="0"/>
              <a:t>‹#›</a:t>
            </a:fld>
            <a:endParaRPr lang="nl-NL"/>
          </a:p>
        </p:txBody>
      </p:sp>
    </p:spTree>
    <p:extLst>
      <p:ext uri="{BB962C8B-B14F-4D97-AF65-F5344CB8AC3E}">
        <p14:creationId xmlns:p14="http://schemas.microsoft.com/office/powerpoint/2010/main" val="3722169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nl-NL"/>
              <a:t>Klik om stijl te bewerken</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1B3F12F5-B290-47D8-B569-547E40932BAB}" type="datetimeFigureOut">
              <a:rPr lang="nl-NL" smtClean="0"/>
              <a:t>13-4-2024</a:t>
            </a:fld>
            <a:endParaRPr lang="nl-NL"/>
          </a:p>
        </p:txBody>
      </p:sp>
      <p:sp>
        <p:nvSpPr>
          <p:cNvPr id="5" name="Footer Placeholder 4"/>
          <p:cNvSpPr>
            <a:spLocks noGrp="1"/>
          </p:cNvSpPr>
          <p:nvPr>
            <p:ph type="ftr" sz="quarter" idx="11"/>
          </p:nvPr>
        </p:nvSpPr>
        <p:spPr/>
        <p:txBody>
          <a:bodyPr/>
          <a:lstStyle/>
          <a:p>
            <a:endParaRPr lang="nl-NL"/>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47A6186-E303-4CDC-88A9-8A64AA7A09F7}" type="slidenum">
              <a:rPr lang="nl-NL" smtClean="0"/>
              <a:t>‹#›</a:t>
            </a:fld>
            <a:endParaRPr lang="nl-NL"/>
          </a:p>
        </p:txBody>
      </p:sp>
    </p:spTree>
    <p:extLst>
      <p:ext uri="{BB962C8B-B14F-4D97-AF65-F5344CB8AC3E}">
        <p14:creationId xmlns:p14="http://schemas.microsoft.com/office/powerpoint/2010/main" val="3017020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1B3F12F5-B290-47D8-B569-547E40932BAB}" type="datetimeFigureOut">
              <a:rPr lang="nl-NL" smtClean="0"/>
              <a:t>13-4-2024</a:t>
            </a:fld>
            <a:endParaRPr lang="nl-NL"/>
          </a:p>
        </p:txBody>
      </p:sp>
      <p:sp>
        <p:nvSpPr>
          <p:cNvPr id="5" name="Footer Placeholder 4"/>
          <p:cNvSpPr>
            <a:spLocks noGrp="1"/>
          </p:cNvSpPr>
          <p:nvPr>
            <p:ph type="ftr" sz="quarter" idx="11"/>
          </p:nvPr>
        </p:nvSpPr>
        <p:spPr/>
        <p:txBody>
          <a:bodyPr/>
          <a:lstStyle/>
          <a:p>
            <a:endParaRPr lang="nl-NL"/>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47A6186-E303-4CDC-88A9-8A64AA7A09F7}" type="slidenum">
              <a:rPr lang="nl-NL" smtClean="0"/>
              <a:t>‹#›</a:t>
            </a:fld>
            <a:endParaRPr lang="nl-NL"/>
          </a:p>
        </p:txBody>
      </p:sp>
    </p:spTree>
    <p:extLst>
      <p:ext uri="{BB962C8B-B14F-4D97-AF65-F5344CB8AC3E}">
        <p14:creationId xmlns:p14="http://schemas.microsoft.com/office/powerpoint/2010/main" val="2733420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nl-NL"/>
              <a:t>Klik om stijl te bewerken</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B3F12F5-B290-47D8-B569-547E40932BAB}" type="datetimeFigureOut">
              <a:rPr lang="nl-NL" smtClean="0"/>
              <a:t>13-4-2024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847A6186-E303-4CDC-88A9-8A64AA7A09F7}" type="slidenum">
              <a:rPr lang="nl-NL" smtClean="0"/>
              <a:t>‹#›</a:t>
            </a:fld>
            <a:endParaRPr lang="nl-NL"/>
          </a:p>
        </p:txBody>
      </p:sp>
    </p:spTree>
    <p:extLst>
      <p:ext uri="{BB962C8B-B14F-4D97-AF65-F5344CB8AC3E}">
        <p14:creationId xmlns:p14="http://schemas.microsoft.com/office/powerpoint/2010/main" val="3151292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nl-NL"/>
              <a:t>Klik om stijl te bewerken</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B3F12F5-B290-47D8-B569-547E40932BAB}" type="datetimeFigureOut">
              <a:rPr lang="nl-NL" smtClean="0"/>
              <a:t>13-4-2024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847A6186-E303-4CDC-88A9-8A64AA7A09F7}" type="slidenum">
              <a:rPr lang="nl-NL" smtClean="0"/>
              <a:t>‹#›</a:t>
            </a:fld>
            <a:endParaRPr lang="nl-NL"/>
          </a:p>
        </p:txBody>
      </p:sp>
    </p:spTree>
    <p:extLst>
      <p:ext uri="{BB962C8B-B14F-4D97-AF65-F5344CB8AC3E}">
        <p14:creationId xmlns:p14="http://schemas.microsoft.com/office/powerpoint/2010/main" val="1492174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B3F12F5-B290-47D8-B569-547E40932BAB}" type="datetimeFigureOut">
              <a:rPr lang="nl-NL" smtClean="0"/>
              <a:t>13-4-2024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47A6186-E303-4CDC-88A9-8A64AA7A09F7}" type="slidenum">
              <a:rPr lang="nl-NL" smtClean="0"/>
              <a:t>‹#›</a:t>
            </a:fld>
            <a:endParaRPr lang="nl-NL"/>
          </a:p>
        </p:txBody>
      </p:sp>
    </p:spTree>
    <p:extLst>
      <p:ext uri="{BB962C8B-B14F-4D97-AF65-F5344CB8AC3E}">
        <p14:creationId xmlns:p14="http://schemas.microsoft.com/office/powerpoint/2010/main" val="1888009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B3F12F5-B290-47D8-B569-547E40932BAB}" type="datetimeFigureOut">
              <a:rPr lang="nl-NL" smtClean="0"/>
              <a:t>13-4-2024</a:t>
            </a:fld>
            <a:endParaRPr lang="nl-NL"/>
          </a:p>
        </p:txBody>
      </p:sp>
      <p:sp>
        <p:nvSpPr>
          <p:cNvPr id="5" name="Footer Placeholder 4"/>
          <p:cNvSpPr>
            <a:spLocks noGrp="1"/>
          </p:cNvSpPr>
          <p:nvPr>
            <p:ph type="ftr" sz="quarter" idx="11"/>
          </p:nvPr>
        </p:nvSpPr>
        <p:spPr/>
        <p:txBody>
          <a:bodyPr/>
          <a:lstStyle/>
          <a:p>
            <a:endParaRPr lang="nl-N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47A6186-E303-4CDC-88A9-8A64AA7A09F7}" type="slidenum">
              <a:rPr lang="nl-NL" smtClean="0"/>
              <a:t>‹#›</a:t>
            </a:fld>
            <a:endParaRPr lang="nl-NL"/>
          </a:p>
        </p:txBody>
      </p:sp>
    </p:spTree>
    <p:extLst>
      <p:ext uri="{BB962C8B-B14F-4D97-AF65-F5344CB8AC3E}">
        <p14:creationId xmlns:p14="http://schemas.microsoft.com/office/powerpoint/2010/main" val="1534190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eldia zonder afbeelding">
    <p:spTree>
      <p:nvGrpSpPr>
        <p:cNvPr id="1" name=""/>
        <p:cNvGrpSpPr/>
        <p:nvPr/>
      </p:nvGrpSpPr>
      <p:grpSpPr>
        <a:xfrm>
          <a:off x="0" y="0"/>
          <a:ext cx="0" cy="0"/>
          <a:chOff x="0" y="0"/>
          <a:chExt cx="0" cy="0"/>
        </a:xfrm>
      </p:grpSpPr>
      <p:sp>
        <p:nvSpPr>
          <p:cNvPr id="30" name="Tijdelijke aanduiding voor tekst 29"/>
          <p:cNvSpPr>
            <a:spLocks noGrp="1"/>
          </p:cNvSpPr>
          <p:nvPr>
            <p:ph type="body" sz="quarter" idx="18" hasCustomPrompt="1"/>
          </p:nvPr>
        </p:nvSpPr>
        <p:spPr>
          <a:xfrm>
            <a:off x="1104000" y="3816001"/>
            <a:ext cx="9936000" cy="718145"/>
          </a:xfrm>
        </p:spPr>
        <p:txBody>
          <a:bodyPr lIns="0" tIns="0" rIns="0" bIns="0">
            <a:noAutofit/>
          </a:bodyPr>
          <a:lstStyle>
            <a:lvl1pPr marL="0" indent="0">
              <a:lnSpc>
                <a:spcPts val="2835"/>
              </a:lnSpc>
              <a:spcBef>
                <a:spcPts val="0"/>
              </a:spcBef>
              <a:buNone/>
              <a:defRPr sz="2400" b="1" baseline="0">
                <a:solidFill>
                  <a:schemeClr val="accent2"/>
                </a:solidFill>
                <a:latin typeface="+mn-lt"/>
              </a:defRPr>
            </a:lvl1pPr>
            <a:lvl2pPr marL="457119" indent="0">
              <a:lnSpc>
                <a:spcPts val="2835"/>
              </a:lnSpc>
              <a:spcBef>
                <a:spcPts val="0"/>
              </a:spcBef>
              <a:buNone/>
              <a:defRPr sz="2400">
                <a:latin typeface="+mn-lt"/>
              </a:defRPr>
            </a:lvl2pPr>
            <a:lvl3pPr marL="914238" indent="0">
              <a:lnSpc>
                <a:spcPts val="2835"/>
              </a:lnSpc>
              <a:spcBef>
                <a:spcPts val="0"/>
              </a:spcBef>
              <a:buNone/>
              <a:defRPr sz="2400">
                <a:latin typeface="+mn-lt"/>
              </a:defRPr>
            </a:lvl3pPr>
            <a:lvl4pPr marL="1371358" indent="0">
              <a:lnSpc>
                <a:spcPts val="2835"/>
              </a:lnSpc>
              <a:spcBef>
                <a:spcPts val="0"/>
              </a:spcBef>
              <a:buNone/>
              <a:defRPr sz="2400">
                <a:latin typeface="+mn-lt"/>
              </a:defRPr>
            </a:lvl4pPr>
            <a:lvl5pPr marL="1828477" indent="0">
              <a:lnSpc>
                <a:spcPts val="2835"/>
              </a:lnSpc>
              <a:spcBef>
                <a:spcPts val="0"/>
              </a:spcBef>
              <a:buNone/>
              <a:defRPr sz="2400">
                <a:latin typeface="+mn-lt"/>
              </a:defRPr>
            </a:lvl5pPr>
          </a:lstStyle>
          <a:p>
            <a:pPr lvl="0"/>
            <a:r>
              <a:rPr lang="nl-NL" dirty="0"/>
              <a:t>Afzender, auteur of afdeling</a:t>
            </a:r>
          </a:p>
        </p:txBody>
      </p:sp>
      <p:sp>
        <p:nvSpPr>
          <p:cNvPr id="4" name="Tijdelijke aanduiding voor datum 3"/>
          <p:cNvSpPr>
            <a:spLocks noGrp="1"/>
          </p:cNvSpPr>
          <p:nvPr>
            <p:ph type="dt" sz="half" idx="19"/>
          </p:nvPr>
        </p:nvSpPr>
        <p:spPr>
          <a:xfrm>
            <a:off x="1096897" y="6433200"/>
            <a:ext cx="1584000" cy="216000"/>
          </a:xfrm>
        </p:spPr>
        <p:txBody>
          <a:bodyPr/>
          <a:lstStyle/>
          <a:p>
            <a:r>
              <a:rPr lang="nl-NL" dirty="0"/>
              <a:t>4-10-2013</a:t>
            </a:r>
          </a:p>
        </p:txBody>
      </p:sp>
      <p:sp>
        <p:nvSpPr>
          <p:cNvPr id="5" name="Tijdelijke aanduiding voor voettekst 4"/>
          <p:cNvSpPr>
            <a:spLocks noGrp="1"/>
          </p:cNvSpPr>
          <p:nvPr>
            <p:ph type="ftr" sz="quarter" idx="20"/>
          </p:nvPr>
        </p:nvSpPr>
        <p:spPr>
          <a:xfrm>
            <a:off x="2941248" y="6433200"/>
            <a:ext cx="7344000" cy="216000"/>
          </a:xfrm>
        </p:spPr>
        <p:txBody>
          <a:bodyPr/>
          <a:lstStyle/>
          <a:p>
            <a:pPr algn="l"/>
            <a:endParaRPr lang="nl-NL" dirty="0"/>
          </a:p>
        </p:txBody>
      </p:sp>
      <p:sp>
        <p:nvSpPr>
          <p:cNvPr id="6" name="Tijdelijke aanduiding voor dianummer 5"/>
          <p:cNvSpPr>
            <a:spLocks noGrp="1"/>
          </p:cNvSpPr>
          <p:nvPr>
            <p:ph type="sldNum" sz="quarter" idx="21"/>
          </p:nvPr>
        </p:nvSpPr>
        <p:spPr>
          <a:xfrm>
            <a:off x="10545600" y="6433200"/>
            <a:ext cx="720000" cy="216000"/>
          </a:xfrm>
        </p:spPr>
        <p:txBody>
          <a:bodyPr/>
          <a:lstStyle/>
          <a:p>
            <a:fld id="{9CBAC460-8BB7-4148-8014-679C5F0AB939}" type="slidenum">
              <a:rPr lang="nl-NL" smtClean="0"/>
              <a:pPr/>
              <a:t>‹#›</a:t>
            </a:fld>
            <a:endParaRPr lang="nl-NL" dirty="0"/>
          </a:p>
        </p:txBody>
      </p:sp>
      <p:sp>
        <p:nvSpPr>
          <p:cNvPr id="15" name="Rechthoek 14"/>
          <p:cNvSpPr/>
          <p:nvPr userDrawn="1"/>
        </p:nvSpPr>
        <p:spPr>
          <a:xfrm>
            <a:off x="0" y="0"/>
            <a:ext cx="12192000" cy="2976160"/>
          </a:xfrm>
          <a:prstGeom prst="rect">
            <a:avLst/>
          </a:prstGeom>
          <a:gradFill>
            <a:gsLst>
              <a:gs pos="0">
                <a:srgbClr val="52A8DF"/>
              </a:gs>
              <a:gs pos="100000">
                <a:srgbClr val="376EB7"/>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6" name="Tijdelijke aanduiding voor tekst 9"/>
          <p:cNvSpPr>
            <a:spLocks noGrp="1"/>
          </p:cNvSpPr>
          <p:nvPr>
            <p:ph type="body" sz="quarter" idx="14" hasCustomPrompt="1"/>
          </p:nvPr>
        </p:nvSpPr>
        <p:spPr>
          <a:xfrm>
            <a:off x="0" y="3306536"/>
            <a:ext cx="12196800" cy="338488"/>
          </a:xfrm>
          <a:solidFill>
            <a:srgbClr val="00A1DE">
              <a:alpha val="60000"/>
            </a:srgbClr>
          </a:solidFill>
        </p:spPr>
        <p:txBody>
          <a:bodyPr/>
          <a:lstStyle>
            <a:lvl1pPr marL="0" indent="0">
              <a:buNone/>
              <a:defRPr/>
            </a:lvl1pPr>
          </a:lstStyle>
          <a:p>
            <a:pPr lvl="0"/>
            <a:r>
              <a:rPr lang="nl-NL" dirty="0"/>
              <a:t> </a:t>
            </a:r>
          </a:p>
        </p:txBody>
      </p:sp>
      <p:sp>
        <p:nvSpPr>
          <p:cNvPr id="18" name="Rechthoek 17"/>
          <p:cNvSpPr/>
          <p:nvPr userDrawn="1"/>
        </p:nvSpPr>
        <p:spPr>
          <a:xfrm>
            <a:off x="0" y="2310494"/>
            <a:ext cx="12196800" cy="334735"/>
          </a:xfrm>
          <a:prstGeom prst="rect">
            <a:avLst/>
          </a:prstGeom>
          <a:solidFill>
            <a:srgbClr val="80B3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9" name="Rechthoek 18"/>
          <p:cNvSpPr/>
          <p:nvPr userDrawn="1"/>
        </p:nvSpPr>
        <p:spPr>
          <a:xfrm>
            <a:off x="0" y="2976160"/>
            <a:ext cx="12196800" cy="330376"/>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0" name="Rechthoek 19"/>
          <p:cNvSpPr/>
          <p:nvPr userDrawn="1"/>
        </p:nvSpPr>
        <p:spPr>
          <a:xfrm>
            <a:off x="0" y="2645230"/>
            <a:ext cx="12196800" cy="334735"/>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1" name="Titel 1"/>
          <p:cNvSpPr>
            <a:spLocks noGrp="1"/>
          </p:cNvSpPr>
          <p:nvPr>
            <p:ph type="ctrTitle" hasCustomPrompt="1"/>
          </p:nvPr>
        </p:nvSpPr>
        <p:spPr>
          <a:xfrm>
            <a:off x="1103445" y="1221384"/>
            <a:ext cx="9936000" cy="551433"/>
          </a:xfrm>
        </p:spPr>
        <p:txBody>
          <a:bodyPr lIns="0" tIns="0" rIns="0" bIns="0" anchor="t" anchorCtr="0">
            <a:noAutofit/>
          </a:bodyPr>
          <a:lstStyle>
            <a:lvl1pPr algn="l">
              <a:lnSpc>
                <a:spcPts val="4252"/>
              </a:lnSpc>
              <a:defRPr sz="3200" b="1" spc="10" baseline="0">
                <a:solidFill>
                  <a:schemeClr val="bg1"/>
                </a:solidFill>
              </a:defRPr>
            </a:lvl1pPr>
          </a:lstStyle>
          <a:p>
            <a:r>
              <a:rPr lang="nl-NL" dirty="0"/>
              <a:t>Titel</a:t>
            </a:r>
          </a:p>
        </p:txBody>
      </p:sp>
      <p:sp>
        <p:nvSpPr>
          <p:cNvPr id="22" name="Ondertitel 2"/>
          <p:cNvSpPr>
            <a:spLocks noGrp="1"/>
          </p:cNvSpPr>
          <p:nvPr>
            <p:ph type="subTitle" idx="1" hasCustomPrompt="1"/>
          </p:nvPr>
        </p:nvSpPr>
        <p:spPr>
          <a:xfrm>
            <a:off x="1103445" y="1725440"/>
            <a:ext cx="9936000" cy="551433"/>
          </a:xfrm>
        </p:spPr>
        <p:txBody>
          <a:bodyPr lIns="0" tIns="0" rIns="0" bIns="0" anchor="t" anchorCtr="0">
            <a:noAutofit/>
          </a:bodyPr>
          <a:lstStyle>
            <a:lvl1pPr marL="0" indent="0" algn="l">
              <a:lnSpc>
                <a:spcPts val="4252"/>
              </a:lnSpc>
              <a:spcBef>
                <a:spcPts val="0"/>
              </a:spcBef>
              <a:buNone/>
              <a:defRPr sz="3200" b="1" spc="10" baseline="0">
                <a:solidFill>
                  <a:schemeClr val="accent2"/>
                </a:solidFill>
                <a:latin typeface="+mj-lt"/>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nl-NL" dirty="0"/>
              <a:t>Ondertitel</a:t>
            </a:r>
          </a:p>
        </p:txBody>
      </p:sp>
      <p:pic>
        <p:nvPicPr>
          <p:cNvPr id="23"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6608" y="577973"/>
            <a:ext cx="3023968" cy="307541"/>
          </a:xfrm>
          <a:prstGeom prst="rect">
            <a:avLst/>
          </a:prstGeom>
        </p:spPr>
      </p:pic>
    </p:spTree>
    <p:extLst>
      <p:ext uri="{BB962C8B-B14F-4D97-AF65-F5344CB8AC3E}">
        <p14:creationId xmlns:p14="http://schemas.microsoft.com/office/powerpoint/2010/main" val="2631234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Volgdia">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r>
              <a:rPr lang="nl-NL"/>
              <a:t>4-10-2013</a:t>
            </a:r>
            <a:endParaRPr lang="nl-NL" dirty="0"/>
          </a:p>
        </p:txBody>
      </p:sp>
      <p:sp>
        <p:nvSpPr>
          <p:cNvPr id="8" name="Tijdelijke aanduiding voor voettekst 7"/>
          <p:cNvSpPr>
            <a:spLocks noGrp="1"/>
          </p:cNvSpPr>
          <p:nvPr>
            <p:ph type="ftr" sz="quarter" idx="11"/>
          </p:nvPr>
        </p:nvSpPr>
        <p:spPr/>
        <p:txBody>
          <a:bodyPr/>
          <a:lstStyle/>
          <a:p>
            <a:pPr algn="l"/>
            <a:endParaRPr lang="nl-NL" dirty="0"/>
          </a:p>
        </p:txBody>
      </p:sp>
      <p:sp>
        <p:nvSpPr>
          <p:cNvPr id="9" name="Tijdelijke aanduiding voor dianummer 8"/>
          <p:cNvSpPr>
            <a:spLocks noGrp="1"/>
          </p:cNvSpPr>
          <p:nvPr>
            <p:ph type="sldNum" sz="quarter" idx="12"/>
          </p:nvPr>
        </p:nvSpPr>
        <p:spPr/>
        <p:txBody>
          <a:bodyPr/>
          <a:lstStyle/>
          <a:p>
            <a:fld id="{9CBAC460-8BB7-4148-8014-679C5F0AB939}" type="slidenum">
              <a:rPr lang="nl-NL" smtClean="0"/>
              <a:pPr/>
              <a:t>‹#›</a:t>
            </a:fld>
            <a:endParaRPr lang="nl-NL" dirty="0"/>
          </a:p>
        </p:txBody>
      </p:sp>
      <p:sp>
        <p:nvSpPr>
          <p:cNvPr id="10" name="Tijdelijke aanduiding voor titel 1"/>
          <p:cNvSpPr>
            <a:spLocks noGrp="1"/>
          </p:cNvSpPr>
          <p:nvPr>
            <p:ph type="title"/>
          </p:nvPr>
        </p:nvSpPr>
        <p:spPr>
          <a:xfrm>
            <a:off x="1104000" y="573312"/>
            <a:ext cx="9936000" cy="635367"/>
          </a:xfrm>
          <a:prstGeom prst="rect">
            <a:avLst/>
          </a:prstGeom>
        </p:spPr>
        <p:txBody>
          <a:bodyPr vert="horz" lIns="0" tIns="0" rIns="0" bIns="0" rtlCol="0" anchor="t" anchorCtr="0">
            <a:spAutoFit/>
          </a:bodyPr>
          <a:lstStyle/>
          <a:p>
            <a:r>
              <a:rPr lang="nl-NL"/>
              <a:t>Klik om de stijl te bewerken</a:t>
            </a:r>
            <a:endParaRPr lang="nl-NL" dirty="0"/>
          </a:p>
        </p:txBody>
      </p:sp>
    </p:spTree>
    <p:extLst>
      <p:ext uri="{BB962C8B-B14F-4D97-AF65-F5344CB8AC3E}">
        <p14:creationId xmlns:p14="http://schemas.microsoft.com/office/powerpoint/2010/main" val="76129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B3F12F5-B290-47D8-B569-547E40932BAB}" type="datetimeFigureOut">
              <a:rPr lang="nl-NL" smtClean="0"/>
              <a:t>13-4-2024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47A6186-E303-4CDC-88A9-8A64AA7A09F7}" type="slidenum">
              <a:rPr lang="nl-NL" smtClean="0"/>
              <a:t>‹#›</a:t>
            </a:fld>
            <a:endParaRPr lang="nl-NL"/>
          </a:p>
        </p:txBody>
      </p:sp>
    </p:spTree>
    <p:extLst>
      <p:ext uri="{BB962C8B-B14F-4D97-AF65-F5344CB8AC3E}">
        <p14:creationId xmlns:p14="http://schemas.microsoft.com/office/powerpoint/2010/main" val="138186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1B3F12F5-B290-47D8-B569-547E40932BAB}" type="datetimeFigureOut">
              <a:rPr lang="nl-NL" smtClean="0"/>
              <a:t>13-4-2024</a:t>
            </a:fld>
            <a:endParaRPr lang="nl-NL"/>
          </a:p>
        </p:txBody>
      </p:sp>
      <p:sp>
        <p:nvSpPr>
          <p:cNvPr id="5" name="Footer Placeholder 4"/>
          <p:cNvSpPr>
            <a:spLocks noGrp="1"/>
          </p:cNvSpPr>
          <p:nvPr>
            <p:ph type="ftr" sz="quarter" idx="11"/>
          </p:nvPr>
        </p:nvSpPr>
        <p:spPr/>
        <p:txBody>
          <a:bodyPr/>
          <a:lstStyle/>
          <a:p>
            <a:endParaRPr lang="nl-NL"/>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47A6186-E303-4CDC-88A9-8A64AA7A09F7}" type="slidenum">
              <a:rPr lang="nl-NL" smtClean="0"/>
              <a:t>‹#›</a:t>
            </a:fld>
            <a:endParaRPr lang="nl-NL"/>
          </a:p>
        </p:txBody>
      </p:sp>
    </p:spTree>
    <p:extLst>
      <p:ext uri="{BB962C8B-B14F-4D97-AF65-F5344CB8AC3E}">
        <p14:creationId xmlns:p14="http://schemas.microsoft.com/office/powerpoint/2010/main" val="2493645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B3F12F5-B290-47D8-B569-547E40932BAB}" type="datetimeFigureOut">
              <a:rPr lang="nl-NL" smtClean="0"/>
              <a:t>13-4-2024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47A6186-E303-4CDC-88A9-8A64AA7A09F7}" type="slidenum">
              <a:rPr lang="nl-NL" smtClean="0"/>
              <a:t>‹#›</a:t>
            </a:fld>
            <a:endParaRPr lang="nl-NL"/>
          </a:p>
        </p:txBody>
      </p:sp>
    </p:spTree>
    <p:extLst>
      <p:ext uri="{BB962C8B-B14F-4D97-AF65-F5344CB8AC3E}">
        <p14:creationId xmlns:p14="http://schemas.microsoft.com/office/powerpoint/2010/main" val="377945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B3F12F5-B290-47D8-B569-547E40932BAB}" type="datetimeFigureOut">
              <a:rPr lang="nl-NL" smtClean="0"/>
              <a:t>13-4-2024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847A6186-E303-4CDC-88A9-8A64AA7A09F7}" type="slidenum">
              <a:rPr lang="nl-NL" smtClean="0"/>
              <a:t>‹#›</a:t>
            </a:fld>
            <a:endParaRPr lang="nl-NL"/>
          </a:p>
        </p:txBody>
      </p:sp>
    </p:spTree>
    <p:extLst>
      <p:ext uri="{BB962C8B-B14F-4D97-AF65-F5344CB8AC3E}">
        <p14:creationId xmlns:p14="http://schemas.microsoft.com/office/powerpoint/2010/main" val="1950833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B3F12F5-B290-47D8-B569-547E40932BAB}" type="datetimeFigureOut">
              <a:rPr lang="nl-NL" smtClean="0"/>
              <a:t>13-4-2024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847A6186-E303-4CDC-88A9-8A64AA7A09F7}" type="slidenum">
              <a:rPr lang="nl-NL" smtClean="0"/>
              <a:t>‹#›</a:t>
            </a:fld>
            <a:endParaRPr lang="nl-NL"/>
          </a:p>
        </p:txBody>
      </p:sp>
    </p:spTree>
    <p:extLst>
      <p:ext uri="{BB962C8B-B14F-4D97-AF65-F5344CB8AC3E}">
        <p14:creationId xmlns:p14="http://schemas.microsoft.com/office/powerpoint/2010/main" val="990359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F12F5-B290-47D8-B569-547E40932BAB}" type="datetimeFigureOut">
              <a:rPr lang="nl-NL" smtClean="0"/>
              <a:t>13-4-2024</a:t>
            </a:fld>
            <a:endParaRPr lang="nl-NL"/>
          </a:p>
        </p:txBody>
      </p:sp>
      <p:sp>
        <p:nvSpPr>
          <p:cNvPr id="3" name="Footer Placeholder 2"/>
          <p:cNvSpPr>
            <a:spLocks noGrp="1"/>
          </p:cNvSpPr>
          <p:nvPr>
            <p:ph type="ftr" sz="quarter" idx="11"/>
          </p:nvPr>
        </p:nvSpPr>
        <p:spPr/>
        <p:txBody>
          <a:bodyPr/>
          <a:lstStyle/>
          <a:p>
            <a:endParaRPr lang="nl-NL"/>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47A6186-E303-4CDC-88A9-8A64AA7A09F7}" type="slidenum">
              <a:rPr lang="nl-NL" smtClean="0"/>
              <a:t>‹#›</a:t>
            </a:fld>
            <a:endParaRPr lang="nl-NL"/>
          </a:p>
        </p:txBody>
      </p:sp>
    </p:spTree>
    <p:extLst>
      <p:ext uri="{BB962C8B-B14F-4D97-AF65-F5344CB8AC3E}">
        <p14:creationId xmlns:p14="http://schemas.microsoft.com/office/powerpoint/2010/main" val="2386688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1B3F12F5-B290-47D8-B569-547E40932BAB}" type="datetimeFigureOut">
              <a:rPr lang="nl-NL" smtClean="0"/>
              <a:t>13-4-2024</a:t>
            </a:fld>
            <a:endParaRPr lang="nl-NL"/>
          </a:p>
        </p:txBody>
      </p:sp>
      <p:sp>
        <p:nvSpPr>
          <p:cNvPr id="6" name="Footer Placeholder 5"/>
          <p:cNvSpPr>
            <a:spLocks noGrp="1"/>
          </p:cNvSpPr>
          <p:nvPr>
            <p:ph type="ftr" sz="quarter" idx="11"/>
          </p:nvPr>
        </p:nvSpPr>
        <p:spPr/>
        <p:txBody>
          <a:bodyPr/>
          <a:lstStyle/>
          <a:p>
            <a:endParaRPr lang="nl-NL"/>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47A6186-E303-4CDC-88A9-8A64AA7A09F7}" type="slidenum">
              <a:rPr lang="nl-NL" smtClean="0"/>
              <a:t>‹#›</a:t>
            </a:fld>
            <a:endParaRPr lang="nl-NL"/>
          </a:p>
        </p:txBody>
      </p:sp>
    </p:spTree>
    <p:extLst>
      <p:ext uri="{BB962C8B-B14F-4D97-AF65-F5344CB8AC3E}">
        <p14:creationId xmlns:p14="http://schemas.microsoft.com/office/powerpoint/2010/main" val="2544841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1B3F12F5-B290-47D8-B569-547E40932BAB}" type="datetimeFigureOut">
              <a:rPr lang="nl-NL" smtClean="0"/>
              <a:t>13-4-2024</a:t>
            </a:fld>
            <a:endParaRPr lang="nl-NL"/>
          </a:p>
        </p:txBody>
      </p:sp>
      <p:sp>
        <p:nvSpPr>
          <p:cNvPr id="6" name="Footer Placeholder 5"/>
          <p:cNvSpPr>
            <a:spLocks noGrp="1"/>
          </p:cNvSpPr>
          <p:nvPr>
            <p:ph type="ftr" sz="quarter" idx="11"/>
          </p:nvPr>
        </p:nvSpPr>
        <p:spPr/>
        <p:txBody>
          <a:bodyPr/>
          <a:lstStyle/>
          <a:p>
            <a:endParaRPr lang="nl-N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47A6186-E303-4CDC-88A9-8A64AA7A09F7}" type="slidenum">
              <a:rPr lang="nl-NL" smtClean="0"/>
              <a:t>‹#›</a:t>
            </a:fld>
            <a:endParaRPr lang="nl-NL"/>
          </a:p>
        </p:txBody>
      </p:sp>
    </p:spTree>
    <p:extLst>
      <p:ext uri="{BB962C8B-B14F-4D97-AF65-F5344CB8AC3E}">
        <p14:creationId xmlns:p14="http://schemas.microsoft.com/office/powerpoint/2010/main" val="2761807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21">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nl-NL"/>
              <a:t>Klik om stijl te bewerken</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1B3F12F5-B290-47D8-B569-547E40932BAB}" type="datetimeFigureOut">
              <a:rPr lang="nl-NL" smtClean="0"/>
              <a:t>13-4-2024</a:t>
            </a:fld>
            <a:endParaRPr lang="nl-NL"/>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nl-NL"/>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847A6186-E303-4CDC-88A9-8A64AA7A09F7}" type="slidenum">
              <a:rPr lang="nl-NL" smtClean="0"/>
              <a:t>‹#›</a:t>
            </a:fld>
            <a:endParaRPr lang="nl-NL"/>
          </a:p>
        </p:txBody>
      </p:sp>
    </p:spTree>
    <p:extLst>
      <p:ext uri="{BB962C8B-B14F-4D97-AF65-F5344CB8AC3E}">
        <p14:creationId xmlns:p14="http://schemas.microsoft.com/office/powerpoint/2010/main" val="629490571"/>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38" r:id="rId18"/>
    <p:sldLayoutId id="2147483939" r:id="rId19"/>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88B50BD7-4EED-4B96-BC35-F359FF6AAE18}"/>
              </a:ext>
            </a:extLst>
          </p:cNvPr>
          <p:cNvSpPr>
            <a:spLocks noGrp="1"/>
          </p:cNvSpPr>
          <p:nvPr>
            <p:ph type="subTitle" idx="1"/>
          </p:nvPr>
        </p:nvSpPr>
        <p:spPr>
          <a:xfrm>
            <a:off x="1154955" y="4102620"/>
            <a:ext cx="8825658" cy="861420"/>
          </a:xfrm>
        </p:spPr>
        <p:txBody>
          <a:bodyPr/>
          <a:lstStyle/>
          <a:p>
            <a:r>
              <a:rPr lang="nl-NL" dirty="0"/>
              <a:t>Marjolein Kamps </a:t>
            </a:r>
          </a:p>
        </p:txBody>
      </p:sp>
      <p:pic>
        <p:nvPicPr>
          <p:cNvPr id="1028" name="Picture 4" descr="Food Care | Dietist Leeuwarden | Persoonlijk &amp; Gespecialiseerd">
            <a:extLst>
              <a:ext uri="{FF2B5EF4-FFF2-40B4-BE49-F238E27FC236}">
                <a16:creationId xmlns:a16="http://schemas.microsoft.com/office/drawing/2014/main" id="{5155915B-81C3-4CF0-B753-0A19F9B01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1475" y="5086688"/>
            <a:ext cx="2317342" cy="861420"/>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a16="http://schemas.microsoft.com/office/drawing/2014/main" id="{74B7D1B7-A8C9-440B-AE62-379AFCB592F4}"/>
              </a:ext>
            </a:extLst>
          </p:cNvPr>
          <p:cNvSpPr>
            <a:spLocks noGrp="1"/>
          </p:cNvSpPr>
          <p:nvPr>
            <p:ph type="ctrTitle"/>
          </p:nvPr>
        </p:nvSpPr>
        <p:spPr/>
        <p:txBody>
          <a:bodyPr/>
          <a:lstStyle/>
          <a:p>
            <a:r>
              <a:rPr lang="nl-NL" dirty="0"/>
              <a:t>Leefstijldiëtist </a:t>
            </a:r>
            <a:br>
              <a:rPr lang="nl-NL" dirty="0"/>
            </a:br>
            <a:endParaRPr lang="nl-NL" dirty="0"/>
          </a:p>
        </p:txBody>
      </p:sp>
      <p:pic>
        <p:nvPicPr>
          <p:cNvPr id="6" name="Picture 2" descr="https://www.uwdietist.nl/fileadmin/bonappetit/images/logo.png">
            <a:extLst>
              <a:ext uri="{FF2B5EF4-FFF2-40B4-BE49-F238E27FC236}">
                <a16:creationId xmlns:a16="http://schemas.microsoft.com/office/drawing/2014/main" id="{9F073468-AA02-4514-A5DB-EB054D2EC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8716" y="3325306"/>
            <a:ext cx="2410101" cy="1272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242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2920A-CBB4-47F2-8CAA-94E00ECCF921}"/>
              </a:ext>
            </a:extLst>
          </p:cNvPr>
          <p:cNvSpPr>
            <a:spLocks noGrp="1"/>
          </p:cNvSpPr>
          <p:nvPr>
            <p:ph type="title"/>
          </p:nvPr>
        </p:nvSpPr>
        <p:spPr/>
        <p:txBody>
          <a:bodyPr/>
          <a:lstStyle/>
          <a:p>
            <a:r>
              <a:rPr lang="nl-NL" dirty="0"/>
              <a:t>Vervolg 2 </a:t>
            </a:r>
          </a:p>
        </p:txBody>
      </p:sp>
      <p:sp>
        <p:nvSpPr>
          <p:cNvPr id="6" name="Tijdelijke aanduiding voor inhoud 2">
            <a:extLst>
              <a:ext uri="{FF2B5EF4-FFF2-40B4-BE49-F238E27FC236}">
                <a16:creationId xmlns:a16="http://schemas.microsoft.com/office/drawing/2014/main" id="{EF39E59B-F87E-4748-B6E4-18A318BF5B98}"/>
              </a:ext>
            </a:extLst>
          </p:cNvPr>
          <p:cNvSpPr txBox="1">
            <a:spLocks/>
          </p:cNvSpPr>
          <p:nvPr/>
        </p:nvSpPr>
        <p:spPr>
          <a:xfrm>
            <a:off x="1154955" y="2603500"/>
            <a:ext cx="8761412"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nl-NL" dirty="0"/>
              <a:t>Slaappatroon onder de aandacht gebracht, zoontje slaapt wel maar moeder blijkt ‘s nachts de wekker te zetten om te kolven, gebroken nachten bemoeilijken gedragsverandering. Gaat het kolven stoppen.</a:t>
            </a:r>
          </a:p>
          <a:p>
            <a:r>
              <a:rPr lang="nl-NL" dirty="0"/>
              <a:t>Uit dagboek blijkt dat het aanstaan en doorgaan haar einde van de middag opbreekt, en tot snaaien leidt. Schema gemaakt met rust momenten, ook overdag 1x moment voor zichzelf creëren </a:t>
            </a:r>
          </a:p>
          <a:p>
            <a:r>
              <a:rPr lang="nl-NL" dirty="0"/>
              <a:t>Stressvolle factoren </a:t>
            </a:r>
            <a:r>
              <a:rPr lang="nl-NL" dirty="0">
                <a:sym typeface="Wingdings" panose="05000000000000000000" pitchFamily="2" charset="2"/>
              </a:rPr>
              <a:t> plan voor ontlading en ontspanning gemaakt </a:t>
            </a:r>
            <a:endParaRPr lang="nl-NL" dirty="0"/>
          </a:p>
          <a:p>
            <a:endParaRPr lang="nl-NL" dirty="0"/>
          </a:p>
        </p:txBody>
      </p:sp>
    </p:spTree>
    <p:extLst>
      <p:ext uri="{BB962C8B-B14F-4D97-AF65-F5344CB8AC3E}">
        <p14:creationId xmlns:p14="http://schemas.microsoft.com/office/powerpoint/2010/main" val="3699097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39924D-E2CE-48F8-B2D1-241B2D815531}"/>
              </a:ext>
            </a:extLst>
          </p:cNvPr>
          <p:cNvSpPr>
            <a:spLocks noGrp="1"/>
          </p:cNvSpPr>
          <p:nvPr>
            <p:ph type="title"/>
          </p:nvPr>
        </p:nvSpPr>
        <p:spPr/>
        <p:txBody>
          <a:bodyPr/>
          <a:lstStyle/>
          <a:p>
            <a:r>
              <a:rPr lang="nl-NL" dirty="0"/>
              <a:t>Vervolg 3</a:t>
            </a:r>
          </a:p>
        </p:txBody>
      </p:sp>
      <p:sp>
        <p:nvSpPr>
          <p:cNvPr id="3" name="Tijdelijke aanduiding voor inhoud 2">
            <a:extLst>
              <a:ext uri="{FF2B5EF4-FFF2-40B4-BE49-F238E27FC236}">
                <a16:creationId xmlns:a16="http://schemas.microsoft.com/office/drawing/2014/main" id="{4906B7B1-9442-4D47-B1B0-6790A95F91FC}"/>
              </a:ext>
            </a:extLst>
          </p:cNvPr>
          <p:cNvSpPr>
            <a:spLocks noGrp="1"/>
          </p:cNvSpPr>
          <p:nvPr>
            <p:ph idx="1"/>
          </p:nvPr>
        </p:nvSpPr>
        <p:spPr/>
        <p:txBody>
          <a:bodyPr/>
          <a:lstStyle/>
          <a:p>
            <a:r>
              <a:rPr lang="nl-NL" dirty="0"/>
              <a:t>Client slaapt beter, nachten van 7 uur zijn geen uitzondering meer! </a:t>
            </a:r>
          </a:p>
          <a:p>
            <a:r>
              <a:rPr lang="nl-NL" dirty="0"/>
              <a:t>Lukt om te ontbijten samen met kinderen </a:t>
            </a:r>
          </a:p>
          <a:p>
            <a:r>
              <a:rPr lang="nl-NL" dirty="0"/>
              <a:t>Ervaart meer rust en verzadiging gedurende de dag</a:t>
            </a:r>
          </a:p>
          <a:p>
            <a:r>
              <a:rPr lang="nl-NL" dirty="0"/>
              <a:t>Gewicht is 3kg afgenomen </a:t>
            </a:r>
          </a:p>
          <a:p>
            <a:r>
              <a:rPr lang="nl-NL" dirty="0"/>
              <a:t>Eetbuien afgenomen maar in stressvolle situaties nog wel aanwezig. Geconcludeerd dat op dit moment de eetbuien meer rust dan spanning geven, is niet bereid om dit om te geven zo lang de stressvolle situatie thuis nog aanwezig is. Heeft vertrouwen dat het de komende maanden zal verbeteren en voelt mogelijk daarna meer ruimte om er anders wat mee te doen. </a:t>
            </a:r>
          </a:p>
        </p:txBody>
      </p:sp>
    </p:spTree>
    <p:extLst>
      <p:ext uri="{BB962C8B-B14F-4D97-AF65-F5344CB8AC3E}">
        <p14:creationId xmlns:p14="http://schemas.microsoft.com/office/powerpoint/2010/main" val="2261925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dianummer 6"/>
          <p:cNvSpPr>
            <a:spLocks noGrp="1"/>
          </p:cNvSpPr>
          <p:nvPr>
            <p:ph type="sldNum" sz="quarter" idx="21"/>
          </p:nvPr>
        </p:nvSpPr>
        <p:spPr/>
        <p:txBody>
          <a:bodyPr/>
          <a:lstStyle/>
          <a:p>
            <a:fld id="{9CBAC460-8BB7-4148-8014-679C5F0AB939}" type="slidenum">
              <a:rPr lang="nl-NL" smtClean="0"/>
              <a:pPr/>
              <a:t>12</a:t>
            </a:fld>
            <a:endParaRPr lang="nl-NL" dirty="0"/>
          </a:p>
        </p:txBody>
      </p:sp>
      <p:sp>
        <p:nvSpPr>
          <p:cNvPr id="4" name="Title 3"/>
          <p:cNvSpPr>
            <a:spLocks noGrp="1"/>
          </p:cNvSpPr>
          <p:nvPr>
            <p:ph type="ctrTitle"/>
          </p:nvPr>
        </p:nvSpPr>
        <p:spPr>
          <a:xfrm>
            <a:off x="926400" y="895417"/>
            <a:ext cx="7452000" cy="551433"/>
          </a:xfrm>
        </p:spPr>
        <p:txBody>
          <a:bodyPr/>
          <a:lstStyle/>
          <a:p>
            <a:r>
              <a:rPr lang="nl-NL" sz="4000" dirty="0"/>
              <a:t>Programma Gezond &amp; Vitaal</a:t>
            </a:r>
          </a:p>
        </p:txBody>
      </p:sp>
      <p:sp>
        <p:nvSpPr>
          <p:cNvPr id="5" name="Subtitle 4"/>
          <p:cNvSpPr>
            <a:spLocks noGrp="1"/>
          </p:cNvSpPr>
          <p:nvPr>
            <p:ph type="subTitle" idx="1"/>
          </p:nvPr>
        </p:nvSpPr>
        <p:spPr>
          <a:xfrm>
            <a:off x="969600" y="1515376"/>
            <a:ext cx="9936000" cy="551433"/>
          </a:xfrm>
        </p:spPr>
        <p:txBody>
          <a:bodyPr/>
          <a:lstStyle/>
          <a:p>
            <a:r>
              <a:rPr lang="nl-NL" dirty="0">
                <a:solidFill>
                  <a:srgbClr val="002060"/>
                </a:solidFill>
              </a:rPr>
              <a:t>voor zorgprofessionals</a:t>
            </a:r>
          </a:p>
        </p:txBody>
      </p:sp>
      <p:sp>
        <p:nvSpPr>
          <p:cNvPr id="12" name="Rechthoek 11"/>
          <p:cNvSpPr/>
          <p:nvPr/>
        </p:nvSpPr>
        <p:spPr>
          <a:xfrm>
            <a:off x="2329087" y="2309875"/>
            <a:ext cx="184731" cy="276999"/>
          </a:xfrm>
          <a:prstGeom prst="rect">
            <a:avLst/>
          </a:prstGeom>
        </p:spPr>
        <p:txBody>
          <a:bodyPr wrap="none">
            <a:spAutoFit/>
          </a:bodyPr>
          <a:lstStyle/>
          <a:p>
            <a:endParaRPr lang="nl-NL" sz="1200" dirty="0">
              <a:solidFill>
                <a:schemeClr val="bg2"/>
              </a:solidFill>
            </a:endParaRPr>
          </a:p>
        </p:txBody>
      </p:sp>
      <p:pic>
        <p:nvPicPr>
          <p:cNvPr id="1026" name="Picture 2" descr="The importance of small steps | Inspirational quotes, Positive quotes,  Quo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8407" y="3645024"/>
            <a:ext cx="2088153" cy="313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9">
            <a:extLst>
              <a:ext uri="{FF2B5EF4-FFF2-40B4-BE49-F238E27FC236}">
                <a16:creationId xmlns:a16="http://schemas.microsoft.com/office/drawing/2014/main" id="{A3F02465-1B33-441B-AC79-D297DABA43D5}"/>
              </a:ext>
            </a:extLst>
          </p:cNvPr>
          <p:cNvPicPr>
            <a:picLocks noChangeAspect="1"/>
          </p:cNvPicPr>
          <p:nvPr/>
        </p:nvPicPr>
        <p:blipFill>
          <a:blip r:embed="rId4"/>
          <a:stretch>
            <a:fillRect/>
          </a:stretch>
        </p:blipFill>
        <p:spPr>
          <a:xfrm>
            <a:off x="8315823" y="997795"/>
            <a:ext cx="2229777" cy="2276193"/>
          </a:xfrm>
          <a:prstGeom prst="rect">
            <a:avLst/>
          </a:prstGeom>
        </p:spPr>
      </p:pic>
      <p:sp>
        <p:nvSpPr>
          <p:cNvPr id="3" name="Tijdelijke aanduiding voor tekst 2">
            <a:extLst>
              <a:ext uri="{FF2B5EF4-FFF2-40B4-BE49-F238E27FC236}">
                <a16:creationId xmlns:a16="http://schemas.microsoft.com/office/drawing/2014/main" id="{D014B215-C9BE-48D5-871F-DDF87C4301B9}"/>
              </a:ext>
            </a:extLst>
          </p:cNvPr>
          <p:cNvSpPr>
            <a:spLocks noGrp="1"/>
          </p:cNvSpPr>
          <p:nvPr>
            <p:ph type="body" sz="quarter" idx="14"/>
          </p:nvPr>
        </p:nvSpPr>
        <p:spPr/>
        <p:txBody>
          <a:bodyPr>
            <a:normAutofit lnSpcReduction="10000"/>
          </a:bodyPr>
          <a:lstStyle/>
          <a:p>
            <a:endParaRPr lang="nl-NL"/>
          </a:p>
        </p:txBody>
      </p:sp>
      <p:sp>
        <p:nvSpPr>
          <p:cNvPr id="6" name="Rechthoek 5">
            <a:extLst>
              <a:ext uri="{FF2B5EF4-FFF2-40B4-BE49-F238E27FC236}">
                <a16:creationId xmlns:a16="http://schemas.microsoft.com/office/drawing/2014/main" id="{4C5DB646-19DB-409E-932D-EC66E39070BF}"/>
              </a:ext>
            </a:extLst>
          </p:cNvPr>
          <p:cNvSpPr/>
          <p:nvPr/>
        </p:nvSpPr>
        <p:spPr>
          <a:xfrm>
            <a:off x="926400" y="3915813"/>
            <a:ext cx="8726748" cy="2400657"/>
          </a:xfrm>
          <a:prstGeom prst="rect">
            <a:avLst/>
          </a:prstGeom>
        </p:spPr>
        <p:txBody>
          <a:bodyPr wrap="square">
            <a:spAutoFit/>
          </a:bodyPr>
          <a:lstStyle/>
          <a:p>
            <a:pPr marL="285750" indent="-285750">
              <a:buFont typeface="Arial" panose="020B0604020202020204" pitchFamily="34" charset="0"/>
              <a:buChar char="•"/>
            </a:pPr>
            <a:r>
              <a:rPr lang="nl-NL" dirty="0"/>
              <a:t>Vanaf 2012 voor ziekenhuismedewerkers </a:t>
            </a:r>
          </a:p>
          <a:p>
            <a:pPr marL="285750" indent="-285750">
              <a:buFont typeface="Arial" panose="020B0604020202020204" pitchFamily="34" charset="0"/>
              <a:buChar char="•"/>
            </a:pPr>
            <a:r>
              <a:rPr lang="nl-NL" dirty="0"/>
              <a:t>11 workshops van verschillende leefstijl experts, begeleid door leefstijldiëtist/coach</a:t>
            </a:r>
          </a:p>
          <a:p>
            <a:pPr marL="285750" indent="-285750">
              <a:buFont typeface="Arial" panose="020B0604020202020204" pitchFamily="34" charset="0"/>
              <a:buChar char="•"/>
            </a:pPr>
            <a:r>
              <a:rPr lang="nl-NL" dirty="0"/>
              <a:t>Kennis, bewustzijn en handvatten om goed voor jezelf te zorgen</a:t>
            </a:r>
          </a:p>
          <a:p>
            <a:pPr marL="285750" indent="-285750">
              <a:buFont typeface="Arial" panose="020B0604020202020204" pitchFamily="34" charset="0"/>
              <a:buChar char="•"/>
            </a:pPr>
            <a:r>
              <a:rPr lang="nl-NL" dirty="0"/>
              <a:t>Thema’s met diverse experts: motivatie, werk/privébalans (bedrijfsarts), voeding (diëtist), beweging, mindfulness (-trainer), stress (internist, psycholoog), slaap, ontspanning, denken doen &amp; voelen (psycholoog)</a:t>
            </a:r>
          </a:p>
          <a:p>
            <a:pPr>
              <a:lnSpc>
                <a:spcPct val="100000"/>
              </a:lnSpc>
            </a:pPr>
            <a:br>
              <a:rPr lang="nl-NL" sz="1200" i="1" dirty="0"/>
            </a:br>
            <a:endParaRPr lang="nl-NL" sz="1200" i="1" dirty="0"/>
          </a:p>
        </p:txBody>
      </p:sp>
    </p:spTree>
    <p:extLst>
      <p:ext uri="{BB962C8B-B14F-4D97-AF65-F5344CB8AC3E}">
        <p14:creationId xmlns:p14="http://schemas.microsoft.com/office/powerpoint/2010/main" val="3672437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9B93358-5DAB-42D0-BB15-83B113FB6BCE}"/>
              </a:ext>
            </a:extLst>
          </p:cNvPr>
          <p:cNvSpPr>
            <a:spLocks noGrp="1"/>
          </p:cNvSpPr>
          <p:nvPr>
            <p:ph type="body" sz="quarter" idx="18"/>
          </p:nvPr>
        </p:nvSpPr>
        <p:spPr/>
        <p:txBody>
          <a:bodyPr/>
          <a:lstStyle/>
          <a:p>
            <a:pPr marL="285750" indent="-285750">
              <a:buFont typeface="Arial" panose="020B0604020202020204" pitchFamily="34" charset="0"/>
              <a:buChar char="•"/>
            </a:pPr>
            <a:r>
              <a:rPr lang="nl-NL" sz="1800" b="0" dirty="0">
                <a:solidFill>
                  <a:schemeClr val="tx1"/>
                </a:solidFill>
              </a:rPr>
              <a:t>Geaccrediteerd programma  bij het RIVM “loket gezond leven”</a:t>
            </a:r>
          </a:p>
          <a:p>
            <a:pPr marL="285750" indent="-285750">
              <a:buFont typeface="Arial" panose="020B0604020202020204" pitchFamily="34" charset="0"/>
              <a:buChar char="•"/>
            </a:pPr>
            <a:r>
              <a:rPr lang="nl-NL" sz="1800" b="0" dirty="0">
                <a:solidFill>
                  <a:schemeClr val="tx1"/>
                </a:solidFill>
              </a:rPr>
              <a:t>Onderzoek met LUMC gedaan naar effect programma</a:t>
            </a:r>
          </a:p>
          <a:p>
            <a:pPr marL="285750" indent="-285750">
              <a:buFont typeface="Arial" panose="020B0604020202020204" pitchFamily="34" charset="0"/>
              <a:buChar char="•"/>
            </a:pPr>
            <a:r>
              <a:rPr lang="nl-NL" sz="1800" b="0" dirty="0">
                <a:solidFill>
                  <a:schemeClr val="tx1"/>
                </a:solidFill>
              </a:rPr>
              <a:t>We zien in tussentijdse analyse significante verbetering op o.a. gezondheid, </a:t>
            </a:r>
          </a:p>
          <a:p>
            <a:r>
              <a:rPr lang="nl-NL" sz="1800" b="0" dirty="0" err="1">
                <a:solidFill>
                  <a:schemeClr val="tx1"/>
                </a:solidFill>
              </a:rPr>
              <a:t>self-efficacy</a:t>
            </a:r>
            <a:r>
              <a:rPr lang="nl-NL" sz="1800" b="0" dirty="0">
                <a:solidFill>
                  <a:schemeClr val="tx1"/>
                </a:solidFill>
              </a:rPr>
              <a:t> en vitaliteit. Dit effect blijven we een half jaar na afronding van het programma zien.</a:t>
            </a:r>
          </a:p>
          <a:p>
            <a:pPr marL="285750" indent="-285750">
              <a:buFont typeface="Arial" panose="020B0604020202020204" pitchFamily="34" charset="0"/>
              <a:buChar char="•"/>
            </a:pPr>
            <a:endParaRPr lang="nl-NL" sz="1800" b="0" dirty="0">
              <a:solidFill>
                <a:schemeClr val="tx1"/>
              </a:solidFill>
            </a:endParaRPr>
          </a:p>
          <a:p>
            <a:endParaRPr lang="nl-NL" sz="1800" b="0" dirty="0">
              <a:solidFill>
                <a:schemeClr val="tx1"/>
              </a:solidFill>
            </a:endParaRPr>
          </a:p>
        </p:txBody>
      </p:sp>
      <p:sp>
        <p:nvSpPr>
          <p:cNvPr id="3" name="Tijdelijke aanduiding voor tekst 2">
            <a:extLst>
              <a:ext uri="{FF2B5EF4-FFF2-40B4-BE49-F238E27FC236}">
                <a16:creationId xmlns:a16="http://schemas.microsoft.com/office/drawing/2014/main" id="{F414BD40-886D-43FC-855B-3C3D070374E1}"/>
              </a:ext>
            </a:extLst>
          </p:cNvPr>
          <p:cNvSpPr>
            <a:spLocks noGrp="1"/>
          </p:cNvSpPr>
          <p:nvPr>
            <p:ph type="body" sz="quarter" idx="14"/>
          </p:nvPr>
        </p:nvSpPr>
        <p:spPr/>
        <p:txBody>
          <a:bodyPr>
            <a:normAutofit lnSpcReduction="10000"/>
          </a:bodyPr>
          <a:lstStyle/>
          <a:p>
            <a:endParaRPr lang="nl-NL"/>
          </a:p>
        </p:txBody>
      </p:sp>
      <p:sp>
        <p:nvSpPr>
          <p:cNvPr id="4" name="Titel 3">
            <a:extLst>
              <a:ext uri="{FF2B5EF4-FFF2-40B4-BE49-F238E27FC236}">
                <a16:creationId xmlns:a16="http://schemas.microsoft.com/office/drawing/2014/main" id="{4A932776-7312-482B-9C5D-0C15AC2F2A89}"/>
              </a:ext>
            </a:extLst>
          </p:cNvPr>
          <p:cNvSpPr>
            <a:spLocks noGrp="1"/>
          </p:cNvSpPr>
          <p:nvPr>
            <p:ph type="ctrTitle"/>
          </p:nvPr>
        </p:nvSpPr>
        <p:spPr>
          <a:xfrm>
            <a:off x="1103445" y="1003030"/>
            <a:ext cx="9936000" cy="551433"/>
          </a:xfrm>
        </p:spPr>
        <p:txBody>
          <a:bodyPr/>
          <a:lstStyle/>
          <a:p>
            <a:r>
              <a:rPr lang="nl-NL" sz="4000" dirty="0"/>
              <a:t>Programma</a:t>
            </a:r>
            <a:r>
              <a:rPr lang="nl-NL" dirty="0"/>
              <a:t> Gezond &amp; Vitaal</a:t>
            </a:r>
          </a:p>
        </p:txBody>
      </p:sp>
      <p:sp>
        <p:nvSpPr>
          <p:cNvPr id="5" name="Ondertitel 4">
            <a:extLst>
              <a:ext uri="{FF2B5EF4-FFF2-40B4-BE49-F238E27FC236}">
                <a16:creationId xmlns:a16="http://schemas.microsoft.com/office/drawing/2014/main" id="{03D6CB97-BBAC-4AB4-8109-FA4F7B2B7F13}"/>
              </a:ext>
            </a:extLst>
          </p:cNvPr>
          <p:cNvSpPr>
            <a:spLocks noGrp="1"/>
          </p:cNvSpPr>
          <p:nvPr>
            <p:ph type="subTitle" idx="1"/>
          </p:nvPr>
        </p:nvSpPr>
        <p:spPr/>
        <p:txBody>
          <a:bodyPr/>
          <a:lstStyle/>
          <a:p>
            <a:r>
              <a:rPr lang="nl-NL" dirty="0">
                <a:solidFill>
                  <a:srgbClr val="002060"/>
                </a:solidFill>
              </a:rPr>
              <a:t>voor zorgprofessionals</a:t>
            </a:r>
          </a:p>
          <a:p>
            <a:endParaRPr lang="nl-NL" dirty="0"/>
          </a:p>
        </p:txBody>
      </p:sp>
    </p:spTree>
    <p:extLst>
      <p:ext uri="{BB962C8B-B14F-4D97-AF65-F5344CB8AC3E}">
        <p14:creationId xmlns:p14="http://schemas.microsoft.com/office/powerpoint/2010/main" val="2047714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53643" y="2313624"/>
            <a:ext cx="9392399" cy="4544376"/>
          </a:xfrm>
        </p:spPr>
        <p:txBody>
          <a:bodyPr>
            <a:normAutofit fontScale="92500"/>
          </a:bodyPr>
          <a:lstStyle/>
          <a:p>
            <a:pPr>
              <a:lnSpc>
                <a:spcPct val="200000"/>
              </a:lnSpc>
            </a:pPr>
            <a:r>
              <a:rPr lang="nl-NL" sz="1600" dirty="0"/>
              <a:t>“Dit programma geeft een heel mooi inzicht en brede kennis van de belangrijkste onderwerpen die cruciaal zijn voor een gezonde balans en leefstijl, wat voor mij persoonlijk heel nuttig is, maar zeker ook in de rol als hoofd om de kennis en inzichten te kunnen delen met de medewerkers.”</a:t>
            </a:r>
          </a:p>
          <a:p>
            <a:pPr>
              <a:lnSpc>
                <a:spcPct val="200000"/>
              </a:lnSpc>
            </a:pPr>
            <a:r>
              <a:rPr lang="nl-NL" sz="1600" dirty="0"/>
              <a:t>“Ik gun het iedereen die ervoor open staat zichzelf op persoonlijk gebied te ontwikkelen.”</a:t>
            </a:r>
          </a:p>
          <a:p>
            <a:pPr>
              <a:lnSpc>
                <a:spcPct val="200000"/>
              </a:lnSpc>
            </a:pPr>
            <a:r>
              <a:rPr lang="nl-NL" sz="1600" dirty="0"/>
              <a:t>“De investering in tijd verdient zich dubbel en dwars terug.”</a:t>
            </a:r>
          </a:p>
          <a:p>
            <a:pPr>
              <a:lnSpc>
                <a:spcPct val="200000"/>
              </a:lnSpc>
            </a:pPr>
            <a:r>
              <a:rPr lang="nl-NL" sz="1600" dirty="0"/>
              <a:t>“Niet alleen van de trainers heb ik mogen leren, maar ook zeker van mijn collega’s. </a:t>
            </a:r>
            <a:br>
              <a:rPr lang="nl-NL" sz="1600" dirty="0"/>
            </a:br>
            <a:r>
              <a:rPr lang="nl-NL" sz="1600" dirty="0"/>
              <a:t> Wat fijn dat ik ze beter heb leren kennen.”</a:t>
            </a:r>
          </a:p>
          <a:p>
            <a:pPr>
              <a:lnSpc>
                <a:spcPct val="200000"/>
              </a:lnSpc>
            </a:pPr>
            <a:r>
              <a:rPr lang="nl-NL" sz="1600" dirty="0"/>
              <a:t>“Eigenlijk had ik er geen tijd voor maar het heeft me juist veel ruimte en tijd gegeven.” </a:t>
            </a:r>
          </a:p>
        </p:txBody>
      </p:sp>
      <p:sp>
        <p:nvSpPr>
          <p:cNvPr id="5" name="Titel 4"/>
          <p:cNvSpPr>
            <a:spLocks noGrp="1"/>
          </p:cNvSpPr>
          <p:nvPr>
            <p:ph type="title"/>
          </p:nvPr>
        </p:nvSpPr>
        <p:spPr>
          <a:xfrm>
            <a:off x="1056601" y="934339"/>
            <a:ext cx="7452000" cy="635367"/>
          </a:xfrm>
        </p:spPr>
        <p:txBody>
          <a:bodyPr/>
          <a:lstStyle/>
          <a:p>
            <a:r>
              <a:rPr lang="nl-NL" dirty="0"/>
              <a:t>Ervaring teamleiders</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5150" y="3429000"/>
            <a:ext cx="2576850" cy="1969300"/>
          </a:xfrm>
          <a:prstGeom prst="rect">
            <a:avLst/>
          </a:prstGeom>
        </p:spPr>
      </p:pic>
    </p:spTree>
    <p:extLst>
      <p:ext uri="{BB962C8B-B14F-4D97-AF65-F5344CB8AC3E}">
        <p14:creationId xmlns:p14="http://schemas.microsoft.com/office/powerpoint/2010/main" val="1506947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F49BB3-307F-4686-B516-340F9160ED19}"/>
              </a:ext>
            </a:extLst>
          </p:cNvPr>
          <p:cNvSpPr>
            <a:spLocks noGrp="1"/>
          </p:cNvSpPr>
          <p:nvPr>
            <p:ph type="title"/>
          </p:nvPr>
        </p:nvSpPr>
        <p:spPr/>
        <p:txBody>
          <a:bodyPr/>
          <a:lstStyle/>
          <a:p>
            <a:r>
              <a:rPr lang="nl-NL" dirty="0"/>
              <a:t>Tijd om op te laden </a:t>
            </a:r>
          </a:p>
        </p:txBody>
      </p:sp>
      <p:pic>
        <p:nvPicPr>
          <p:cNvPr id="6" name="Afbeelding 5">
            <a:extLst>
              <a:ext uri="{FF2B5EF4-FFF2-40B4-BE49-F238E27FC236}">
                <a16:creationId xmlns:a16="http://schemas.microsoft.com/office/drawing/2014/main" id="{E032064F-CBBD-4930-A3A0-E3BCE5555C90}"/>
              </a:ext>
            </a:extLst>
          </p:cNvPr>
          <p:cNvPicPr>
            <a:picLocks noChangeAspect="1"/>
          </p:cNvPicPr>
          <p:nvPr/>
        </p:nvPicPr>
        <p:blipFill>
          <a:blip r:embed="rId2"/>
          <a:stretch>
            <a:fillRect/>
          </a:stretch>
        </p:blipFill>
        <p:spPr>
          <a:xfrm>
            <a:off x="2080054" y="2603500"/>
            <a:ext cx="8229600" cy="3581400"/>
          </a:xfrm>
          <a:prstGeom prst="rect">
            <a:avLst/>
          </a:prstGeom>
        </p:spPr>
      </p:pic>
    </p:spTree>
    <p:extLst>
      <p:ext uri="{BB962C8B-B14F-4D97-AF65-F5344CB8AC3E}">
        <p14:creationId xmlns:p14="http://schemas.microsoft.com/office/powerpoint/2010/main" val="116598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3B55DF5-17EF-46F3-96DC-1467EA1EF5FE}"/>
              </a:ext>
            </a:extLst>
          </p:cNvPr>
          <p:cNvPicPr>
            <a:picLocks noChangeAspect="1"/>
          </p:cNvPicPr>
          <p:nvPr/>
        </p:nvPicPr>
        <p:blipFill>
          <a:blip r:embed="rId2"/>
          <a:stretch>
            <a:fillRect/>
          </a:stretch>
        </p:blipFill>
        <p:spPr>
          <a:xfrm>
            <a:off x="2109525" y="632539"/>
            <a:ext cx="7972949" cy="6020103"/>
          </a:xfrm>
          <a:prstGeom prst="rect">
            <a:avLst/>
          </a:prstGeom>
        </p:spPr>
      </p:pic>
    </p:spTree>
    <p:extLst>
      <p:ext uri="{BB962C8B-B14F-4D97-AF65-F5344CB8AC3E}">
        <p14:creationId xmlns:p14="http://schemas.microsoft.com/office/powerpoint/2010/main" val="641975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F5654B-9976-447F-AAA2-E87AC641D4BE}"/>
              </a:ext>
            </a:extLst>
          </p:cNvPr>
          <p:cNvSpPr>
            <a:spLocks noGrp="1"/>
          </p:cNvSpPr>
          <p:nvPr>
            <p:ph type="title"/>
          </p:nvPr>
        </p:nvSpPr>
        <p:spPr/>
        <p:txBody>
          <a:bodyPr/>
          <a:lstStyle/>
          <a:p>
            <a:r>
              <a:rPr lang="nl-NL" dirty="0"/>
              <a:t>Ervaring </a:t>
            </a:r>
          </a:p>
        </p:txBody>
      </p:sp>
      <p:sp>
        <p:nvSpPr>
          <p:cNvPr id="3" name="Tijdelijke aanduiding voor inhoud 2">
            <a:extLst>
              <a:ext uri="{FF2B5EF4-FFF2-40B4-BE49-F238E27FC236}">
                <a16:creationId xmlns:a16="http://schemas.microsoft.com/office/drawing/2014/main" id="{0F31C0C8-A5D6-42A9-86C9-9241975A30DB}"/>
              </a:ext>
            </a:extLst>
          </p:cNvPr>
          <p:cNvSpPr>
            <a:spLocks noGrp="1"/>
          </p:cNvSpPr>
          <p:nvPr>
            <p:ph idx="1"/>
          </p:nvPr>
        </p:nvSpPr>
        <p:spPr/>
        <p:txBody>
          <a:bodyPr/>
          <a:lstStyle/>
          <a:p>
            <a:r>
              <a:rPr lang="nl-NL" dirty="0"/>
              <a:t>CGT (CBT-e, t, o)</a:t>
            </a:r>
          </a:p>
          <a:p>
            <a:r>
              <a:rPr lang="nl-NL" dirty="0"/>
              <a:t>ACT </a:t>
            </a:r>
          </a:p>
          <a:p>
            <a:r>
              <a:rPr lang="nl-NL" dirty="0"/>
              <a:t>COMET </a:t>
            </a:r>
          </a:p>
          <a:p>
            <a:r>
              <a:rPr lang="nl-NL" dirty="0"/>
              <a:t>Mindfulness </a:t>
            </a:r>
          </a:p>
          <a:p>
            <a:r>
              <a:rPr lang="nl-NL" dirty="0"/>
              <a:t>Adem en ontspannings- therapie </a:t>
            </a:r>
          </a:p>
          <a:p>
            <a:pPr marL="0" indent="0">
              <a:buNone/>
            </a:pPr>
            <a:endParaRPr lang="nl-NL" dirty="0"/>
          </a:p>
          <a:p>
            <a:r>
              <a:rPr lang="nl-NL" dirty="0"/>
              <a:t>Positieve ervaring verandering behandeling/spreekuur </a:t>
            </a:r>
          </a:p>
        </p:txBody>
      </p:sp>
    </p:spTree>
    <p:extLst>
      <p:ext uri="{BB962C8B-B14F-4D97-AF65-F5344CB8AC3E}">
        <p14:creationId xmlns:p14="http://schemas.microsoft.com/office/powerpoint/2010/main" val="3059224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71F3D0-FF51-4B4D-8535-E0A61CB07107}"/>
              </a:ext>
            </a:extLst>
          </p:cNvPr>
          <p:cNvSpPr>
            <a:spLocks noGrp="1"/>
          </p:cNvSpPr>
          <p:nvPr>
            <p:ph type="title"/>
          </p:nvPr>
        </p:nvSpPr>
        <p:spPr/>
        <p:txBody>
          <a:bodyPr/>
          <a:lstStyle/>
          <a:p>
            <a:r>
              <a:rPr lang="nl-NL" dirty="0"/>
              <a:t>Samenwerkingen eerste lijn </a:t>
            </a:r>
          </a:p>
        </p:txBody>
      </p:sp>
      <p:sp>
        <p:nvSpPr>
          <p:cNvPr id="3" name="Tijdelijke aanduiding voor inhoud 2">
            <a:extLst>
              <a:ext uri="{FF2B5EF4-FFF2-40B4-BE49-F238E27FC236}">
                <a16:creationId xmlns:a16="http://schemas.microsoft.com/office/drawing/2014/main" id="{6110D1B9-4A54-49F6-AE2A-E7AEA7AF4EFE}"/>
              </a:ext>
            </a:extLst>
          </p:cNvPr>
          <p:cNvSpPr>
            <a:spLocks noGrp="1"/>
          </p:cNvSpPr>
          <p:nvPr>
            <p:ph idx="1"/>
          </p:nvPr>
        </p:nvSpPr>
        <p:spPr/>
        <p:txBody>
          <a:bodyPr/>
          <a:lstStyle/>
          <a:p>
            <a:r>
              <a:rPr lang="nl-NL" dirty="0"/>
              <a:t>Ergotherapeut</a:t>
            </a:r>
          </a:p>
          <a:p>
            <a:r>
              <a:rPr lang="nl-NL" dirty="0" err="1"/>
              <a:t>BuurtzorgT</a:t>
            </a:r>
            <a:endParaRPr lang="nl-NL" dirty="0"/>
          </a:p>
          <a:p>
            <a:r>
              <a:rPr lang="nl-NL" dirty="0"/>
              <a:t>Adem- en ontspanningstherapeut</a:t>
            </a:r>
          </a:p>
          <a:p>
            <a:r>
              <a:rPr lang="nl-NL" dirty="0"/>
              <a:t>Fysiotherapeut (ademhaling, spierspanning)  </a:t>
            </a:r>
          </a:p>
        </p:txBody>
      </p:sp>
    </p:spTree>
    <p:extLst>
      <p:ext uri="{BB962C8B-B14F-4D97-AF65-F5344CB8AC3E}">
        <p14:creationId xmlns:p14="http://schemas.microsoft.com/office/powerpoint/2010/main" val="3794363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ositieve Gezondheid - HKN Huisartsen">
            <a:extLst>
              <a:ext uri="{FF2B5EF4-FFF2-40B4-BE49-F238E27FC236}">
                <a16:creationId xmlns:a16="http://schemas.microsoft.com/office/drawing/2014/main" id="{007657F2-69D5-44F1-9C1A-481A8E3DAE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4815" y="0"/>
            <a:ext cx="944890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242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763ED3-5CD2-4D33-9E59-36FA2F2073F5}"/>
              </a:ext>
            </a:extLst>
          </p:cNvPr>
          <p:cNvSpPr>
            <a:spLocks noGrp="1"/>
          </p:cNvSpPr>
          <p:nvPr>
            <p:ph type="title"/>
          </p:nvPr>
        </p:nvSpPr>
        <p:spPr/>
        <p:txBody>
          <a:bodyPr/>
          <a:lstStyle/>
          <a:p>
            <a:r>
              <a:rPr lang="nl-NL" dirty="0"/>
              <a:t>Casus  </a:t>
            </a:r>
          </a:p>
        </p:txBody>
      </p:sp>
      <p:sp>
        <p:nvSpPr>
          <p:cNvPr id="3" name="Tijdelijke aanduiding voor inhoud 2">
            <a:extLst>
              <a:ext uri="{FF2B5EF4-FFF2-40B4-BE49-F238E27FC236}">
                <a16:creationId xmlns:a16="http://schemas.microsoft.com/office/drawing/2014/main" id="{CB9CA799-2086-442F-AEDE-717B7332BCA2}"/>
              </a:ext>
            </a:extLst>
          </p:cNvPr>
          <p:cNvSpPr>
            <a:spLocks noGrp="1"/>
          </p:cNvSpPr>
          <p:nvPr>
            <p:ph idx="1"/>
          </p:nvPr>
        </p:nvSpPr>
        <p:spPr>
          <a:xfrm>
            <a:off x="1008630" y="2394673"/>
            <a:ext cx="9720073" cy="4136571"/>
          </a:xfrm>
        </p:spPr>
        <p:txBody>
          <a:bodyPr>
            <a:normAutofit fontScale="92500" lnSpcReduction="20000"/>
          </a:bodyPr>
          <a:lstStyle/>
          <a:p>
            <a:pPr marL="0" indent="0">
              <a:buNone/>
            </a:pPr>
            <a:r>
              <a:rPr lang="nl-NL" dirty="0"/>
              <a:t>Vrouw, 31 jaar, LAT relatie, 2 kinderen 4 jaar en 10 maanden (geeft nog borstvoeding). Werkt bij gemeente, gaat met de trein. Rijdt geen auto, fietst daarom veel. Ervaart momenteel veel stress door koop en verkoop huis, geregel met 2 jonge kinderen, </a:t>
            </a:r>
            <a:r>
              <a:rPr lang="nl-NL" dirty="0" err="1"/>
              <a:t>contiue</a:t>
            </a:r>
            <a:r>
              <a:rPr lang="nl-NL" dirty="0"/>
              <a:t> aan en in de zorgstand, voelt zich erg opgejaagd. </a:t>
            </a:r>
            <a:br>
              <a:rPr lang="nl-NL" dirty="0"/>
            </a:br>
            <a:r>
              <a:rPr lang="nl-NL" dirty="0"/>
              <a:t>Obesitas (BMI 37, ca. 5 kg zwaarder dan voor zwangerschap), onlangs ziekte van Graves vastgesteld en medicatie gestart. Hulpvraag wens gewichtsverlies en suikervrij eten bij Graves en veel stress (op advies vriendin). </a:t>
            </a:r>
          </a:p>
          <a:p>
            <a:pPr marL="0" indent="0">
              <a:buNone/>
            </a:pPr>
            <a:r>
              <a:rPr lang="nl-NL" dirty="0"/>
              <a:t>Voedingsanamnese;</a:t>
            </a:r>
          </a:p>
          <a:p>
            <a:pPr marL="0" indent="0">
              <a:buNone/>
            </a:pPr>
            <a:r>
              <a:rPr lang="nl-NL" dirty="0"/>
              <a:t>7 uur: 3 bh of yoghurt + boterham </a:t>
            </a:r>
            <a:br>
              <a:rPr lang="nl-NL" dirty="0"/>
            </a:br>
            <a:r>
              <a:rPr lang="nl-NL" dirty="0"/>
              <a:t>Veel drinken i.v.m. borstvoeding, thee en suikervrije limonade </a:t>
            </a:r>
            <a:br>
              <a:rPr lang="nl-NL" dirty="0"/>
            </a:br>
            <a:r>
              <a:rPr lang="nl-NL" dirty="0"/>
              <a:t>T: snel weer trek, nog een boterham, cacaomelk</a:t>
            </a:r>
            <a:br>
              <a:rPr lang="nl-NL" dirty="0"/>
            </a:br>
            <a:r>
              <a:rPr lang="nl-NL" dirty="0"/>
              <a:t>11-13:30 uur: 4 volkorenbrood, kaas, tomaten </a:t>
            </a:r>
            <a:br>
              <a:rPr lang="nl-NL" dirty="0"/>
            </a:br>
            <a:r>
              <a:rPr lang="nl-NL" dirty="0"/>
              <a:t>T: melk, noten, fruit, snoepen, wisselend in hoeveelheden en moment</a:t>
            </a:r>
            <a:br>
              <a:rPr lang="nl-NL" dirty="0"/>
            </a:br>
            <a:r>
              <a:rPr lang="nl-NL" dirty="0"/>
              <a:t>T: soms eetbui koek, ijs, taart </a:t>
            </a:r>
            <a:br>
              <a:rPr lang="nl-NL" dirty="0"/>
            </a:br>
            <a:r>
              <a:rPr lang="nl-NL" dirty="0"/>
              <a:t>WM: </a:t>
            </a:r>
            <a:r>
              <a:rPr lang="nl-NL" dirty="0" err="1"/>
              <a:t>wraps</a:t>
            </a:r>
            <a:r>
              <a:rPr lang="nl-NL" dirty="0"/>
              <a:t> peulvruchten of pasta groenten/kaas of rijst couscous, groenten, brood</a:t>
            </a:r>
            <a:br>
              <a:rPr lang="nl-NL" dirty="0"/>
            </a:br>
            <a:r>
              <a:rPr lang="nl-NL" dirty="0"/>
              <a:t>eet vegetarisch, gebruikt k-k vleesvervangers, Italiaanse invloeden door Italiaanse man</a:t>
            </a:r>
            <a:br>
              <a:rPr lang="nl-NL" dirty="0"/>
            </a:br>
            <a:r>
              <a:rPr lang="nl-NL" dirty="0"/>
              <a:t>Geen toetje </a:t>
            </a:r>
            <a:br>
              <a:rPr lang="nl-NL" dirty="0"/>
            </a:br>
            <a:r>
              <a:rPr lang="nl-NL" dirty="0"/>
              <a:t>T: niets meer, drinken wel </a:t>
            </a:r>
          </a:p>
        </p:txBody>
      </p:sp>
    </p:spTree>
    <p:extLst>
      <p:ext uri="{BB962C8B-B14F-4D97-AF65-F5344CB8AC3E}">
        <p14:creationId xmlns:p14="http://schemas.microsoft.com/office/powerpoint/2010/main" val="3233925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935673-CD56-4832-B7E5-CBF2EEBE9198}"/>
              </a:ext>
            </a:extLst>
          </p:cNvPr>
          <p:cNvSpPr>
            <a:spLocks noGrp="1"/>
          </p:cNvSpPr>
          <p:nvPr>
            <p:ph type="title"/>
          </p:nvPr>
        </p:nvSpPr>
        <p:spPr/>
        <p:txBody>
          <a:bodyPr/>
          <a:lstStyle/>
          <a:p>
            <a:r>
              <a:rPr lang="nl-NL" dirty="0"/>
              <a:t>Plan van aanpak </a:t>
            </a:r>
          </a:p>
        </p:txBody>
      </p:sp>
      <p:sp>
        <p:nvSpPr>
          <p:cNvPr id="3" name="Tijdelijke aanduiding voor inhoud 2">
            <a:extLst>
              <a:ext uri="{FF2B5EF4-FFF2-40B4-BE49-F238E27FC236}">
                <a16:creationId xmlns:a16="http://schemas.microsoft.com/office/drawing/2014/main" id="{4FF933E8-2D73-4BAF-B329-7825FBC4BB10}"/>
              </a:ext>
            </a:extLst>
          </p:cNvPr>
          <p:cNvSpPr>
            <a:spLocks noGrp="1"/>
          </p:cNvSpPr>
          <p:nvPr>
            <p:ph idx="1"/>
          </p:nvPr>
        </p:nvSpPr>
        <p:spPr/>
        <p:txBody>
          <a:bodyPr/>
          <a:lstStyle/>
          <a:p>
            <a:r>
              <a:rPr lang="nl-NL" dirty="0"/>
              <a:t>Rust en Regelmaat aanbrengen in leefpatroon </a:t>
            </a:r>
          </a:p>
          <a:p>
            <a:r>
              <a:rPr lang="nl-NL" dirty="0"/>
              <a:t>Hulp vragen/zoeken, stapje terug doen </a:t>
            </a:r>
          </a:p>
          <a:p>
            <a:r>
              <a:rPr lang="nl-NL" dirty="0"/>
              <a:t>Regelmatig en verzadigend eten, rust bij eetmomenten </a:t>
            </a:r>
          </a:p>
          <a:p>
            <a:r>
              <a:rPr lang="nl-NL" dirty="0"/>
              <a:t>Laat honger niet de uitlokker van snaaien/eetbuien zijn </a:t>
            </a:r>
          </a:p>
          <a:p>
            <a:pPr marL="0" indent="0">
              <a:buNone/>
            </a:pPr>
            <a:endParaRPr lang="nl-NL" dirty="0"/>
          </a:p>
        </p:txBody>
      </p:sp>
    </p:spTree>
    <p:extLst>
      <p:ext uri="{BB962C8B-B14F-4D97-AF65-F5344CB8AC3E}">
        <p14:creationId xmlns:p14="http://schemas.microsoft.com/office/powerpoint/2010/main" val="3915570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617A18-2489-4436-B821-9C1F3AB04026}"/>
              </a:ext>
            </a:extLst>
          </p:cNvPr>
          <p:cNvSpPr>
            <a:spLocks noGrp="1"/>
          </p:cNvSpPr>
          <p:nvPr>
            <p:ph type="title"/>
          </p:nvPr>
        </p:nvSpPr>
        <p:spPr/>
        <p:txBody>
          <a:bodyPr/>
          <a:lstStyle/>
          <a:p>
            <a:r>
              <a:rPr lang="nl-NL" dirty="0"/>
              <a:t>Vervolg 1 </a:t>
            </a:r>
          </a:p>
        </p:txBody>
      </p:sp>
      <p:sp>
        <p:nvSpPr>
          <p:cNvPr id="3" name="Tijdelijke aanduiding voor inhoud 2">
            <a:extLst>
              <a:ext uri="{FF2B5EF4-FFF2-40B4-BE49-F238E27FC236}">
                <a16:creationId xmlns:a16="http://schemas.microsoft.com/office/drawing/2014/main" id="{2F0CD4E6-D95B-4D34-BF62-07DD406D4298}"/>
              </a:ext>
            </a:extLst>
          </p:cNvPr>
          <p:cNvSpPr>
            <a:spLocks noGrp="1"/>
          </p:cNvSpPr>
          <p:nvPr>
            <p:ph idx="1"/>
          </p:nvPr>
        </p:nvSpPr>
        <p:spPr/>
        <p:txBody>
          <a:bodyPr/>
          <a:lstStyle/>
          <a:p>
            <a:r>
              <a:rPr lang="nl-NL" dirty="0"/>
              <a:t>Zijn grote stappen in gemaakt, er is hulp in huis gekomen en cl. werkt momenteel niet. </a:t>
            </a:r>
          </a:p>
          <a:p>
            <a:r>
              <a:rPr lang="nl-NL" dirty="0"/>
              <a:t>Toch krijgt zij het eetpatroon veranderen niet voor elkaar, ontbijten is gehaast en schiet er bij in, stress factoren en vermoeidheid geven continue snaaidrang tot eetbuien aan toe. </a:t>
            </a:r>
          </a:p>
          <a:p>
            <a:endParaRPr lang="nl-NL" dirty="0"/>
          </a:p>
          <a:p>
            <a:r>
              <a:rPr lang="nl-NL" dirty="0"/>
              <a:t>Opdracht eet- en energie dagboek </a:t>
            </a:r>
          </a:p>
          <a:p>
            <a:r>
              <a:rPr lang="nl-NL" dirty="0"/>
              <a:t>Energie management </a:t>
            </a:r>
          </a:p>
          <a:p>
            <a:r>
              <a:rPr lang="nl-NL" dirty="0"/>
              <a:t>Coping stress</a:t>
            </a:r>
          </a:p>
        </p:txBody>
      </p:sp>
    </p:spTree>
    <p:extLst>
      <p:ext uri="{BB962C8B-B14F-4D97-AF65-F5344CB8AC3E}">
        <p14:creationId xmlns:p14="http://schemas.microsoft.com/office/powerpoint/2010/main" val="285166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887A9-5EC2-422E-A251-A11B55379AF2}"/>
              </a:ext>
            </a:extLst>
          </p:cNvPr>
          <p:cNvSpPr>
            <a:spLocks noGrp="1"/>
          </p:cNvSpPr>
          <p:nvPr>
            <p:ph type="title"/>
          </p:nvPr>
        </p:nvSpPr>
        <p:spPr/>
        <p:txBody>
          <a:bodyPr/>
          <a:lstStyle/>
          <a:p>
            <a:r>
              <a:rPr lang="nl-NL" dirty="0"/>
              <a:t>Energiemanagement  </a:t>
            </a:r>
          </a:p>
        </p:txBody>
      </p:sp>
      <p:sp>
        <p:nvSpPr>
          <p:cNvPr id="3" name="Tijdelijke aanduiding voor inhoud 2">
            <a:extLst>
              <a:ext uri="{FF2B5EF4-FFF2-40B4-BE49-F238E27FC236}">
                <a16:creationId xmlns:a16="http://schemas.microsoft.com/office/drawing/2014/main" id="{D95D2D99-9EBC-4B47-9402-FB2A786C1D79}"/>
              </a:ext>
            </a:extLst>
          </p:cNvPr>
          <p:cNvSpPr>
            <a:spLocks noGrp="1"/>
          </p:cNvSpPr>
          <p:nvPr>
            <p:ph idx="1"/>
          </p:nvPr>
        </p:nvSpPr>
        <p:spPr/>
        <p:txBody>
          <a:bodyPr/>
          <a:lstStyle/>
          <a:p>
            <a:r>
              <a:rPr lang="nl-NL" dirty="0"/>
              <a:t>Voorwaarde voor gedragsverandering is voldoende tijd, energie en aandacht</a:t>
            </a:r>
          </a:p>
          <a:p>
            <a:r>
              <a:rPr lang="nl-NL" dirty="0"/>
              <a:t>5% bewust gedrag </a:t>
            </a:r>
          </a:p>
          <a:p>
            <a:r>
              <a:rPr lang="nl-NL" dirty="0"/>
              <a:t>Energie curve, adrenaline spiegel </a:t>
            </a:r>
          </a:p>
          <a:p>
            <a:r>
              <a:rPr lang="nl-NL" dirty="0"/>
              <a:t>Oefening energienemers en gevers </a:t>
            </a:r>
          </a:p>
          <a:p>
            <a:r>
              <a:rPr lang="nl-NL" dirty="0"/>
              <a:t>Time out, ontspanning, mindfulness of ademhalingsoefening  </a:t>
            </a:r>
          </a:p>
        </p:txBody>
      </p:sp>
      <p:pic>
        <p:nvPicPr>
          <p:cNvPr id="4" name="Afbeelding 3">
            <a:extLst>
              <a:ext uri="{FF2B5EF4-FFF2-40B4-BE49-F238E27FC236}">
                <a16:creationId xmlns:a16="http://schemas.microsoft.com/office/drawing/2014/main" id="{88E04842-1D58-4DD5-BC3A-0629F2586421}"/>
              </a:ext>
            </a:extLst>
          </p:cNvPr>
          <p:cNvPicPr>
            <a:picLocks noChangeAspect="1"/>
          </p:cNvPicPr>
          <p:nvPr/>
        </p:nvPicPr>
        <p:blipFill>
          <a:blip r:embed="rId2"/>
          <a:stretch>
            <a:fillRect/>
          </a:stretch>
        </p:blipFill>
        <p:spPr>
          <a:xfrm>
            <a:off x="8808793" y="3429000"/>
            <a:ext cx="3096344" cy="3325083"/>
          </a:xfrm>
          <a:prstGeom prst="rect">
            <a:avLst/>
          </a:prstGeom>
        </p:spPr>
      </p:pic>
    </p:spTree>
    <p:extLst>
      <p:ext uri="{BB962C8B-B14F-4D97-AF65-F5344CB8AC3E}">
        <p14:creationId xmlns:p14="http://schemas.microsoft.com/office/powerpoint/2010/main" val="38597277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directiekamer">
  <a:themeElements>
    <a:clrScheme name="Ion-directiekamer">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directiekamer">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TM02900722[[fn=Ion-directiekamer]]</Template>
  <TotalTime>273</TotalTime>
  <Words>887</Words>
  <Application>Microsoft Office PowerPoint</Application>
  <PresentationFormat>Widescreen</PresentationFormat>
  <Paragraphs>74</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Wingdings</vt:lpstr>
      <vt:lpstr>Wingdings 3</vt:lpstr>
      <vt:lpstr>Ion-directiekamer</vt:lpstr>
      <vt:lpstr>Leefstijldiëtist  </vt:lpstr>
      <vt:lpstr>PowerPoint Presentation</vt:lpstr>
      <vt:lpstr>Ervaring </vt:lpstr>
      <vt:lpstr>Samenwerkingen eerste lijn </vt:lpstr>
      <vt:lpstr>PowerPoint Presentation</vt:lpstr>
      <vt:lpstr>Casus  </vt:lpstr>
      <vt:lpstr>Plan van aanpak </vt:lpstr>
      <vt:lpstr>Vervolg 1 </vt:lpstr>
      <vt:lpstr>Energiemanagement  </vt:lpstr>
      <vt:lpstr>Vervolg 2 </vt:lpstr>
      <vt:lpstr>Vervolg 3</vt:lpstr>
      <vt:lpstr>Programma Gezond &amp; Vitaal</vt:lpstr>
      <vt:lpstr>Programma Gezond &amp; Vitaal</vt:lpstr>
      <vt:lpstr>Ervaring teamleiders</vt:lpstr>
      <vt:lpstr>Tijd om op te laden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Leefstijldietist</dc:title>
  <dc:creator>EV-8836-03</dc:creator>
  <cp:lastModifiedBy>Lili Li</cp:lastModifiedBy>
  <cp:revision>55</cp:revision>
  <dcterms:created xsi:type="dcterms:W3CDTF">2023-12-12T19:52:03Z</dcterms:created>
  <dcterms:modified xsi:type="dcterms:W3CDTF">2024-04-13T11:20:59Z</dcterms:modified>
</cp:coreProperties>
</file>