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4"/>
  </p:notesMasterIdLst>
  <p:sldIdLst>
    <p:sldId id="256" r:id="rId6"/>
    <p:sldId id="2096975576" r:id="rId7"/>
    <p:sldId id="2096975579" r:id="rId8"/>
    <p:sldId id="273" r:id="rId9"/>
    <p:sldId id="313" r:id="rId10"/>
    <p:sldId id="325" r:id="rId11"/>
    <p:sldId id="2096975589" r:id="rId12"/>
    <p:sldId id="331" r:id="rId13"/>
    <p:sldId id="311" r:id="rId14"/>
    <p:sldId id="303" r:id="rId15"/>
    <p:sldId id="316" r:id="rId16"/>
    <p:sldId id="317" r:id="rId17"/>
    <p:sldId id="2096975580" r:id="rId18"/>
    <p:sldId id="2096975588" r:id="rId19"/>
    <p:sldId id="2146846205" r:id="rId20"/>
    <p:sldId id="2096975586" r:id="rId21"/>
    <p:sldId id="266" r:id="rId22"/>
    <p:sldId id="349" r:id="rId23"/>
    <p:sldId id="2096975494" r:id="rId24"/>
    <p:sldId id="2096975585" r:id="rId25"/>
    <p:sldId id="262" r:id="rId26"/>
    <p:sldId id="295" r:id="rId27"/>
    <p:sldId id="2146846207" r:id="rId28"/>
    <p:sldId id="3690" r:id="rId29"/>
    <p:sldId id="267" r:id="rId30"/>
    <p:sldId id="3698" r:id="rId31"/>
    <p:sldId id="2096975571" r:id="rId32"/>
    <p:sldId id="3676" r:id="rId33"/>
    <p:sldId id="2096975557" r:id="rId34"/>
    <p:sldId id="3687" r:id="rId35"/>
    <p:sldId id="263" r:id="rId36"/>
    <p:sldId id="3704" r:id="rId37"/>
    <p:sldId id="259" r:id="rId38"/>
    <p:sldId id="3733" r:id="rId39"/>
    <p:sldId id="3735" r:id="rId40"/>
    <p:sldId id="280" r:id="rId41"/>
    <p:sldId id="2096975560" r:id="rId42"/>
    <p:sldId id="2096975561" r:id="rId43"/>
    <p:sldId id="2096975562" r:id="rId44"/>
    <p:sldId id="2096975567" r:id="rId45"/>
    <p:sldId id="415" r:id="rId46"/>
    <p:sldId id="3711" r:id="rId47"/>
    <p:sldId id="3731" r:id="rId48"/>
    <p:sldId id="3713" r:id="rId49"/>
    <p:sldId id="314" r:id="rId50"/>
    <p:sldId id="2096975558" r:id="rId51"/>
    <p:sldId id="3714" r:id="rId52"/>
    <p:sldId id="3715" r:id="rId53"/>
    <p:sldId id="2146846208" r:id="rId54"/>
    <p:sldId id="2146846209" r:id="rId55"/>
    <p:sldId id="2146846210" r:id="rId56"/>
    <p:sldId id="2146846206" r:id="rId57"/>
    <p:sldId id="2096975616" r:id="rId58"/>
    <p:sldId id="2096975617" r:id="rId59"/>
    <p:sldId id="2096975433" r:id="rId60"/>
    <p:sldId id="2146846204" r:id="rId61"/>
    <p:sldId id="583" r:id="rId62"/>
    <p:sldId id="260" r:id="rId6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BD9"/>
    <a:srgbClr val="F5C4B0"/>
    <a:srgbClr val="EB8C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3"/>
    <p:restoredTop sz="94621"/>
  </p:normalViewPr>
  <p:slideViewPr>
    <p:cSldViewPr snapToGrid="0">
      <p:cViewPr varScale="1">
        <p:scale>
          <a:sx n="78" d="100"/>
          <a:sy n="78" d="100"/>
        </p:scale>
        <p:origin x="54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47328677483209"/>
          <c:y val="4.5744821910461517E-2"/>
          <c:w val="0.75022803438672281"/>
          <c:h val="0.83739381810353342"/>
        </c:manualLayout>
      </c:layout>
      <c:barChart>
        <c:barDir val="col"/>
        <c:grouping val="clustered"/>
        <c:varyColors val="0"/>
        <c:ser>
          <c:idx val="0"/>
          <c:order val="0"/>
          <c:tx>
            <c:strRef>
              <c:f>Blad1!$B$1</c:f>
              <c:strCache>
                <c:ptCount val="1"/>
                <c:pt idx="0">
                  <c:v>Reeks 1</c:v>
                </c:pt>
              </c:strCache>
            </c:strRef>
          </c:tx>
          <c:spPr>
            <a:solidFill>
              <a:schemeClr val="accent1"/>
            </a:solidFill>
            <a:ln>
              <a:noFill/>
            </a:ln>
            <a:effectLst/>
          </c:spPr>
          <c:invertIfNegative val="0"/>
          <c:cat>
            <c:numRef>
              <c:f>Blad1!$A$2:$A$10</c:f>
              <c:numCache>
                <c:formatCode>General</c:formatCode>
                <c:ptCount val="9"/>
                <c:pt idx="0">
                  <c:v>0.5</c:v>
                </c:pt>
                <c:pt idx="1">
                  <c:v>1</c:v>
                </c:pt>
                <c:pt idx="2">
                  <c:v>1.5</c:v>
                </c:pt>
                <c:pt idx="3">
                  <c:v>2</c:v>
                </c:pt>
                <c:pt idx="4">
                  <c:v>3</c:v>
                </c:pt>
                <c:pt idx="5">
                  <c:v>4</c:v>
                </c:pt>
                <c:pt idx="6">
                  <c:v>5</c:v>
                </c:pt>
                <c:pt idx="7">
                  <c:v>6</c:v>
                </c:pt>
                <c:pt idx="8">
                  <c:v>7</c:v>
                </c:pt>
              </c:numCache>
            </c:numRef>
          </c:cat>
          <c:val>
            <c:numRef>
              <c:f>Blad1!$B$2:$B$10</c:f>
              <c:numCache>
                <c:formatCode>General</c:formatCode>
                <c:ptCount val="9"/>
                <c:pt idx="0">
                  <c:v>0</c:v>
                </c:pt>
                <c:pt idx="1">
                  <c:v>0</c:v>
                </c:pt>
                <c:pt idx="2">
                  <c:v>0</c:v>
                </c:pt>
                <c:pt idx="3">
                  <c:v>0</c:v>
                </c:pt>
              </c:numCache>
            </c:numRef>
          </c:val>
          <c:extLst>
            <c:ext xmlns:c16="http://schemas.microsoft.com/office/drawing/2014/chart" uri="{C3380CC4-5D6E-409C-BE32-E72D297353CC}">
              <c16:uniqueId val="{00000000-74CD-4E33-9A8B-CD0E47BCD1B6}"/>
            </c:ext>
          </c:extLst>
        </c:ser>
        <c:ser>
          <c:idx val="1"/>
          <c:order val="1"/>
          <c:tx>
            <c:strRef>
              <c:f>Blad1!$C$1</c:f>
              <c:strCache>
                <c:ptCount val="1"/>
                <c:pt idx="0">
                  <c:v>Reeks 2</c:v>
                </c:pt>
              </c:strCache>
            </c:strRef>
          </c:tx>
          <c:spPr>
            <a:solidFill>
              <a:schemeClr val="accent2"/>
            </a:solidFill>
            <a:ln>
              <a:noFill/>
            </a:ln>
            <a:effectLst/>
          </c:spPr>
          <c:invertIfNegative val="0"/>
          <c:cat>
            <c:numRef>
              <c:f>Blad1!$A$2:$A$10</c:f>
              <c:numCache>
                <c:formatCode>General</c:formatCode>
                <c:ptCount val="9"/>
                <c:pt idx="0">
                  <c:v>0.5</c:v>
                </c:pt>
                <c:pt idx="1">
                  <c:v>1</c:v>
                </c:pt>
                <c:pt idx="2">
                  <c:v>1.5</c:v>
                </c:pt>
                <c:pt idx="3">
                  <c:v>2</c:v>
                </c:pt>
                <c:pt idx="4">
                  <c:v>3</c:v>
                </c:pt>
                <c:pt idx="5">
                  <c:v>4</c:v>
                </c:pt>
                <c:pt idx="6">
                  <c:v>5</c:v>
                </c:pt>
                <c:pt idx="7">
                  <c:v>6</c:v>
                </c:pt>
                <c:pt idx="8">
                  <c:v>7</c:v>
                </c:pt>
              </c:numCache>
            </c:numRef>
          </c:cat>
          <c:val>
            <c:numRef>
              <c:f>Blad1!$C$2:$C$10</c:f>
              <c:numCache>
                <c:formatCode>General</c:formatCode>
                <c:ptCount val="9"/>
                <c:pt idx="0">
                  <c:v>0</c:v>
                </c:pt>
                <c:pt idx="1">
                  <c:v>0</c:v>
                </c:pt>
                <c:pt idx="2">
                  <c:v>0</c:v>
                </c:pt>
                <c:pt idx="3">
                  <c:v>0</c:v>
                </c:pt>
              </c:numCache>
            </c:numRef>
          </c:val>
          <c:extLst>
            <c:ext xmlns:c16="http://schemas.microsoft.com/office/drawing/2014/chart" uri="{C3380CC4-5D6E-409C-BE32-E72D297353CC}">
              <c16:uniqueId val="{00000001-74CD-4E33-9A8B-CD0E47BCD1B6}"/>
            </c:ext>
          </c:extLst>
        </c:ser>
        <c:dLbls>
          <c:showLegendKey val="0"/>
          <c:showVal val="0"/>
          <c:showCatName val="0"/>
          <c:showSerName val="0"/>
          <c:showPercent val="0"/>
          <c:showBubbleSize val="0"/>
        </c:dLbls>
        <c:gapWidth val="219"/>
        <c:overlap val="-27"/>
        <c:axId val="351227392"/>
        <c:axId val="634713280"/>
      </c:barChart>
      <c:catAx>
        <c:axId val="35122739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nl-NL" sz="1100" dirty="0">
                    <a:solidFill>
                      <a:schemeClr val="accent1"/>
                    </a:solidFill>
                  </a:rPr>
                  <a:t>Jaren</a:t>
                </a:r>
                <a:endParaRPr lang="en-GB" sz="1100" dirty="0">
                  <a:solidFill>
                    <a:schemeClr val="accent1"/>
                  </a:solidFill>
                </a:endParaRPr>
              </a:p>
            </c:rich>
          </c:tx>
          <c:layout>
            <c:manualLayout>
              <c:xMode val="edge"/>
              <c:yMode val="edge"/>
              <c:x val="0.54091991777429027"/>
              <c:y val="0.939654405579857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LID4096"/>
          </a:p>
        </c:txPr>
        <c:crossAx val="634713280"/>
        <c:crosses val="autoZero"/>
        <c:auto val="1"/>
        <c:lblAlgn val="ctr"/>
        <c:lblOffset val="100"/>
        <c:noMultiLvlLbl val="0"/>
      </c:catAx>
      <c:valAx>
        <c:axId val="634713280"/>
        <c:scaling>
          <c:orientation val="minMax"/>
          <c:max val="55"/>
          <c:min val="-5"/>
        </c:scaling>
        <c:delete val="0"/>
        <c:axPos val="l"/>
        <c:majorGridlines>
          <c:spPr>
            <a:ln w="9525" cap="flat" cmpd="sng" algn="ctr">
              <a:solidFill>
                <a:schemeClr val="accent6">
                  <a:alpha val="50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accent1"/>
                    </a:solidFill>
                    <a:latin typeface="+mn-lt"/>
                    <a:ea typeface="+mn-ea"/>
                    <a:cs typeface="+mn-cs"/>
                  </a:defRPr>
                </a:pPr>
                <a:r>
                  <a:rPr lang="en-GB" sz="1100" dirty="0">
                    <a:solidFill>
                      <a:schemeClr val="accent1"/>
                    </a:solidFill>
                  </a:rPr>
                  <a:t>Percentage</a:t>
                </a:r>
                <a:r>
                  <a:rPr lang="en-GB" sz="1100" baseline="0" dirty="0">
                    <a:solidFill>
                      <a:schemeClr val="accent1"/>
                    </a:solidFill>
                  </a:rPr>
                  <a:t> total weight loss (%TWL)</a:t>
                </a:r>
                <a:endParaRPr lang="en-GB" sz="1100" dirty="0">
                  <a:solidFill>
                    <a:schemeClr val="accent1"/>
                  </a:solidFill>
                </a:endParaRPr>
              </a:p>
            </c:rich>
          </c:tx>
          <c:layout>
            <c:manualLayout>
              <c:xMode val="edge"/>
              <c:yMode val="edge"/>
              <c:x val="2.0250551556947427E-3"/>
              <c:y val="2.7658506098188179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accent1"/>
                  </a:solidFill>
                  <a:latin typeface="+mn-lt"/>
                  <a:ea typeface="+mn-ea"/>
                  <a:cs typeface="+mn-cs"/>
                </a:defRPr>
              </a:pPr>
              <a:endParaRPr lang="LID4096"/>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LID4096"/>
          </a:p>
        </c:txPr>
        <c:crossAx val="35122739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47328677483209"/>
          <c:y val="4.5744821910461517E-2"/>
          <c:w val="0.75022803438672281"/>
          <c:h val="0.83739381810353342"/>
        </c:manualLayout>
      </c:layout>
      <c:barChart>
        <c:barDir val="col"/>
        <c:grouping val="clustered"/>
        <c:varyColors val="0"/>
        <c:ser>
          <c:idx val="0"/>
          <c:order val="0"/>
          <c:tx>
            <c:strRef>
              <c:f>Blad1!$B$1</c:f>
              <c:strCache>
                <c:ptCount val="1"/>
                <c:pt idx="0">
                  <c:v>Reeks 1</c:v>
                </c:pt>
              </c:strCache>
            </c:strRef>
          </c:tx>
          <c:spPr>
            <a:solidFill>
              <a:schemeClr val="accent1"/>
            </a:solidFill>
            <a:ln>
              <a:noFill/>
            </a:ln>
            <a:effectLst/>
          </c:spPr>
          <c:invertIfNegative val="0"/>
          <c:cat>
            <c:numRef>
              <c:f>Blad1!$A$2:$A$10</c:f>
              <c:numCache>
                <c:formatCode>General</c:formatCode>
                <c:ptCount val="9"/>
                <c:pt idx="0">
                  <c:v>0.5</c:v>
                </c:pt>
                <c:pt idx="1">
                  <c:v>1</c:v>
                </c:pt>
                <c:pt idx="2">
                  <c:v>1.5</c:v>
                </c:pt>
                <c:pt idx="3">
                  <c:v>2</c:v>
                </c:pt>
                <c:pt idx="4">
                  <c:v>3</c:v>
                </c:pt>
                <c:pt idx="5">
                  <c:v>4</c:v>
                </c:pt>
                <c:pt idx="6">
                  <c:v>5</c:v>
                </c:pt>
                <c:pt idx="7">
                  <c:v>6</c:v>
                </c:pt>
                <c:pt idx="8">
                  <c:v>7</c:v>
                </c:pt>
              </c:numCache>
            </c:numRef>
          </c:cat>
          <c:val>
            <c:numRef>
              <c:f>Blad1!$B$2:$B$10</c:f>
              <c:numCache>
                <c:formatCode>General</c:formatCode>
                <c:ptCount val="9"/>
                <c:pt idx="0">
                  <c:v>0</c:v>
                </c:pt>
                <c:pt idx="1">
                  <c:v>0</c:v>
                </c:pt>
                <c:pt idx="2">
                  <c:v>0</c:v>
                </c:pt>
                <c:pt idx="3">
                  <c:v>0</c:v>
                </c:pt>
              </c:numCache>
            </c:numRef>
          </c:val>
          <c:extLst>
            <c:ext xmlns:c16="http://schemas.microsoft.com/office/drawing/2014/chart" uri="{C3380CC4-5D6E-409C-BE32-E72D297353CC}">
              <c16:uniqueId val="{00000000-4508-421D-9EC3-02101EE78731}"/>
            </c:ext>
          </c:extLst>
        </c:ser>
        <c:ser>
          <c:idx val="1"/>
          <c:order val="1"/>
          <c:tx>
            <c:strRef>
              <c:f>Blad1!$C$1</c:f>
              <c:strCache>
                <c:ptCount val="1"/>
                <c:pt idx="0">
                  <c:v>Reeks 2</c:v>
                </c:pt>
              </c:strCache>
            </c:strRef>
          </c:tx>
          <c:spPr>
            <a:solidFill>
              <a:schemeClr val="accent2"/>
            </a:solidFill>
            <a:ln>
              <a:noFill/>
            </a:ln>
            <a:effectLst/>
          </c:spPr>
          <c:invertIfNegative val="0"/>
          <c:cat>
            <c:numRef>
              <c:f>Blad1!$A$2:$A$10</c:f>
              <c:numCache>
                <c:formatCode>General</c:formatCode>
                <c:ptCount val="9"/>
                <c:pt idx="0">
                  <c:v>0.5</c:v>
                </c:pt>
                <c:pt idx="1">
                  <c:v>1</c:v>
                </c:pt>
                <c:pt idx="2">
                  <c:v>1.5</c:v>
                </c:pt>
                <c:pt idx="3">
                  <c:v>2</c:v>
                </c:pt>
                <c:pt idx="4">
                  <c:v>3</c:v>
                </c:pt>
                <c:pt idx="5">
                  <c:v>4</c:v>
                </c:pt>
                <c:pt idx="6">
                  <c:v>5</c:v>
                </c:pt>
                <c:pt idx="7">
                  <c:v>6</c:v>
                </c:pt>
                <c:pt idx="8">
                  <c:v>7</c:v>
                </c:pt>
              </c:numCache>
            </c:numRef>
          </c:cat>
          <c:val>
            <c:numRef>
              <c:f>Blad1!$C$2:$C$10</c:f>
              <c:numCache>
                <c:formatCode>General</c:formatCode>
                <c:ptCount val="9"/>
                <c:pt idx="0">
                  <c:v>0</c:v>
                </c:pt>
                <c:pt idx="1">
                  <c:v>0</c:v>
                </c:pt>
                <c:pt idx="2">
                  <c:v>0</c:v>
                </c:pt>
                <c:pt idx="3">
                  <c:v>0</c:v>
                </c:pt>
              </c:numCache>
            </c:numRef>
          </c:val>
          <c:extLst>
            <c:ext xmlns:c16="http://schemas.microsoft.com/office/drawing/2014/chart" uri="{C3380CC4-5D6E-409C-BE32-E72D297353CC}">
              <c16:uniqueId val="{00000001-4508-421D-9EC3-02101EE78731}"/>
            </c:ext>
          </c:extLst>
        </c:ser>
        <c:dLbls>
          <c:showLegendKey val="0"/>
          <c:showVal val="0"/>
          <c:showCatName val="0"/>
          <c:showSerName val="0"/>
          <c:showPercent val="0"/>
          <c:showBubbleSize val="0"/>
        </c:dLbls>
        <c:gapWidth val="219"/>
        <c:overlap val="-27"/>
        <c:axId val="351227392"/>
        <c:axId val="634713280"/>
      </c:barChart>
      <c:catAx>
        <c:axId val="35122739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nl-NL" sz="1100" dirty="0">
                    <a:solidFill>
                      <a:schemeClr val="accent1"/>
                    </a:solidFill>
                  </a:rPr>
                  <a:t>Jaren</a:t>
                </a:r>
                <a:endParaRPr lang="en-GB" sz="1100" dirty="0">
                  <a:solidFill>
                    <a:schemeClr val="accent1"/>
                  </a:solidFill>
                </a:endParaRPr>
              </a:p>
            </c:rich>
          </c:tx>
          <c:layout>
            <c:manualLayout>
              <c:xMode val="edge"/>
              <c:yMode val="edge"/>
              <c:x val="0.54091991777429027"/>
              <c:y val="0.9396544055798573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LID4096"/>
          </a:p>
        </c:txPr>
        <c:crossAx val="634713280"/>
        <c:crosses val="autoZero"/>
        <c:auto val="1"/>
        <c:lblAlgn val="ctr"/>
        <c:lblOffset val="100"/>
        <c:noMultiLvlLbl val="0"/>
      </c:catAx>
      <c:valAx>
        <c:axId val="634713280"/>
        <c:scaling>
          <c:orientation val="minMax"/>
          <c:max val="55"/>
          <c:min val="-5"/>
        </c:scaling>
        <c:delete val="0"/>
        <c:axPos val="l"/>
        <c:majorGridlines>
          <c:spPr>
            <a:ln w="9525" cap="flat" cmpd="sng" algn="ctr">
              <a:solidFill>
                <a:schemeClr val="accent6">
                  <a:alpha val="50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accent1"/>
                    </a:solidFill>
                    <a:latin typeface="+mn-lt"/>
                    <a:ea typeface="+mn-ea"/>
                    <a:cs typeface="+mn-cs"/>
                  </a:defRPr>
                </a:pPr>
                <a:r>
                  <a:rPr lang="en-GB" sz="1100" dirty="0">
                    <a:solidFill>
                      <a:schemeClr val="accent1"/>
                    </a:solidFill>
                  </a:rPr>
                  <a:t>Percentage</a:t>
                </a:r>
                <a:r>
                  <a:rPr lang="en-GB" sz="1100" baseline="0" dirty="0">
                    <a:solidFill>
                      <a:schemeClr val="accent1"/>
                    </a:solidFill>
                  </a:rPr>
                  <a:t> total weight loss (%TWL)</a:t>
                </a:r>
                <a:endParaRPr lang="en-GB" sz="1100" dirty="0">
                  <a:solidFill>
                    <a:schemeClr val="accent1"/>
                  </a:solidFill>
                </a:endParaRPr>
              </a:p>
            </c:rich>
          </c:tx>
          <c:layout>
            <c:manualLayout>
              <c:xMode val="edge"/>
              <c:yMode val="edge"/>
              <c:x val="2.0250551556947427E-3"/>
              <c:y val="2.0298898579682676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accent1"/>
                  </a:solidFill>
                  <a:latin typeface="+mn-lt"/>
                  <a:ea typeface="+mn-ea"/>
                  <a:cs typeface="+mn-cs"/>
                </a:defRPr>
              </a:pPr>
              <a:endParaRPr lang="LID4096"/>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LID4096"/>
          </a:p>
        </c:txPr>
        <c:crossAx val="35122739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0.15874</cdr:x>
      <cdr:y>0.89749</cdr:y>
    </cdr:from>
    <cdr:to>
      <cdr:x>1</cdr:x>
      <cdr:y>0.91624</cdr:y>
    </cdr:to>
    <cdr:sp macro="" textlink="">
      <cdr:nvSpPr>
        <cdr:cNvPr id="3" name="Rechthoek 2">
          <a:extLst xmlns:a="http://schemas.openxmlformats.org/drawingml/2006/main">
            <a:ext uri="{FF2B5EF4-FFF2-40B4-BE49-F238E27FC236}">
              <a16:creationId xmlns:a16="http://schemas.microsoft.com/office/drawing/2014/main" id="{9806DFA4-AC6B-4D34-AC00-46F3D1A0354B}"/>
            </a:ext>
          </a:extLst>
        </cdr:cNvPr>
        <cdr:cNvSpPr/>
      </cdr:nvSpPr>
      <cdr:spPr>
        <a:xfrm xmlns:a="http://schemas.openxmlformats.org/drawingml/2006/main">
          <a:off x="860409" y="3097470"/>
          <a:ext cx="4290499" cy="64738"/>
        </a:xfrm>
        <a:prstGeom xmlns:a="http://schemas.openxmlformats.org/drawingml/2006/main" prst="rect">
          <a:avLst/>
        </a:prstGeom>
        <a:solidFill xmlns:a="http://schemas.openxmlformats.org/drawingml/2006/main">
          <a:schemeClr val="bg1"/>
        </a:solidFill>
        <a:ln xmlns:a="http://schemas.openxmlformats.org/drawingml/2006/main" w="952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nl-NL"/>
        </a:p>
      </cdr:txBody>
    </cdr:sp>
  </cdr:relSizeAnchor>
  <cdr:relSizeAnchor xmlns:cdr="http://schemas.openxmlformats.org/drawingml/2006/chartDrawing">
    <cdr:from>
      <cdr:x>0.15874</cdr:x>
      <cdr:y>0.89749</cdr:y>
    </cdr:from>
    <cdr:to>
      <cdr:x>1</cdr:x>
      <cdr:y>0.91624</cdr:y>
    </cdr:to>
    <cdr:sp macro="" textlink="">
      <cdr:nvSpPr>
        <cdr:cNvPr id="4" name="Rechthoek 3">
          <a:extLst xmlns:a="http://schemas.openxmlformats.org/drawingml/2006/main">
            <a:ext uri="{FF2B5EF4-FFF2-40B4-BE49-F238E27FC236}">
              <a16:creationId xmlns:a16="http://schemas.microsoft.com/office/drawing/2014/main" id="{68B5151E-4011-4F54-B3AB-3643522E3573}"/>
            </a:ext>
          </a:extLst>
        </cdr:cNvPr>
        <cdr:cNvSpPr/>
      </cdr:nvSpPr>
      <cdr:spPr>
        <a:xfrm xmlns:a="http://schemas.openxmlformats.org/drawingml/2006/main">
          <a:off x="6150094" y="3097470"/>
          <a:ext cx="4290499" cy="64738"/>
        </a:xfrm>
        <a:prstGeom xmlns:a="http://schemas.openxmlformats.org/drawingml/2006/main" prst="rect">
          <a:avLst/>
        </a:prstGeom>
        <a:solidFill xmlns:a="http://schemas.openxmlformats.org/drawingml/2006/main">
          <a:schemeClr val="bg1"/>
        </a:solidFill>
        <a:ln xmlns:a="http://schemas.openxmlformats.org/drawingml/2006/main" w="952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nl-NL"/>
        </a:p>
      </cdr:txBody>
    </cdr:sp>
  </cdr:relSizeAnchor>
</c:userShapes>
</file>

<file path=ppt/drawings/drawing2.xml><?xml version="1.0" encoding="utf-8"?>
<c:userShapes xmlns:c="http://schemas.openxmlformats.org/drawingml/2006/chart">
  <cdr:relSizeAnchor xmlns:cdr="http://schemas.openxmlformats.org/drawingml/2006/chartDrawing">
    <cdr:from>
      <cdr:x>0.15874</cdr:x>
      <cdr:y>0.89749</cdr:y>
    </cdr:from>
    <cdr:to>
      <cdr:x>1</cdr:x>
      <cdr:y>0.91624</cdr:y>
    </cdr:to>
    <cdr:sp macro="" textlink="">
      <cdr:nvSpPr>
        <cdr:cNvPr id="3" name="Rechthoek 2">
          <a:extLst xmlns:a="http://schemas.openxmlformats.org/drawingml/2006/main">
            <a:ext uri="{FF2B5EF4-FFF2-40B4-BE49-F238E27FC236}">
              <a16:creationId xmlns:a16="http://schemas.microsoft.com/office/drawing/2014/main" id="{9806DFA4-AC6B-4D34-AC00-46F3D1A0354B}"/>
            </a:ext>
          </a:extLst>
        </cdr:cNvPr>
        <cdr:cNvSpPr/>
      </cdr:nvSpPr>
      <cdr:spPr>
        <a:xfrm xmlns:a="http://schemas.openxmlformats.org/drawingml/2006/main">
          <a:off x="860409" y="3097470"/>
          <a:ext cx="4290499" cy="64738"/>
        </a:xfrm>
        <a:prstGeom xmlns:a="http://schemas.openxmlformats.org/drawingml/2006/main" prst="rect">
          <a:avLst/>
        </a:prstGeom>
        <a:solidFill xmlns:a="http://schemas.openxmlformats.org/drawingml/2006/main">
          <a:schemeClr val="bg1"/>
        </a:solidFill>
        <a:ln xmlns:a="http://schemas.openxmlformats.org/drawingml/2006/main" w="952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nl-N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A4D7A-A72D-4954-8F4D-37087073E857}" type="datetimeFigureOut">
              <a:rPr lang="nl-NL" smtClean="0"/>
              <a:t>13-4-2024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09118-9C75-4D9E-A651-0B7BC61DAAF5}" type="slidenum">
              <a:rPr lang="nl-NL" smtClean="0"/>
              <a:t>‹#›</a:t>
            </a:fld>
            <a:endParaRPr lang="nl-NL"/>
          </a:p>
        </p:txBody>
      </p:sp>
    </p:spTree>
    <p:extLst>
      <p:ext uri="{BB962C8B-B14F-4D97-AF65-F5344CB8AC3E}">
        <p14:creationId xmlns:p14="http://schemas.microsoft.com/office/powerpoint/2010/main" val="74507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id="{54888210-D683-EB83-2DAC-3B892D28C1C0}"/>
              </a:ext>
            </a:extLst>
          </p:cNvPr>
          <p:cNvSpPr>
            <a:spLocks noGrp="1" noRot="1" noChangeAspect="1" noChangeArrowheads="1" noTextEdit="1"/>
          </p:cNvSpPr>
          <p:nvPr>
            <p:ph type="sldImg"/>
          </p:nvPr>
        </p:nvSpPr>
        <p:spPr>
          <a:ln/>
        </p:spPr>
      </p:sp>
      <p:sp>
        <p:nvSpPr>
          <p:cNvPr id="8195" name="Tijdelijke aanduiding voor notities 2">
            <a:extLst>
              <a:ext uri="{FF2B5EF4-FFF2-40B4-BE49-F238E27FC236}">
                <a16:creationId xmlns:a16="http://schemas.microsoft.com/office/drawing/2014/main" id="{C1E9BF48-9957-3B2B-3FAF-8C3EBFF877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nl-NL" altLang="nl-NL">
              <a:latin typeface="Arial" panose="020B0604020202020204" pitchFamily="34" charset="0"/>
            </a:endParaRPr>
          </a:p>
        </p:txBody>
      </p:sp>
      <p:sp>
        <p:nvSpPr>
          <p:cNvPr id="8196" name="Tijdelijke aanduiding voor dianummer 3">
            <a:extLst>
              <a:ext uri="{FF2B5EF4-FFF2-40B4-BE49-F238E27FC236}">
                <a16:creationId xmlns:a16="http://schemas.microsoft.com/office/drawing/2014/main" id="{8AA130C9-B633-A145-072A-03569C6AD7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D0A6F1-4634-48E5-81D3-7D5C3E4335D8}" type="slidenum">
              <a:rPr lang="nl-NL" altLang="nl-NL" smtClean="0"/>
              <a:pPr>
                <a:spcBef>
                  <a:spcPct val="0"/>
                </a:spcBef>
              </a:pPr>
              <a:t>2</a:t>
            </a:fld>
            <a:endParaRPr lang="nl-NL"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061D05B-CC0F-4710-84AF-7C57F8A825AC}" type="slidenum">
              <a:rPr lang="nl-NL" smtClean="0"/>
              <a:t>36</a:t>
            </a:fld>
            <a:endParaRPr lang="nl-NL"/>
          </a:p>
        </p:txBody>
      </p:sp>
    </p:spTree>
    <p:extLst>
      <p:ext uri="{BB962C8B-B14F-4D97-AF65-F5344CB8AC3E}">
        <p14:creationId xmlns:p14="http://schemas.microsoft.com/office/powerpoint/2010/main" val="3526669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061D05B-CC0F-4710-84AF-7C57F8A825AC}" type="slidenum">
              <a:rPr lang="nl-NL" smtClean="0"/>
              <a:t>44</a:t>
            </a:fld>
            <a:endParaRPr lang="nl-NL"/>
          </a:p>
        </p:txBody>
      </p:sp>
    </p:spTree>
    <p:extLst>
      <p:ext uri="{BB962C8B-B14F-4D97-AF65-F5344CB8AC3E}">
        <p14:creationId xmlns:p14="http://schemas.microsoft.com/office/powerpoint/2010/main" val="1594646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Bupropion</a:t>
            </a:r>
            <a:r>
              <a:rPr lang="nl-NL" dirty="0"/>
              <a:t> stimuleert POMC neuronen  waardoor alfa-MSH wordt afgegeven welke aan de MC4-Receptor bindt. Dit leidt tot verminderde eetlust en stimulans van perifeer energieverbruik.  Tegelijkertijd </a:t>
            </a:r>
            <a:r>
              <a:rPr lang="en-NL" dirty="0" err="1"/>
              <a:t>wordt</a:t>
            </a:r>
            <a:r>
              <a:rPr lang="en-NL" dirty="0"/>
              <a:t> met a-MSH </a:t>
            </a:r>
            <a:r>
              <a:rPr lang="en-NL" dirty="0" err="1"/>
              <a:t>ook</a:t>
            </a:r>
            <a:r>
              <a:rPr lang="en-NL" dirty="0"/>
              <a:t> B-</a:t>
            </a:r>
            <a:r>
              <a:rPr lang="en-NL" dirty="0" err="1"/>
              <a:t>endorfine</a:t>
            </a:r>
            <a:r>
              <a:rPr lang="en-NL" dirty="0"/>
              <a:t> </a:t>
            </a:r>
            <a:r>
              <a:rPr lang="en-NL" dirty="0" err="1"/>
              <a:t>afgegeven</a:t>
            </a:r>
            <a:r>
              <a:rPr lang="en-NL" dirty="0"/>
              <a:t> wat </a:t>
            </a:r>
            <a:r>
              <a:rPr lang="nl-NL" dirty="0"/>
              <a:t>een negatieve feedback loop op de mu-opoïde receptor op de POMC neuronen. Die negatieve feedback loop wordt geblokkeerd door </a:t>
            </a:r>
            <a:r>
              <a:rPr lang="nl-NL" dirty="0" err="1"/>
              <a:t>naltrexon</a:t>
            </a:r>
            <a:r>
              <a:rPr lang="nl-NL" dirty="0"/>
              <a:t>. Daarnaast werken beide middelen in op het </a:t>
            </a:r>
            <a:r>
              <a:rPr lang="nl-NL" dirty="0" err="1"/>
              <a:t>mesolimbisch</a:t>
            </a:r>
            <a:r>
              <a:rPr lang="nl-NL" dirty="0"/>
              <a:t> beloningssysteem waardoor de drang naar eten beter beheersbaar is.</a:t>
            </a:r>
          </a:p>
          <a:p>
            <a:endParaRPr lang="nl-NL" dirty="0"/>
          </a:p>
          <a:p>
            <a:endParaRPr lang="nl-NL" dirty="0"/>
          </a:p>
          <a:p>
            <a:r>
              <a:rPr lang="nl-NL" dirty="0"/>
              <a:t>Uitgebreide uitleg</a:t>
            </a:r>
          </a:p>
          <a:p>
            <a:r>
              <a:rPr lang="nl-NL" altLang="en-US" dirty="0">
                <a:solidFill>
                  <a:srgbClr val="000000"/>
                </a:solidFill>
                <a:latin typeface="RO Sans"/>
              </a:rPr>
              <a:t>Combinatie van een </a:t>
            </a:r>
            <a:r>
              <a:rPr lang="nl-NL" altLang="en-US" dirty="0" err="1">
                <a:solidFill>
                  <a:srgbClr val="000000"/>
                </a:solidFill>
                <a:latin typeface="RO Sans"/>
              </a:rPr>
              <a:t>μ-opioïdantagonist</a:t>
            </a:r>
            <a:r>
              <a:rPr lang="nl-NL" altLang="en-US" dirty="0">
                <a:solidFill>
                  <a:srgbClr val="000000"/>
                </a:solidFill>
                <a:latin typeface="RO Sans"/>
              </a:rPr>
              <a:t> (</a:t>
            </a:r>
            <a:r>
              <a:rPr lang="nl-NL" altLang="en-US" dirty="0" err="1">
                <a:solidFill>
                  <a:srgbClr val="000000"/>
                </a:solidFill>
                <a:latin typeface="RO Sans"/>
              </a:rPr>
              <a:t>naltrexon</a:t>
            </a:r>
            <a:r>
              <a:rPr lang="nl-NL" altLang="en-US" dirty="0">
                <a:solidFill>
                  <a:srgbClr val="000000"/>
                </a:solidFill>
                <a:latin typeface="RO Sans"/>
              </a:rPr>
              <a:t>) en een remmer van de heropname van noradrenaline en dopamine (</a:t>
            </a:r>
            <a:r>
              <a:rPr lang="nl-NL" altLang="en-US" dirty="0" err="1">
                <a:solidFill>
                  <a:srgbClr val="000000"/>
                </a:solidFill>
                <a:latin typeface="RO Sans"/>
              </a:rPr>
              <a:t>bupropion</a:t>
            </a:r>
            <a:r>
              <a:rPr lang="nl-NL" altLang="en-US" dirty="0">
                <a:solidFill>
                  <a:srgbClr val="000000"/>
                </a:solidFill>
                <a:latin typeface="RO Sans"/>
              </a:rPr>
              <a:t>). De exacte </a:t>
            </a:r>
            <a:r>
              <a:rPr lang="nl-NL" altLang="en-US" dirty="0" err="1">
                <a:solidFill>
                  <a:srgbClr val="000000"/>
                </a:solidFill>
                <a:latin typeface="RO Sans"/>
              </a:rPr>
              <a:t>eetlustonderdrukkende</a:t>
            </a:r>
            <a:r>
              <a:rPr lang="nl-NL" altLang="en-US" dirty="0">
                <a:solidFill>
                  <a:srgbClr val="000000"/>
                </a:solidFill>
                <a:latin typeface="RO Sans"/>
              </a:rPr>
              <a:t> effecten zijn niet bekend. Het heeft effect op twee gebieden van de hersenen, namelijk de nuclei </a:t>
            </a:r>
            <a:r>
              <a:rPr lang="nl-NL" altLang="en-US" dirty="0" err="1">
                <a:solidFill>
                  <a:srgbClr val="000000"/>
                </a:solidFill>
                <a:latin typeface="RO Sans"/>
              </a:rPr>
              <a:t>arcuati</a:t>
            </a:r>
            <a:r>
              <a:rPr lang="nl-NL" altLang="en-US" dirty="0">
                <a:solidFill>
                  <a:srgbClr val="000000"/>
                </a:solidFill>
                <a:latin typeface="RO Sans"/>
              </a:rPr>
              <a:t> van de hypothalamus en het </a:t>
            </a:r>
            <a:r>
              <a:rPr lang="nl-NL" altLang="en-US" dirty="0" err="1">
                <a:solidFill>
                  <a:srgbClr val="000000"/>
                </a:solidFill>
                <a:latin typeface="RO Sans"/>
              </a:rPr>
              <a:t>mesolimbische</a:t>
            </a:r>
            <a:r>
              <a:rPr lang="nl-NL" altLang="en-US" dirty="0">
                <a:solidFill>
                  <a:srgbClr val="000000"/>
                </a:solidFill>
                <a:latin typeface="RO Sans"/>
              </a:rPr>
              <a:t> dopaminerge beloningssysteem. In de nuclei </a:t>
            </a:r>
            <a:r>
              <a:rPr lang="nl-NL" altLang="en-US" dirty="0" err="1">
                <a:solidFill>
                  <a:srgbClr val="000000"/>
                </a:solidFill>
                <a:latin typeface="RO Sans"/>
              </a:rPr>
              <a:t>arcuati</a:t>
            </a:r>
            <a:r>
              <a:rPr lang="nl-NL" altLang="en-US" dirty="0">
                <a:solidFill>
                  <a:srgbClr val="000000"/>
                </a:solidFill>
                <a:latin typeface="RO Sans"/>
              </a:rPr>
              <a:t> activeert </a:t>
            </a:r>
            <a:r>
              <a:rPr lang="nl-NL" altLang="en-US" dirty="0" err="1">
                <a:solidFill>
                  <a:srgbClr val="000000"/>
                </a:solidFill>
                <a:latin typeface="RO Sans"/>
              </a:rPr>
              <a:t>bupropion</a:t>
            </a:r>
            <a:r>
              <a:rPr lang="nl-NL" altLang="en-US" dirty="0">
                <a:solidFill>
                  <a:srgbClr val="000000"/>
                </a:solidFill>
                <a:latin typeface="RO Sans"/>
              </a:rPr>
              <a:t> pro-</a:t>
            </a:r>
            <a:r>
              <a:rPr lang="nl-NL" altLang="en-US" dirty="0" err="1">
                <a:solidFill>
                  <a:srgbClr val="000000"/>
                </a:solidFill>
                <a:latin typeface="RO Sans"/>
              </a:rPr>
              <a:t>opiomelanocortine</a:t>
            </a:r>
            <a:r>
              <a:rPr lang="nl-NL" altLang="en-US" dirty="0">
                <a:solidFill>
                  <a:srgbClr val="000000"/>
                </a:solidFill>
                <a:latin typeface="RO Sans"/>
              </a:rPr>
              <a:t> (POMC)-neuronen. </a:t>
            </a:r>
            <a:r>
              <a:rPr lang="nl-NL" altLang="en-US" dirty="0" err="1">
                <a:solidFill>
                  <a:srgbClr val="000000"/>
                </a:solidFill>
                <a:latin typeface="RO Sans"/>
              </a:rPr>
              <a:t>Naltrexon</a:t>
            </a:r>
            <a:r>
              <a:rPr lang="nl-NL" altLang="en-US" dirty="0">
                <a:solidFill>
                  <a:srgbClr val="000000"/>
                </a:solidFill>
                <a:latin typeface="RO Sans"/>
              </a:rPr>
              <a:t> bindt aan </a:t>
            </a:r>
            <a:r>
              <a:rPr lang="nl-NL" altLang="en-US" dirty="0" err="1">
                <a:solidFill>
                  <a:srgbClr val="000000"/>
                </a:solidFill>
                <a:latin typeface="RO Sans"/>
              </a:rPr>
              <a:t>μ-opioïdreceptoren</a:t>
            </a:r>
            <a:r>
              <a:rPr lang="nl-NL" altLang="en-US" dirty="0">
                <a:solidFill>
                  <a:srgbClr val="000000"/>
                </a:solidFill>
                <a:latin typeface="RO Sans"/>
              </a:rPr>
              <a:t> op POMC-neuronen, waardoor de </a:t>
            </a:r>
            <a:r>
              <a:rPr lang="nl-NL" altLang="en-US" dirty="0" err="1">
                <a:solidFill>
                  <a:srgbClr val="000000"/>
                </a:solidFill>
                <a:latin typeface="RO Sans"/>
              </a:rPr>
              <a:t>opioïd</a:t>
            </a:r>
            <a:r>
              <a:rPr lang="nl-NL" altLang="en-US" dirty="0">
                <a:solidFill>
                  <a:srgbClr val="000000"/>
                </a:solidFill>
                <a:latin typeface="RO Sans"/>
              </a:rPr>
              <a:t>-gemedieerde negatieve feedback-lus op POMC-neuronen wordt geblokkeerd. Hierdoor is een krachtigere en langere activering van POMC mogelijk, zodat het effect van </a:t>
            </a:r>
            <a:r>
              <a:rPr lang="nl-NL" altLang="en-US" dirty="0" err="1">
                <a:solidFill>
                  <a:srgbClr val="000000"/>
                </a:solidFill>
                <a:latin typeface="RO Sans"/>
              </a:rPr>
              <a:t>bupropion</a:t>
            </a:r>
            <a:r>
              <a:rPr lang="nl-NL" altLang="en-US" dirty="0">
                <a:solidFill>
                  <a:srgbClr val="000000"/>
                </a:solidFill>
                <a:latin typeface="RO Sans"/>
              </a:rPr>
              <a:t> op de energiebalans wordt versterkt.</a:t>
            </a:r>
          </a:p>
          <a:p>
            <a:endParaRPr lang="nl-NL" altLang="en-US" dirty="0">
              <a:solidFill>
                <a:srgbClr val="000000"/>
              </a:solidFill>
              <a:latin typeface="Arial" panose="020B0604020202020204" pitchFamily="34" charset="0"/>
            </a:endParaRP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De combinatie </a:t>
            </a:r>
            <a:r>
              <a:rPr lang="nl-NL" altLang="en-US" dirty="0" err="1">
                <a:solidFill>
                  <a:srgbClr val="FFFFFF"/>
                </a:solidFill>
                <a:latin typeface="Arial" panose="020B0604020202020204" pitchFamily="34" charset="0"/>
              </a:rPr>
              <a:t>naltrexon</a:t>
            </a:r>
            <a:r>
              <a:rPr lang="nl-NL" altLang="en-US" dirty="0">
                <a:solidFill>
                  <a:srgbClr val="FFFFFF"/>
                </a:solidFill>
                <a:latin typeface="Arial" panose="020B0604020202020204" pitchFamily="34" charset="0"/>
              </a:rPr>
              <a:t> en </a:t>
            </a:r>
            <a:r>
              <a:rPr lang="nl-NL" altLang="en-US" dirty="0" err="1">
                <a:solidFill>
                  <a:srgbClr val="FFFFFF"/>
                </a:solidFill>
                <a:latin typeface="Arial" panose="020B0604020202020204" pitchFamily="34" charset="0"/>
              </a:rPr>
              <a:t>bupropion</a:t>
            </a:r>
            <a:r>
              <a:rPr lang="nl-NL" altLang="en-US" dirty="0">
                <a:solidFill>
                  <a:srgbClr val="FFFFFF"/>
                </a:solidFill>
                <a:latin typeface="Arial" panose="020B0604020202020204" pitchFamily="34" charset="0"/>
              </a:rPr>
              <a:t> remt de eetlust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     en voedselopname en verhoogt het energieverbruik.*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Ge-</a:t>
            </a:r>
            <a:r>
              <a:rPr lang="nl-NL" altLang="en-US" dirty="0" err="1">
                <a:solidFill>
                  <a:srgbClr val="FFFFFF"/>
                </a:solidFill>
                <a:latin typeface="Arial" panose="020B0604020202020204" pitchFamily="34" charset="0"/>
              </a:rPr>
              <a:t>Bu</a:t>
            </a:r>
            <a:r>
              <a:rPr lang="nl-NL" altLang="en-US" dirty="0">
                <a:solidFill>
                  <a:srgbClr val="FFFFFF"/>
                </a:solidFill>
                <a:latin typeface="Arial" panose="020B0604020202020204" pitchFamily="34" charset="0"/>
              </a:rPr>
              <a:t>: </a:t>
            </a:r>
            <a:r>
              <a:rPr lang="nl-NL" altLang="en-US" dirty="0" err="1">
                <a:solidFill>
                  <a:srgbClr val="FFFFFF"/>
                </a:solidFill>
                <a:latin typeface="Arial" panose="020B0604020202020204" pitchFamily="34" charset="0"/>
              </a:rPr>
              <a:t>bupropion</a:t>
            </a:r>
            <a:r>
              <a:rPr lang="nl-NL" altLang="en-US" dirty="0">
                <a:solidFill>
                  <a:srgbClr val="FFFFFF"/>
                </a:solidFill>
                <a:latin typeface="Arial" panose="020B0604020202020204" pitchFamily="34" charset="0"/>
              </a:rPr>
              <a:t> remt de heropname van noradrenaline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     en dopamine; </a:t>
            </a:r>
            <a:r>
              <a:rPr lang="nl-NL" altLang="en-US" dirty="0" err="1">
                <a:solidFill>
                  <a:srgbClr val="FFFFFF"/>
                </a:solidFill>
                <a:latin typeface="Arial" panose="020B0604020202020204" pitchFamily="34" charset="0"/>
              </a:rPr>
              <a:t>naltrexon</a:t>
            </a:r>
            <a:r>
              <a:rPr lang="nl-NL" altLang="en-US" dirty="0">
                <a:solidFill>
                  <a:srgbClr val="FFFFFF"/>
                </a:solidFill>
                <a:latin typeface="Arial" panose="020B0604020202020204" pitchFamily="34" charset="0"/>
              </a:rPr>
              <a:t> is een selectieve opioïdeantagonist;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     het mechanisme waarmee zij gewichtsafname induceren,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     is niet opgehelderd.**</a:t>
            </a:r>
          </a:p>
          <a:p>
            <a:pPr eaLnBrk="1" hangingPunct="1">
              <a:spcBef>
                <a:spcPct val="0"/>
              </a:spcBef>
              <a:spcAft>
                <a:spcPts val="450"/>
              </a:spcAft>
              <a:buClr>
                <a:srgbClr val="001965"/>
              </a:buClr>
            </a:pPr>
            <a:r>
              <a:rPr lang="nl-NL" altLang="en-US" dirty="0" err="1">
                <a:solidFill>
                  <a:srgbClr val="FFFFFF"/>
                </a:solidFill>
                <a:latin typeface="Arial" panose="020B0604020202020204" pitchFamily="34" charset="0"/>
              </a:rPr>
              <a:t>Bupropion</a:t>
            </a:r>
            <a:r>
              <a:rPr lang="nl-NL" altLang="en-US" dirty="0">
                <a:solidFill>
                  <a:srgbClr val="FFFFFF"/>
                </a:solidFill>
                <a:latin typeface="Arial" panose="020B0604020202020204" pitchFamily="34" charset="0"/>
              </a:rPr>
              <a:t> activeert in de hypothalamus POMC-neuronen,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     (POMC = pro-</a:t>
            </a:r>
            <a:r>
              <a:rPr lang="nl-NL" altLang="en-US" dirty="0" err="1">
                <a:solidFill>
                  <a:srgbClr val="FFFFFF"/>
                </a:solidFill>
                <a:latin typeface="Arial" panose="020B0604020202020204" pitchFamily="34" charset="0"/>
              </a:rPr>
              <a:t>opiomelanocortin</a:t>
            </a:r>
            <a:r>
              <a:rPr lang="nl-NL" altLang="en-US" dirty="0">
                <a:solidFill>
                  <a:srgbClr val="FFFFFF"/>
                </a:solidFill>
                <a:latin typeface="Arial" panose="020B0604020202020204" pitchFamily="34" charset="0"/>
              </a:rPr>
              <a:t>) die een remmend effect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    hebben op de voedselinname; door </a:t>
            </a:r>
            <a:r>
              <a:rPr lang="nl-NL" altLang="en-US" dirty="0" err="1">
                <a:solidFill>
                  <a:srgbClr val="FFFFFF"/>
                </a:solidFill>
                <a:latin typeface="Arial" panose="020B0604020202020204" pitchFamily="34" charset="0"/>
              </a:rPr>
              <a:t>naltrexon</a:t>
            </a:r>
            <a:r>
              <a:rPr lang="nl-NL" altLang="en-US" dirty="0">
                <a:solidFill>
                  <a:srgbClr val="FFFFFF"/>
                </a:solidFill>
                <a:latin typeface="Arial" panose="020B0604020202020204" pitchFamily="34" charset="0"/>
              </a:rPr>
              <a:t> zouden de </a:t>
            </a:r>
          </a:p>
          <a:p>
            <a:pPr eaLnBrk="1" hangingPunct="1">
              <a:spcBef>
                <a:spcPct val="0"/>
              </a:spcBef>
              <a:spcAft>
                <a:spcPts val="450"/>
              </a:spcAft>
              <a:buClr>
                <a:srgbClr val="001965"/>
              </a:buClr>
            </a:pPr>
            <a:r>
              <a:rPr lang="nl-NL" altLang="en-US" dirty="0">
                <a:solidFill>
                  <a:srgbClr val="FFFFFF"/>
                </a:solidFill>
                <a:latin typeface="Arial" panose="020B0604020202020204" pitchFamily="34" charset="0"/>
              </a:rPr>
              <a:t>    neuronen langer en krachtiger geactiveerd blijven.*</a:t>
            </a:r>
          </a:p>
          <a:p>
            <a:endParaRPr lang="nl-NL" dirty="0"/>
          </a:p>
        </p:txBody>
      </p:sp>
      <p:sp>
        <p:nvSpPr>
          <p:cNvPr id="4" name="Tijdelijke aanduiding voor dianummer 3"/>
          <p:cNvSpPr>
            <a:spLocks noGrp="1"/>
          </p:cNvSpPr>
          <p:nvPr>
            <p:ph type="sldNum" sz="quarter" idx="5"/>
          </p:nvPr>
        </p:nvSpPr>
        <p:spPr/>
        <p:txBody>
          <a:bodyPr/>
          <a:lstStyle/>
          <a:p>
            <a:fld id="{A061D05B-CC0F-4710-84AF-7C57F8A825AC}" type="slidenum">
              <a:rPr lang="nl-NL" smtClean="0"/>
              <a:t>45</a:t>
            </a:fld>
            <a:endParaRPr lang="nl-NL"/>
          </a:p>
        </p:txBody>
      </p:sp>
    </p:spTree>
    <p:extLst>
      <p:ext uri="{BB962C8B-B14F-4D97-AF65-F5344CB8AC3E}">
        <p14:creationId xmlns:p14="http://schemas.microsoft.com/office/powerpoint/2010/main" val="1271321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GLI is de hoeksteen van de behandeling, toevoeging van farmacotherapie kan dit effect versterken. Uit Fase 3 onderzoek blijkt dat 19% van de groep die </a:t>
            </a:r>
            <a:r>
              <a:rPr lang="nl-NL" dirty="0" err="1"/>
              <a:t>GLI+placebo</a:t>
            </a:r>
            <a:r>
              <a:rPr lang="nl-NL" dirty="0"/>
              <a:t> krijgt en 51% van de groep die </a:t>
            </a:r>
            <a:r>
              <a:rPr lang="nl-NL" dirty="0" err="1"/>
              <a:t>GLI+naltrexon</a:t>
            </a:r>
            <a:r>
              <a:rPr lang="nl-NL" dirty="0"/>
              <a:t>/</a:t>
            </a:r>
            <a:r>
              <a:rPr lang="nl-NL" dirty="0" err="1"/>
              <a:t>bupropion</a:t>
            </a:r>
            <a:r>
              <a:rPr lang="nl-NL" dirty="0"/>
              <a:t> krijgt na 16 weken 5% of meer gewicht verliest (</a:t>
            </a:r>
            <a:r>
              <a:rPr lang="nl-NL" dirty="0" err="1"/>
              <a:t>responder</a:t>
            </a:r>
            <a:r>
              <a:rPr lang="nl-NL" dirty="0"/>
              <a:t>). Als je deze groep volgt (de 19% placebo en 51% </a:t>
            </a:r>
            <a:r>
              <a:rPr lang="nl-NL" dirty="0" err="1"/>
              <a:t>naltrexon</a:t>
            </a:r>
            <a:r>
              <a:rPr lang="nl-NL" dirty="0"/>
              <a:t>/</a:t>
            </a:r>
            <a:r>
              <a:rPr lang="nl-NL" dirty="0" err="1"/>
              <a:t>buorpion</a:t>
            </a:r>
            <a:r>
              <a:rPr lang="nl-NL" dirty="0"/>
              <a:t>) en kijkt hoeveel gewichtsverlies er is na een jaar (4 weken titratie en 52 weken gebruik) dan bereikt 85% van de </a:t>
            </a:r>
            <a:r>
              <a:rPr lang="nl-NL" dirty="0" err="1"/>
              <a:t>naltrexon</a:t>
            </a:r>
            <a:r>
              <a:rPr lang="nl-NL" dirty="0"/>
              <a:t>/</a:t>
            </a:r>
            <a:r>
              <a:rPr lang="nl-NL" dirty="0" err="1"/>
              <a:t>bupropion+GLI</a:t>
            </a:r>
            <a:r>
              <a:rPr lang="nl-NL" dirty="0"/>
              <a:t> groep 5% gewichtsverlies of meer t.o.v. 71% met </a:t>
            </a:r>
            <a:r>
              <a:rPr lang="nl-NL" dirty="0" err="1"/>
              <a:t>placebo+GLI</a:t>
            </a:r>
            <a:r>
              <a:rPr lang="nl-NL" dirty="0"/>
              <a:t>, 57% van de behandelde arm bereikt 10% gewichtsverlies of meer en bijna 1/3 van de behandelde arm bereikt 15% gewichtsverlies of meer.</a:t>
            </a:r>
          </a:p>
        </p:txBody>
      </p:sp>
      <p:sp>
        <p:nvSpPr>
          <p:cNvPr id="4" name="Slide Number Placeholder 3"/>
          <p:cNvSpPr>
            <a:spLocks noGrp="1"/>
          </p:cNvSpPr>
          <p:nvPr>
            <p:ph type="sldNum" sz="quarter" idx="5"/>
          </p:nvPr>
        </p:nvSpPr>
        <p:spPr/>
        <p:txBody>
          <a:bodyPr/>
          <a:lstStyle/>
          <a:p>
            <a:fld id="{A061D05B-CC0F-4710-84AF-7C57F8A825AC}" type="slidenum">
              <a:rPr lang="nl-NL" smtClean="0"/>
              <a:t>46</a:t>
            </a:fld>
            <a:endParaRPr lang="nl-NL"/>
          </a:p>
        </p:txBody>
      </p:sp>
    </p:spTree>
    <p:extLst>
      <p:ext uri="{BB962C8B-B14F-4D97-AF65-F5344CB8AC3E}">
        <p14:creationId xmlns:p14="http://schemas.microsoft.com/office/powerpoint/2010/main" val="1297086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dirty="0"/>
              <a:t>GLI is de hoeksteen van de behandeling, toevoeging van farmacotherapie kan dit effect versterken. Uit Fase 3 onderzoek blijkt dat 19% van de groep die </a:t>
            </a:r>
            <a:r>
              <a:rPr lang="nl-NL" dirty="0" err="1"/>
              <a:t>GLI+placebo</a:t>
            </a:r>
            <a:r>
              <a:rPr lang="nl-NL" dirty="0"/>
              <a:t> krijgt en 51% van de groep die </a:t>
            </a:r>
            <a:r>
              <a:rPr lang="nl-NL" dirty="0" err="1"/>
              <a:t>GLI+naltrexon</a:t>
            </a:r>
            <a:r>
              <a:rPr lang="nl-NL" dirty="0"/>
              <a:t>/</a:t>
            </a:r>
            <a:r>
              <a:rPr lang="nl-NL" dirty="0" err="1"/>
              <a:t>bupropion</a:t>
            </a:r>
            <a:r>
              <a:rPr lang="nl-NL" dirty="0"/>
              <a:t> krijgt na 16 weken 5% of meer gewicht verliest (</a:t>
            </a:r>
            <a:r>
              <a:rPr lang="nl-NL" dirty="0" err="1"/>
              <a:t>responder</a:t>
            </a:r>
            <a:r>
              <a:rPr lang="nl-NL" dirty="0"/>
              <a:t>). Als je deze groep volgt (de 19% placebo en 51% </a:t>
            </a:r>
            <a:r>
              <a:rPr lang="nl-NL" dirty="0" err="1"/>
              <a:t>naltrexon</a:t>
            </a:r>
            <a:r>
              <a:rPr lang="nl-NL" dirty="0"/>
              <a:t>/</a:t>
            </a:r>
            <a:r>
              <a:rPr lang="nl-NL" dirty="0" err="1"/>
              <a:t>buorpion</a:t>
            </a:r>
            <a:r>
              <a:rPr lang="nl-NL" dirty="0"/>
              <a:t>) en kijkt hoeveel gewichtsverlies er is na een jaar (4 weken titratie en 52 weken gebruik) dan bereikt 85% van de </a:t>
            </a:r>
            <a:r>
              <a:rPr lang="nl-NL" dirty="0" err="1"/>
              <a:t>naltrexon</a:t>
            </a:r>
            <a:r>
              <a:rPr lang="nl-NL" dirty="0"/>
              <a:t>/</a:t>
            </a:r>
            <a:r>
              <a:rPr lang="nl-NL" dirty="0" err="1"/>
              <a:t>bupropion+GLI</a:t>
            </a:r>
            <a:r>
              <a:rPr lang="nl-NL" dirty="0"/>
              <a:t> groep 5% gewichtsverlies of meer t.o.v. 71% met </a:t>
            </a:r>
            <a:r>
              <a:rPr lang="nl-NL" dirty="0" err="1"/>
              <a:t>placebo+GLI</a:t>
            </a:r>
            <a:r>
              <a:rPr lang="nl-NL" dirty="0"/>
              <a:t>, 57% van de behandelde arm bereikt 10% gewichtsverlies of meer en bijna 1/3 van de behandelde arm bereikt 15% gewichtsverlies of meer.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Calibri"/>
                <a:ea typeface="Calibri"/>
                <a:cs typeface="Calibri"/>
                <a:sym typeface="Calibri"/>
              </a:rPr>
              <a:t>47</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374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1. Changes in Body Weight with Retatrutide as Compared with Placebo. Panel A shows the percentage change in body weight from baseline to week 48, derived from a mixed model for repeated measures (MMRM) analysis for the efficacy estimand. The values shown are least-squares means; 𝙸 bars indicate standard errors. Panel B shows the percentages of participants with percentage body-weight reductions of at least 5%, 10%, 15%, 20%, 25%, and 30% from baseline to week 48. Efficacy end points were analyzed with data from all the participants who underwent randomization, excluding those who discontinued treatment because of inadvertent enrollment. ID denotes initial dose.</a:t>
            </a:r>
            <a:endParaRPr lang="en-US" sz="1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542DADC-49A1-429F-BC5F-C5758050D549}" type="slidenum">
              <a:rPr lang="nl-NL" smtClean="0"/>
              <a:t>12</a:t>
            </a:fld>
            <a:endParaRPr lang="nl-NL"/>
          </a:p>
        </p:txBody>
      </p:sp>
    </p:spTree>
    <p:extLst>
      <p:ext uri="{BB962C8B-B14F-4D97-AF65-F5344CB8AC3E}">
        <p14:creationId xmlns:p14="http://schemas.microsoft.com/office/powerpoint/2010/main" val="339760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4109118-9C75-4D9E-A651-0B7BC61DAAF5}" type="slidenum">
              <a:rPr lang="nl-NL" smtClean="0"/>
              <a:t>16</a:t>
            </a:fld>
            <a:endParaRPr lang="nl-NL"/>
          </a:p>
        </p:txBody>
      </p:sp>
    </p:spTree>
    <p:extLst>
      <p:ext uri="{BB962C8B-B14F-4D97-AF65-F5344CB8AC3E}">
        <p14:creationId xmlns:p14="http://schemas.microsoft.com/office/powerpoint/2010/main" val="1684326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nl-NL" dirty="0"/>
              <a:t>Wat is uw plan?</a:t>
            </a:r>
          </a:p>
          <a:p>
            <a:pPr marL="609585" lvl="0" indent="-457188" algn="l" rtl="0">
              <a:lnSpc>
                <a:spcPct val="90000"/>
              </a:lnSpc>
              <a:spcBef>
                <a:spcPts val="0"/>
              </a:spcBef>
              <a:spcAft>
                <a:spcPts val="0"/>
              </a:spcAft>
              <a:buClr>
                <a:schemeClr val="dk1"/>
              </a:buClr>
              <a:buSzPts val="1800"/>
              <a:buChar char="●"/>
            </a:pPr>
            <a:r>
              <a:rPr lang="nl-NL" sz="1200" dirty="0"/>
              <a:t>Behandeling psycholoog(</a:t>
            </a:r>
            <a:r>
              <a:rPr lang="nl-NL" sz="1200" dirty="0" err="1"/>
              <a:t>binge</a:t>
            </a:r>
            <a:r>
              <a:rPr lang="nl-NL" sz="1200" dirty="0"/>
              <a:t> </a:t>
            </a:r>
            <a:r>
              <a:rPr lang="nl-NL" sz="1200" dirty="0" err="1"/>
              <a:t>eating</a:t>
            </a:r>
            <a:r>
              <a:rPr lang="nl-NL" sz="1200" dirty="0"/>
              <a:t>)</a:t>
            </a:r>
          </a:p>
          <a:p>
            <a:pPr marL="609585" lvl="0" indent="-457188" algn="l" rtl="0">
              <a:lnSpc>
                <a:spcPct val="90000"/>
              </a:lnSpc>
              <a:spcBef>
                <a:spcPts val="0"/>
              </a:spcBef>
              <a:spcAft>
                <a:spcPts val="0"/>
              </a:spcAft>
              <a:buClr>
                <a:schemeClr val="dk1"/>
              </a:buClr>
              <a:buSzPts val="1800"/>
              <a:buChar char="●"/>
            </a:pPr>
            <a:r>
              <a:rPr lang="nl-NL" sz="1200" dirty="0"/>
              <a:t>Verder onderzoek (lab door huisarts)</a:t>
            </a:r>
          </a:p>
          <a:p>
            <a:pPr marL="609585" lvl="0" indent="-457188" algn="l" rtl="0">
              <a:lnSpc>
                <a:spcPct val="90000"/>
              </a:lnSpc>
              <a:spcBef>
                <a:spcPts val="0"/>
              </a:spcBef>
              <a:spcAft>
                <a:spcPts val="0"/>
              </a:spcAft>
              <a:buClr>
                <a:schemeClr val="dk1"/>
              </a:buClr>
              <a:buSzPts val="1800"/>
              <a:buChar char="●"/>
            </a:pPr>
            <a:r>
              <a:rPr lang="nl-NL" sz="1200" dirty="0"/>
              <a:t>Behandeling </a:t>
            </a:r>
            <a:r>
              <a:rPr lang="nl-NL" sz="1200" dirty="0" err="1"/>
              <a:t>dietiste</a:t>
            </a:r>
            <a:endParaRPr lang="nl-NL" sz="1200" dirty="0"/>
          </a:p>
          <a:p>
            <a:pPr marL="609584" lvl="0" indent="-457188" algn="l" rtl="0">
              <a:lnSpc>
                <a:spcPct val="90000"/>
              </a:lnSpc>
              <a:spcBef>
                <a:spcPts val="0"/>
              </a:spcBef>
              <a:spcAft>
                <a:spcPts val="0"/>
              </a:spcAft>
              <a:buClr>
                <a:schemeClr val="dk1"/>
              </a:buClr>
              <a:buSzPts val="1800"/>
              <a:buChar char="●"/>
            </a:pPr>
            <a:r>
              <a:rPr lang="nl-NL" sz="1200" dirty="0"/>
              <a:t>Behandeling </a:t>
            </a:r>
            <a:r>
              <a:rPr lang="nl-NL" sz="1200" dirty="0" err="1"/>
              <a:t>bariatriatrisch</a:t>
            </a:r>
            <a:r>
              <a:rPr lang="nl-NL" sz="1200" dirty="0"/>
              <a:t> chirurgie</a:t>
            </a:r>
          </a:p>
          <a:p>
            <a:pPr marL="609584" lvl="0" indent="-457188" algn="l" rtl="0">
              <a:lnSpc>
                <a:spcPct val="90000"/>
              </a:lnSpc>
              <a:spcBef>
                <a:spcPts val="0"/>
              </a:spcBef>
              <a:spcAft>
                <a:spcPts val="0"/>
              </a:spcAft>
              <a:buSzPts val="1800"/>
              <a:buChar char="●"/>
            </a:pPr>
            <a:r>
              <a:rPr lang="nl-NL" sz="1200" dirty="0"/>
              <a:t>Behandeling leefstijl interventie: GLI</a:t>
            </a:r>
          </a:p>
          <a:p>
            <a:pPr marL="609585" lvl="0" indent="-457188" algn="l" rtl="0">
              <a:lnSpc>
                <a:spcPct val="90000"/>
              </a:lnSpc>
              <a:spcBef>
                <a:spcPts val="0"/>
              </a:spcBef>
              <a:spcAft>
                <a:spcPts val="0"/>
              </a:spcAft>
              <a:buSzPts val="1800"/>
              <a:buChar char="●"/>
            </a:pPr>
            <a:r>
              <a:rPr lang="nl-NL" sz="1200" dirty="0"/>
              <a:t>Beweeg programma/fysiotherapeut (niet fit!)</a:t>
            </a:r>
          </a:p>
          <a:p>
            <a:pPr marL="0" lvl="0" indent="0" algn="l" rtl="0">
              <a:spcBef>
                <a:spcPts val="0"/>
              </a:spcBef>
              <a:spcAft>
                <a:spcPts val="0"/>
              </a:spcAft>
              <a:buClr>
                <a:schemeClr val="dk1"/>
              </a:buClr>
              <a:buSzPts val="1200"/>
              <a:buFont typeface="Calibri"/>
              <a:buNone/>
            </a:pPr>
            <a:endParaRPr lang="nl-NL" dirty="0"/>
          </a:p>
          <a:p>
            <a:pPr marL="0" lvl="0" indent="0" algn="l" rtl="0">
              <a:spcBef>
                <a:spcPts val="0"/>
              </a:spcBef>
              <a:spcAft>
                <a:spcPts val="0"/>
              </a:spcAft>
              <a:buClr>
                <a:schemeClr val="dk1"/>
              </a:buClr>
              <a:buSzPts val="1200"/>
              <a:buFont typeface="Calibri"/>
              <a:buNone/>
            </a:pPr>
            <a:r>
              <a:rPr lang="nl-NL" dirty="0"/>
              <a:t>Uitvragen: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Vraag </a:t>
            </a:r>
            <a:r>
              <a:rPr lang="nl-NL" sz="1200" dirty="0" err="1">
                <a:solidFill>
                  <a:schemeClr val="tx1"/>
                </a:solidFill>
              </a:rPr>
              <a:t>patient</a:t>
            </a:r>
            <a:r>
              <a:rPr lang="nl-NL" sz="1200" dirty="0">
                <a:solidFill>
                  <a:schemeClr val="tx1"/>
                </a:solidFill>
              </a:rPr>
              <a:t> duidelijk krijgen;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Voorgeschiedenis ziektes en behandelingen in het verleden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Gewichtsontwikkeling  in tijd; vanaf 10 jaar aankomen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Familiegeschiedenis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Culturele achtergrond</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Leefgewoonten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Medicatiegebruik (eerdere ervaringen met gebruik van medicatie </a:t>
            </a:r>
            <a:r>
              <a:rPr lang="nl-NL" sz="1200" dirty="0" err="1">
                <a:solidFill>
                  <a:schemeClr val="tx1"/>
                </a:solidFill>
              </a:rPr>
              <a:t>t.b.v</a:t>
            </a:r>
            <a:r>
              <a:rPr lang="nl-NL" sz="1200" dirty="0">
                <a:solidFill>
                  <a:schemeClr val="tx1"/>
                </a:solidFill>
              </a:rPr>
              <a:t> afvallen) ; dexamethason!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Het bereid zijn de leefstijl te veranderen (motivatie)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Het in staat zijn de leefstijl te veranderen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Psychosociale omstandigheden en omgevingsfactoren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Lichamelijke of geestelijke beperkingen</a:t>
            </a:r>
          </a:p>
          <a:p>
            <a:pPr marL="0" lvl="0" indent="0" algn="l" rtl="0">
              <a:spcBef>
                <a:spcPts val="0"/>
              </a:spcBef>
              <a:spcAft>
                <a:spcPts val="0"/>
              </a:spcAft>
              <a:buClr>
                <a:schemeClr val="dk1"/>
              </a:buClr>
              <a:buSzPts val="1200"/>
              <a:buFont typeface="Calibri"/>
              <a:buNone/>
            </a:pPr>
            <a:endParaRPr lang="nl-NL" dirty="0"/>
          </a:p>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Via </a:t>
            </a:r>
            <a:r>
              <a:rPr lang="en-US" dirty="0" err="1"/>
              <a:t>dit</a:t>
            </a:r>
            <a:r>
              <a:rPr lang="en-US" dirty="0"/>
              <a:t> schema de </a:t>
            </a:r>
            <a:r>
              <a:rPr lang="en-US" dirty="0" err="1"/>
              <a:t>presentate</a:t>
            </a:r>
            <a:r>
              <a:rPr lang="en-US" dirty="0"/>
              <a:t> </a:t>
            </a:r>
            <a:r>
              <a:rPr lang="en-US" dirty="0" err="1"/>
              <a:t>verder</a:t>
            </a:r>
            <a:r>
              <a:rPr lang="en-US" dirty="0"/>
              <a:t> </a:t>
            </a:r>
            <a:r>
              <a:rPr lang="en-US" dirty="0" err="1"/>
              <a:t>vormgeven</a:t>
            </a:r>
            <a:r>
              <a:rPr lang="en-US" dirty="0"/>
              <a:t> maar </a:t>
            </a:r>
            <a:r>
              <a:rPr lang="en-US" dirty="0" err="1"/>
              <a:t>heb</a:t>
            </a:r>
            <a:r>
              <a:rPr lang="en-US" dirty="0"/>
              <a:t> </a:t>
            </a:r>
            <a:r>
              <a:rPr lang="en-US" dirty="0" err="1"/>
              <a:t>ik</a:t>
            </a:r>
            <a:r>
              <a:rPr lang="en-US" dirty="0"/>
              <a:t> </a:t>
            </a:r>
            <a:r>
              <a:rPr lang="en-US" dirty="0" err="1"/>
              <a:t>neit</a:t>
            </a:r>
            <a:r>
              <a:rPr lang="en-US" dirty="0"/>
              <a:t> </a:t>
            </a:r>
            <a:r>
              <a:rPr lang="en-US" dirty="0" err="1"/>
              <a:t>helemaal</a:t>
            </a:r>
            <a:r>
              <a:rPr lang="en-US" dirty="0"/>
              <a:t> </a:t>
            </a:r>
            <a:r>
              <a:rPr lang="en-US" dirty="0" err="1"/>
              <a:t>kunnen</a:t>
            </a:r>
            <a:r>
              <a:rPr lang="en-US" dirty="0"/>
              <a:t> </a:t>
            </a:r>
            <a:r>
              <a:rPr lang="en-US" dirty="0" err="1"/>
              <a:t>afmaken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NL" sz="1200" b="0" i="0" u="none" strike="noStrike" cap="none" smtClean="0">
                <a:solidFill>
                  <a:schemeClr val="dk1"/>
                </a:solidFill>
                <a:latin typeface="Calibri"/>
                <a:ea typeface="Calibri"/>
                <a:cs typeface="Calibri"/>
                <a:sym typeface="Calibri"/>
              </a:rPr>
              <a:t>18</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52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A8E0DD7-E0F8-4407-9465-484CE0261ABF}" type="slidenum">
              <a:rPr lang="en-GB" smtClean="0"/>
              <a:t>19</a:t>
            </a:fld>
            <a:endParaRPr lang="en-GB"/>
          </a:p>
        </p:txBody>
      </p:sp>
    </p:spTree>
    <p:extLst>
      <p:ext uri="{BB962C8B-B14F-4D97-AF65-F5344CB8AC3E}">
        <p14:creationId xmlns:p14="http://schemas.microsoft.com/office/powerpoint/2010/main" val="72434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nl-NL" dirty="0"/>
              <a:t>Wat is uw plan?</a:t>
            </a:r>
          </a:p>
          <a:p>
            <a:pPr marL="609585" lvl="0" indent="-457188" algn="l" rtl="0">
              <a:lnSpc>
                <a:spcPct val="90000"/>
              </a:lnSpc>
              <a:spcBef>
                <a:spcPts val="0"/>
              </a:spcBef>
              <a:spcAft>
                <a:spcPts val="0"/>
              </a:spcAft>
              <a:buClr>
                <a:schemeClr val="dk1"/>
              </a:buClr>
              <a:buSzPts val="1800"/>
              <a:buChar char="●"/>
            </a:pPr>
            <a:r>
              <a:rPr lang="nl-NL" sz="1200" dirty="0"/>
              <a:t>Behandeling psycholoog(</a:t>
            </a:r>
            <a:r>
              <a:rPr lang="nl-NL" sz="1200" dirty="0" err="1"/>
              <a:t>binge</a:t>
            </a:r>
            <a:r>
              <a:rPr lang="nl-NL" sz="1200" dirty="0"/>
              <a:t> </a:t>
            </a:r>
            <a:r>
              <a:rPr lang="nl-NL" sz="1200" dirty="0" err="1"/>
              <a:t>eating</a:t>
            </a:r>
            <a:r>
              <a:rPr lang="nl-NL" sz="1200" dirty="0"/>
              <a:t>)</a:t>
            </a:r>
          </a:p>
          <a:p>
            <a:pPr marL="609585" lvl="0" indent="-457188" algn="l" rtl="0">
              <a:lnSpc>
                <a:spcPct val="90000"/>
              </a:lnSpc>
              <a:spcBef>
                <a:spcPts val="0"/>
              </a:spcBef>
              <a:spcAft>
                <a:spcPts val="0"/>
              </a:spcAft>
              <a:buClr>
                <a:schemeClr val="dk1"/>
              </a:buClr>
              <a:buSzPts val="1800"/>
              <a:buChar char="●"/>
            </a:pPr>
            <a:r>
              <a:rPr lang="nl-NL" sz="1200" dirty="0"/>
              <a:t>Verder onderzoek (lab door huisarts)</a:t>
            </a:r>
          </a:p>
          <a:p>
            <a:pPr marL="609585" lvl="0" indent="-457188" algn="l" rtl="0">
              <a:lnSpc>
                <a:spcPct val="90000"/>
              </a:lnSpc>
              <a:spcBef>
                <a:spcPts val="0"/>
              </a:spcBef>
              <a:spcAft>
                <a:spcPts val="0"/>
              </a:spcAft>
              <a:buClr>
                <a:schemeClr val="dk1"/>
              </a:buClr>
              <a:buSzPts val="1800"/>
              <a:buChar char="●"/>
            </a:pPr>
            <a:r>
              <a:rPr lang="nl-NL" sz="1200" dirty="0"/>
              <a:t>Behandeling </a:t>
            </a:r>
            <a:r>
              <a:rPr lang="nl-NL" sz="1200" dirty="0" err="1"/>
              <a:t>dietiste</a:t>
            </a:r>
            <a:endParaRPr lang="nl-NL" sz="1200" dirty="0"/>
          </a:p>
          <a:p>
            <a:pPr marL="609584" lvl="0" indent="-457188" algn="l" rtl="0">
              <a:lnSpc>
                <a:spcPct val="90000"/>
              </a:lnSpc>
              <a:spcBef>
                <a:spcPts val="0"/>
              </a:spcBef>
              <a:spcAft>
                <a:spcPts val="0"/>
              </a:spcAft>
              <a:buClr>
                <a:schemeClr val="dk1"/>
              </a:buClr>
              <a:buSzPts val="1800"/>
              <a:buChar char="●"/>
            </a:pPr>
            <a:r>
              <a:rPr lang="nl-NL" sz="1200" dirty="0"/>
              <a:t>Behandeling </a:t>
            </a:r>
            <a:r>
              <a:rPr lang="nl-NL" sz="1200" dirty="0" err="1"/>
              <a:t>bariatriatrisch</a:t>
            </a:r>
            <a:r>
              <a:rPr lang="nl-NL" sz="1200" dirty="0"/>
              <a:t> chirurgie</a:t>
            </a:r>
          </a:p>
          <a:p>
            <a:pPr marL="609584" lvl="0" indent="-457188" algn="l" rtl="0">
              <a:lnSpc>
                <a:spcPct val="90000"/>
              </a:lnSpc>
              <a:spcBef>
                <a:spcPts val="0"/>
              </a:spcBef>
              <a:spcAft>
                <a:spcPts val="0"/>
              </a:spcAft>
              <a:buSzPts val="1800"/>
              <a:buChar char="●"/>
            </a:pPr>
            <a:r>
              <a:rPr lang="nl-NL" sz="1200" dirty="0"/>
              <a:t>Behandeling leefstijl interventie: GLI</a:t>
            </a:r>
          </a:p>
          <a:p>
            <a:pPr marL="609585" lvl="0" indent="-457188" algn="l" rtl="0">
              <a:lnSpc>
                <a:spcPct val="90000"/>
              </a:lnSpc>
              <a:spcBef>
                <a:spcPts val="0"/>
              </a:spcBef>
              <a:spcAft>
                <a:spcPts val="0"/>
              </a:spcAft>
              <a:buSzPts val="1800"/>
              <a:buChar char="●"/>
            </a:pPr>
            <a:r>
              <a:rPr lang="nl-NL" sz="1200" dirty="0"/>
              <a:t>Beweeg programma/fysiotherapeut (niet fit!)</a:t>
            </a:r>
          </a:p>
          <a:p>
            <a:pPr marL="0" lvl="0" indent="0" algn="l" rtl="0">
              <a:spcBef>
                <a:spcPts val="0"/>
              </a:spcBef>
              <a:spcAft>
                <a:spcPts val="0"/>
              </a:spcAft>
              <a:buClr>
                <a:schemeClr val="dk1"/>
              </a:buClr>
              <a:buSzPts val="1200"/>
              <a:buFont typeface="Calibri"/>
              <a:buNone/>
            </a:pPr>
            <a:endParaRPr lang="nl-NL" dirty="0"/>
          </a:p>
          <a:p>
            <a:pPr marL="0" lvl="0" indent="0" algn="l" rtl="0">
              <a:spcBef>
                <a:spcPts val="0"/>
              </a:spcBef>
              <a:spcAft>
                <a:spcPts val="0"/>
              </a:spcAft>
              <a:buClr>
                <a:schemeClr val="dk1"/>
              </a:buClr>
              <a:buSzPts val="1200"/>
              <a:buFont typeface="Calibri"/>
              <a:buNone/>
            </a:pPr>
            <a:r>
              <a:rPr lang="nl-NL" dirty="0"/>
              <a:t>Uitvragen: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Vraag </a:t>
            </a:r>
            <a:r>
              <a:rPr lang="nl-NL" sz="1200" dirty="0" err="1">
                <a:solidFill>
                  <a:schemeClr val="tx1"/>
                </a:solidFill>
              </a:rPr>
              <a:t>patient</a:t>
            </a:r>
            <a:r>
              <a:rPr lang="nl-NL" sz="1200" dirty="0">
                <a:solidFill>
                  <a:schemeClr val="tx1"/>
                </a:solidFill>
              </a:rPr>
              <a:t> duidelijk krijgen;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Voorgeschiedenis ziektes en behandelingen in het verleden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Gewichtsontwikkeling  in tijd; vanaf 10 jaar aankomen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Familiegeschiedenis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Culturele achtergrond</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Leefgewoonten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Medicatiegebruik (eerdere ervaringen met gebruik van medicatie </a:t>
            </a:r>
            <a:r>
              <a:rPr lang="nl-NL" sz="1200" dirty="0" err="1">
                <a:solidFill>
                  <a:schemeClr val="tx1"/>
                </a:solidFill>
              </a:rPr>
              <a:t>t.b.v</a:t>
            </a:r>
            <a:r>
              <a:rPr lang="nl-NL" sz="1200" dirty="0">
                <a:solidFill>
                  <a:schemeClr val="tx1"/>
                </a:solidFill>
              </a:rPr>
              <a:t> afvallen) ; dexamethason!</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Het bereid zijn de leefstijl te veranderen (motivatie)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Het in staat zijn de leefstijl te veranderen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Psychosociale omstandigheden en omgevingsfactoren </a:t>
            </a:r>
          </a:p>
          <a:p>
            <a:pPr marL="227013" indent="-227013" algn="l">
              <a:lnSpc>
                <a:spcPct val="90000"/>
              </a:lnSpc>
              <a:spcBef>
                <a:spcPts val="600"/>
              </a:spcBef>
              <a:spcAft>
                <a:spcPts val="600"/>
              </a:spcAft>
              <a:buClr>
                <a:schemeClr val="accent1"/>
              </a:buClr>
              <a:buFont typeface="Apis For Office" panose="020B0604020202020204" charset="0"/>
              <a:buChar char="•"/>
            </a:pPr>
            <a:r>
              <a:rPr lang="nl-NL" sz="1200" dirty="0">
                <a:solidFill>
                  <a:schemeClr val="tx1"/>
                </a:solidFill>
              </a:rPr>
              <a:t>Lichamelijke of geestelijke beperkingen</a:t>
            </a:r>
          </a:p>
          <a:p>
            <a:pPr marL="0" lvl="0" indent="0" algn="l" rtl="0">
              <a:spcBef>
                <a:spcPts val="0"/>
              </a:spcBef>
              <a:spcAft>
                <a:spcPts val="0"/>
              </a:spcAft>
              <a:buClr>
                <a:schemeClr val="dk1"/>
              </a:buClr>
              <a:buSzPts val="1200"/>
              <a:buFont typeface="Calibri"/>
              <a:buNone/>
            </a:pPr>
            <a:endParaRPr lang="nl-NL" dirty="0"/>
          </a:p>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02859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u="sng" dirty="0" err="1">
                <a:latin typeface="Verdana" panose="020B0604030504040204" pitchFamily="34" charset="0"/>
                <a:cs typeface="Arial" charset="0"/>
              </a:rPr>
              <a:t>Cefalu</a:t>
            </a:r>
            <a:r>
              <a:rPr lang="en-GB" sz="1200" u="sng" dirty="0">
                <a:latin typeface="Verdana" panose="020B0604030504040204" pitchFamily="34" charset="0"/>
                <a:cs typeface="Arial" charset="0"/>
              </a:rPr>
              <a:t> </a:t>
            </a:r>
            <a:r>
              <a:rPr lang="en-GB" sz="1200" i="1" u="sng" dirty="0">
                <a:latin typeface="Verdana" panose="020B0604030504040204" pitchFamily="34" charset="0"/>
                <a:cs typeface="Arial" charset="0"/>
              </a:rPr>
              <a:t>et al</a:t>
            </a:r>
            <a:r>
              <a:rPr lang="en-GB" sz="1200" u="sng" dirty="0">
                <a:latin typeface="Verdana" panose="020B0604030504040204" pitchFamily="34" charset="0"/>
                <a:cs typeface="Arial" charset="0"/>
              </a:rPr>
              <a:t>. </a:t>
            </a:r>
            <a:r>
              <a:rPr lang="en-GB" sz="1200" i="1" u="sng" dirty="0">
                <a:latin typeface="Verdana" panose="020B0604030504040204" pitchFamily="34" charset="0"/>
                <a:cs typeface="Arial" charset="0"/>
              </a:rPr>
              <a:t>Diabetes Care</a:t>
            </a:r>
            <a:r>
              <a:rPr lang="en-GB" sz="1200" u="sng" dirty="0">
                <a:latin typeface="Verdana" panose="020B0604030504040204" pitchFamily="34" charset="0"/>
                <a:cs typeface="Arial" charset="0"/>
              </a:rPr>
              <a:t> 2015;38:1567–82</a:t>
            </a:r>
            <a:endParaRPr lang="en-GB" sz="1200" b="1" u="sng" dirty="0"/>
          </a:p>
          <a:p>
            <a:endParaRPr lang="en-GB" sz="1200" b="1" dirty="0"/>
          </a:p>
          <a:p>
            <a:r>
              <a:rPr lang="en-GB" sz="1200" b="1" dirty="0"/>
              <a:t>Abstract</a:t>
            </a:r>
          </a:p>
          <a:p>
            <a:r>
              <a:rPr lang="en-GB" sz="1200" dirty="0"/>
              <a:t>As obesity rates increase, so too do the risks of type 2 diabetes, cardiovascular disease, and numerous other detrimental conditions. The prevalence of obesity in U.S. adults more than doubled between 1980 and 2010, from 15.0 to 36.1%. Although this trend may be </a:t>
            </a:r>
            <a:r>
              <a:rPr lang="en-GB" sz="1200" dirty="0" err="1"/>
              <a:t>leveling</a:t>
            </a:r>
            <a:r>
              <a:rPr lang="en-GB" sz="1200" dirty="0"/>
              <a:t> off, obesity and its individual, societal, and economic costs remain of grave concern. In June 2014, a Diabetes Care Editors' Expert Forum convened to review the state of obesity research and discuss the latest prevention initiatives and </a:t>
            </a:r>
            <a:r>
              <a:rPr lang="en-GB" sz="1200" dirty="0" err="1"/>
              <a:t>behavioral</a:t>
            </a:r>
            <a:r>
              <a:rPr lang="en-GB" sz="1200" dirty="0"/>
              <a:t>, medical, and surgical therapies. This article, an outgrowth of the forum, offers an expansive view of the obesity epidemic, beginning with a discussion of its root causes. Recent insights into the genetic and physiological factors that influence body weight are reviewed, as are the pathophysiology of obesity-related metabolic dysfunction and the concept of metabolically healthy obesity. The authors address the crucial question of how much weight loss is necessary to yield meaningful benefits. They describe the challenges of </a:t>
            </a:r>
            <a:r>
              <a:rPr lang="en-GB" sz="1200" dirty="0" err="1"/>
              <a:t>behavioral</a:t>
            </a:r>
            <a:r>
              <a:rPr lang="en-GB" sz="1200" dirty="0"/>
              <a:t> modification and predictors of its success. The effects of diabetes pharmacotherapies on body weight are reviewed, including potential weight-neutral combination therapies. The authors also summarize the evidence for safety and efficacy of pharmacotherapeutic and surgical obesity treatments. The article concludes with an impassioned call for researchers, clinicians, governmental agencies, health policymakers, and health-related industries to collectively embrace the urgent mandate to improve prevention and treatment and for society at large to acknowledge and manage obesity as a serious disease.</a:t>
            </a:r>
            <a:endParaRPr lang="en-GB" sz="600" dirty="0">
              <a:latin typeface="Verdana" panose="020B0604030504040204" pitchFamily="34" charset="0"/>
              <a:ea typeface="Verdana" panose="020B0604030504040204" pitchFamily="34" charset="0"/>
              <a:cs typeface="Verdana" panose="020B0604030504040204" pitchFamily="34" charset="0"/>
            </a:endParaRPr>
          </a:p>
          <a:p>
            <a:endParaRPr lang="en-GB" sz="600" dirty="0">
              <a:latin typeface="Verdana" panose="020B0604030504040204" pitchFamily="34" charset="0"/>
              <a:ea typeface="Verdana" panose="020B0604030504040204" pitchFamily="34" charset="0"/>
              <a:cs typeface="Verdana" panose="020B0604030504040204" pitchFamily="34" charset="0"/>
            </a:endParaRPr>
          </a:p>
          <a:p>
            <a:r>
              <a:rPr lang="en-GB" sz="1200" u="sng" dirty="0"/>
              <a:t>Lean et al. Lancet 2017;doi:10.1016/S0140-6736(17)33102-1</a:t>
            </a:r>
          </a:p>
          <a:p>
            <a:endParaRPr lang="en-GB" sz="1200" u="sng" dirty="0"/>
          </a:p>
          <a:p>
            <a:r>
              <a:rPr lang="en-GB" sz="1200" b="1" dirty="0"/>
              <a:t>Background</a:t>
            </a:r>
          </a:p>
          <a:p>
            <a:r>
              <a:rPr lang="en-GB" sz="1200" dirty="0"/>
              <a:t>Type 2 diabetes is a chronic disorder that requires lifelong treatment. We aimed to assess whether intensive weight management within routine primary care would achieve remission of type 2 diabetes.</a:t>
            </a:r>
          </a:p>
          <a:p>
            <a:r>
              <a:rPr lang="en-GB" sz="1200" b="1" dirty="0"/>
              <a:t>Methods</a:t>
            </a:r>
          </a:p>
          <a:p>
            <a:r>
              <a:rPr lang="en-GB" sz="1200" dirty="0"/>
              <a:t>We did this open-label, cluster-randomised trial (</a:t>
            </a:r>
            <a:r>
              <a:rPr lang="en-GB" sz="1200" dirty="0" err="1"/>
              <a:t>DiRECT</a:t>
            </a:r>
            <a:r>
              <a:rPr lang="en-GB" sz="1200" dirty="0"/>
              <a:t>) at 49 primary care practices in Scotland and the Tyneside region of England. Practices were randomly assigned (1:1), via a computer-generated list, to provide either a weight management programme (intervention) or best-practice care by guidelines (control), with stratification for study site (Tyneside or Scotland) and practice list size (&gt;5700 or ≤5700). Participants, carers, and research assistants who collected outcome data were aware of group allocation; however, allocation was concealed from the study statistician. We recruited individuals aged 20–65 years who had been diagnosed with type 2 diabetes within the past 6 years, had a body-mass index of 27–45 kg/m</a:t>
            </a:r>
            <a:r>
              <a:rPr lang="en-GB" sz="1200" baseline="30000" dirty="0"/>
              <a:t>2</a:t>
            </a:r>
            <a:r>
              <a:rPr lang="en-GB" sz="1200" dirty="0"/>
              <a:t>, and were not receiving insulin. The intervention comprised withdrawal of antidiabetic and antihypertensive drugs, total diet replacement (825–853 kcal/day formula diet for 3–5 months), stepped food reintroduction (2–8 weeks), and structured support for long-term weight loss maintenance. Co-primary outcomes were weight loss of 15 kg or more, and remission of diabetes, defined as glycated haemoglobin (HbA</a:t>
            </a:r>
            <a:r>
              <a:rPr lang="en-GB" sz="1200" baseline="-25000" dirty="0"/>
              <a:t>1c</a:t>
            </a:r>
            <a:r>
              <a:rPr lang="en-GB" sz="1200" dirty="0"/>
              <a:t>) of less than 6·5% (&lt;48 mmol/mol) after at least 2 months off all antidiabetic medications, from baseline to 12 months. These outcomes were analysed hierarchically. This trial is registered with the ISRCTN registry, number 03267836.</a:t>
            </a:r>
          </a:p>
          <a:p>
            <a:r>
              <a:rPr lang="en-GB" sz="1200" b="1" dirty="0"/>
              <a:t>Findings</a:t>
            </a:r>
          </a:p>
          <a:p>
            <a:r>
              <a:rPr lang="en-GB" sz="1200" dirty="0"/>
              <a:t>Between July 25, 2014, and Aug 5, 2017, we recruited 306 individuals from 49 intervention (n=23) and control (n=26) general practices; 149 participants per group comprised the intention-to-treat population. At 12 months, we recorded weight loss of 15 kg or more in 36 (24%) participants in the intervention group and no participants in the control group (p&lt;0·0001). Diabetes remission was achieved in 68 (46%) participants in the intervention group and six (4%) participants in the control group (odds ratio 19·7, 95% CI 7·8–49·8; p&lt;0·0001). Remission varied with weight loss in the whole study population, with achievement in none of 76 participants who gained weight, six (7%) of 89 participants who maintained 0–5 kg weight loss, 19 (34%) of 56 participants with 5–10 kg loss, 16 (57%) of 28 participants with 10–15 kg loss, and 31 (86%) of 36 participants who lost 15 kg or more. Mean bodyweight fell by 10·0 kg (SD 8·0) in the intervention group and 1·0 kg (3·7) in the control group (adjusted difference −8·8 kg, 95% CI −10·3 to −7·3; p&lt;0·0001). Quality of life, as measured by the </a:t>
            </a:r>
            <a:r>
              <a:rPr lang="en-GB" sz="1200" dirty="0" err="1"/>
              <a:t>EuroQol</a:t>
            </a:r>
            <a:r>
              <a:rPr lang="en-GB" sz="1200" dirty="0"/>
              <a:t> 5 Dimensions visual analogue scale, improved by 7·2 points (SD 21·3) in the intervention group, and decreased by 2·9 points (15·5) in the control group (adjusted difference 6·4 points, 95% CI 2·5–10·3; p=0·0012). Nine serious adverse events were reported by seven (4%) of 157 participants in the intervention group and two were reported by two (1%) participants in the control group. Two serious adverse events (biliary colic and abdominal pain), occurring in the same participant, were deemed potentially related to the intervention. No serious adverse events led to withdrawal from the study.</a:t>
            </a:r>
          </a:p>
          <a:p>
            <a:r>
              <a:rPr lang="en-GB" sz="1200" b="1" dirty="0"/>
              <a:t>Interpretation</a:t>
            </a:r>
          </a:p>
          <a:p>
            <a:r>
              <a:rPr lang="en-GB" sz="1200" dirty="0"/>
              <a:t>Our findings show that, at 12 months, almost half of participants achieved remission to a non-diabetic state and off antidiabetic drugs. Remission of type 2 diabetes is a practical target for primary care.</a:t>
            </a:r>
          </a:p>
          <a:p>
            <a:r>
              <a:rPr lang="en-GB" sz="1200" b="1" dirty="0"/>
              <a:t>Funding</a:t>
            </a:r>
          </a:p>
          <a:p>
            <a:r>
              <a:rPr lang="en-GB" sz="1200" dirty="0"/>
              <a:t>Diabetes UK.</a:t>
            </a:r>
          </a:p>
        </p:txBody>
      </p:sp>
      <p:sp>
        <p:nvSpPr>
          <p:cNvPr id="4" name="Tijdelijke aanduiding voor dianummer 3"/>
          <p:cNvSpPr>
            <a:spLocks noGrp="1"/>
          </p:cNvSpPr>
          <p:nvPr>
            <p:ph type="sldNum" sz="quarter" idx="5"/>
          </p:nvPr>
        </p:nvSpPr>
        <p:spPr/>
        <p:txBody>
          <a:bodyPr/>
          <a:lstStyle/>
          <a:p>
            <a:fld id="{6A8E0DD7-E0F8-4407-9465-484CE0261ABF}" type="slidenum">
              <a:rPr lang="en-GB" smtClean="0"/>
              <a:t>29</a:t>
            </a:fld>
            <a:endParaRPr lang="en-GB"/>
          </a:p>
        </p:txBody>
      </p:sp>
    </p:spTree>
    <p:extLst>
      <p:ext uri="{BB962C8B-B14F-4D97-AF65-F5344CB8AC3E}">
        <p14:creationId xmlns:p14="http://schemas.microsoft.com/office/powerpoint/2010/main" val="348107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39300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8194-EBE8-D967-F310-0DE91F2B8B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A92BAE87-1E5D-E63F-25D3-EE638D7BB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C1BC40DC-7B08-D9CA-6B2A-C693C8F19BA6}"/>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5" name="Footer Placeholder 4">
            <a:extLst>
              <a:ext uri="{FF2B5EF4-FFF2-40B4-BE49-F238E27FC236}">
                <a16:creationId xmlns:a16="http://schemas.microsoft.com/office/drawing/2014/main" id="{20B48901-54B1-AE29-FE37-C3E7DC1691B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15C2B68-9D1E-715C-768C-C775C11150D5}"/>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120410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A023-2A5F-0D06-4110-43AD9BCC5A2F}"/>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84020A58-A7C0-CDB4-2791-4159F16736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A4AC671-5F3B-6B6D-EDA3-2F0F298576C2}"/>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5" name="Footer Placeholder 4">
            <a:extLst>
              <a:ext uri="{FF2B5EF4-FFF2-40B4-BE49-F238E27FC236}">
                <a16:creationId xmlns:a16="http://schemas.microsoft.com/office/drawing/2014/main" id="{3D821B6B-2C22-189F-D193-1739BA10C35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A9391D0-8C74-E3CD-D69D-DFBCD03E7094}"/>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27153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938A1-9DCB-F68A-05A2-DD74C837D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94C4D844-EE87-9C11-A22D-9BE9E46E37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5C9885B-C803-7E81-ACB0-D372211AEB3B}"/>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5" name="Footer Placeholder 4">
            <a:extLst>
              <a:ext uri="{FF2B5EF4-FFF2-40B4-BE49-F238E27FC236}">
                <a16:creationId xmlns:a16="http://schemas.microsoft.com/office/drawing/2014/main" id="{A37752DC-DF8F-AA76-2A2E-B45A7C81F6F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8A45605-E0DA-61E1-5F04-8B37D732D564}"/>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2541082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9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9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24" name="Google Shape;24;p9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extLst>
      <p:ext uri="{BB962C8B-B14F-4D97-AF65-F5344CB8AC3E}">
        <p14:creationId xmlns:p14="http://schemas.microsoft.com/office/powerpoint/2010/main" val="1007534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 10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5B711-376D-44B0-9F0E-432C58A11422}"/>
              </a:ext>
            </a:extLst>
          </p:cNvPr>
          <p:cNvSpPr>
            <a:spLocks noGrp="1"/>
          </p:cNvSpPr>
          <p:nvPr>
            <p:ph type="title"/>
          </p:nvPr>
        </p:nvSpPr>
        <p:spPr/>
        <p:txBody>
          <a:bodyPr/>
          <a:lstStyle/>
          <a:p>
            <a:r>
              <a:rPr lang="nl-NL" dirty="0"/>
              <a:t>Klik om stijl te bewerken</a:t>
            </a:r>
          </a:p>
        </p:txBody>
      </p:sp>
      <p:sp>
        <p:nvSpPr>
          <p:cNvPr id="3" name="Tijdelijke aanduiding voor verticale tekst 2">
            <a:extLst>
              <a:ext uri="{FF2B5EF4-FFF2-40B4-BE49-F238E27FC236}">
                <a16:creationId xmlns:a16="http://schemas.microsoft.com/office/drawing/2014/main" id="{0070860F-618B-4912-8715-61231514C203}"/>
              </a:ext>
            </a:extLst>
          </p:cNvPr>
          <p:cNvSpPr>
            <a:spLocks noGrp="1"/>
          </p:cNvSpPr>
          <p:nvPr>
            <p:ph type="body" orient="vert" idx="1"/>
          </p:nvPr>
        </p:nvSpPr>
        <p:spPr/>
        <p:txBody>
          <a:bodyPr vert="horz"/>
          <a:lstStyle>
            <a:lvl1pPr>
              <a:defRPr sz="1799"/>
            </a:lvl1pPr>
            <a:lvl2pPr>
              <a:defRPr sz="1799"/>
            </a:lvl2pPr>
            <a:lvl3pPr>
              <a:defRPr sz="1799"/>
            </a:lvl3pPr>
            <a:lvl4pPr>
              <a:defRPr sz="1999"/>
            </a:lvl4pPr>
            <a:lvl5pPr>
              <a:defRPr sz="1799"/>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CBC960B6-DA55-4D94-9E0A-23E49CDD9F85}"/>
              </a:ext>
            </a:extLst>
          </p:cNvPr>
          <p:cNvSpPr>
            <a:spLocks noGrp="1"/>
          </p:cNvSpPr>
          <p:nvPr>
            <p:ph type="sldNum" sz="quarter" idx="12"/>
          </p:nvPr>
        </p:nvSpPr>
        <p:spPr/>
        <p:txBody>
          <a:bodyPr/>
          <a:lstStyle/>
          <a:p>
            <a:fld id="{57E4004F-4CC6-40C9-B0B5-510548401FB5}" type="slidenum">
              <a:rPr lang="nl-NL" smtClean="0"/>
              <a:t>‹#›</a:t>
            </a:fld>
            <a:endParaRPr lang="nl-NL" dirty="0"/>
          </a:p>
        </p:txBody>
      </p:sp>
      <p:grpSp>
        <p:nvGrpSpPr>
          <p:cNvPr id="7" name="GRID" hidden="1">
            <a:extLst>
              <a:ext uri="{FF2B5EF4-FFF2-40B4-BE49-F238E27FC236}">
                <a16:creationId xmlns:a16="http://schemas.microsoft.com/office/drawing/2014/main" id="{9C42BC58-B376-4506-B928-361BDCEE99F6}"/>
              </a:ext>
            </a:extLst>
          </p:cNvPr>
          <p:cNvGrpSpPr/>
          <p:nvPr userDrawn="1"/>
        </p:nvGrpSpPr>
        <p:grpSpPr>
          <a:xfrm>
            <a:off x="0" y="-2842"/>
            <a:ext cx="12200151" cy="6860842"/>
            <a:chOff x="0" y="-2842"/>
            <a:chExt cx="12204917" cy="6860842"/>
          </a:xfrm>
        </p:grpSpPr>
        <p:sp>
          <p:nvSpPr>
            <p:cNvPr id="8" name="Rechthoek 7">
              <a:extLst>
                <a:ext uri="{FF2B5EF4-FFF2-40B4-BE49-F238E27FC236}">
                  <a16:creationId xmlns:a16="http://schemas.microsoft.com/office/drawing/2014/main" id="{27B1EE64-FDFC-44A1-B11B-92667914A3A7}"/>
                </a:ext>
              </a:extLst>
            </p:cNvPr>
            <p:cNvSpPr/>
            <p:nvPr userDrawn="1"/>
          </p:nvSpPr>
          <p:spPr>
            <a:xfrm>
              <a:off x="0" y="0"/>
              <a:ext cx="12196763" cy="687921"/>
            </a:xfrm>
            <a:prstGeom prst="rect">
              <a:avLst/>
            </a:prstGeom>
            <a:solidFill>
              <a:schemeClr val="tx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9" name="Rechthoek 8">
              <a:extLst>
                <a:ext uri="{FF2B5EF4-FFF2-40B4-BE49-F238E27FC236}">
                  <a16:creationId xmlns:a16="http://schemas.microsoft.com/office/drawing/2014/main" id="{FA439854-9F6F-4DCE-B982-8B9AF886BC0D}"/>
                </a:ext>
              </a:extLst>
            </p:cNvPr>
            <p:cNvSpPr/>
            <p:nvPr userDrawn="1"/>
          </p:nvSpPr>
          <p:spPr>
            <a:xfrm>
              <a:off x="0" y="1549403"/>
              <a:ext cx="12196763" cy="256644"/>
            </a:xfrm>
            <a:prstGeom prst="rect">
              <a:avLst/>
            </a:prstGeom>
            <a:solidFill>
              <a:schemeClr val="tx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10" name="Rechthoek 9">
              <a:extLst>
                <a:ext uri="{FF2B5EF4-FFF2-40B4-BE49-F238E27FC236}">
                  <a16:creationId xmlns:a16="http://schemas.microsoft.com/office/drawing/2014/main" id="{707CA3C3-3B54-4677-A824-BA9140C3F9FB}"/>
                </a:ext>
              </a:extLst>
            </p:cNvPr>
            <p:cNvSpPr/>
            <p:nvPr userDrawn="1"/>
          </p:nvSpPr>
          <p:spPr>
            <a:xfrm>
              <a:off x="0" y="5691767"/>
              <a:ext cx="12196763" cy="101068"/>
            </a:xfrm>
            <a:prstGeom prst="rect">
              <a:avLst/>
            </a:prstGeom>
            <a:solidFill>
              <a:schemeClr val="tx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11" name="Rechthoek 10">
              <a:extLst>
                <a:ext uri="{FF2B5EF4-FFF2-40B4-BE49-F238E27FC236}">
                  <a16:creationId xmlns:a16="http://schemas.microsoft.com/office/drawing/2014/main" id="{D8AC4DBE-3163-40A0-BCE6-E04382D6051C}"/>
                </a:ext>
              </a:extLst>
            </p:cNvPr>
            <p:cNvSpPr/>
            <p:nvPr userDrawn="1"/>
          </p:nvSpPr>
          <p:spPr>
            <a:xfrm>
              <a:off x="0" y="-2842"/>
              <a:ext cx="783069" cy="6860842"/>
            </a:xfrm>
            <a:prstGeom prst="rect">
              <a:avLst/>
            </a:prstGeom>
            <a:solidFill>
              <a:schemeClr val="tx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12" name="Rechthoek 11">
              <a:extLst>
                <a:ext uri="{FF2B5EF4-FFF2-40B4-BE49-F238E27FC236}">
                  <a16:creationId xmlns:a16="http://schemas.microsoft.com/office/drawing/2014/main" id="{E6497FB5-BDE6-4199-B2D2-3CE9E923F36C}"/>
                </a:ext>
              </a:extLst>
            </p:cNvPr>
            <p:cNvSpPr/>
            <p:nvPr userDrawn="1"/>
          </p:nvSpPr>
          <p:spPr>
            <a:xfrm>
              <a:off x="11417771" y="-2842"/>
              <a:ext cx="783069" cy="6860842"/>
            </a:xfrm>
            <a:prstGeom prst="rect">
              <a:avLst/>
            </a:prstGeom>
            <a:solidFill>
              <a:schemeClr val="tx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13" name="Rechthoek 12">
              <a:extLst>
                <a:ext uri="{FF2B5EF4-FFF2-40B4-BE49-F238E27FC236}">
                  <a16:creationId xmlns:a16="http://schemas.microsoft.com/office/drawing/2014/main" id="{3A257574-E13E-49AE-8E00-001478B2E3BD}"/>
                </a:ext>
              </a:extLst>
            </p:cNvPr>
            <p:cNvSpPr/>
            <p:nvPr userDrawn="1"/>
          </p:nvSpPr>
          <p:spPr>
            <a:xfrm>
              <a:off x="0" y="6528391"/>
              <a:ext cx="12196763" cy="329609"/>
            </a:xfrm>
            <a:prstGeom prst="rect">
              <a:avLst/>
            </a:prstGeom>
            <a:solidFill>
              <a:schemeClr val="tx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sp>
          <p:nvSpPr>
            <p:cNvPr id="14" name="Rechthoek 13">
              <a:extLst>
                <a:ext uri="{FF2B5EF4-FFF2-40B4-BE49-F238E27FC236}">
                  <a16:creationId xmlns:a16="http://schemas.microsoft.com/office/drawing/2014/main" id="{75EF66B5-9080-4607-A13B-2AAEE98A7C4F}"/>
                </a:ext>
              </a:extLst>
            </p:cNvPr>
            <p:cNvSpPr/>
            <p:nvPr userDrawn="1"/>
          </p:nvSpPr>
          <p:spPr>
            <a:xfrm>
              <a:off x="11789888" y="-2842"/>
              <a:ext cx="415029" cy="6860842"/>
            </a:xfrm>
            <a:prstGeom prst="rect">
              <a:avLst/>
            </a:prstGeom>
            <a:solidFill>
              <a:schemeClr val="tx1">
                <a:alpha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grpSp>
      <p:sp>
        <p:nvSpPr>
          <p:cNvPr id="16" name="Tijdelijke aanduiding voor tekst 15">
            <a:extLst>
              <a:ext uri="{FF2B5EF4-FFF2-40B4-BE49-F238E27FC236}">
                <a16:creationId xmlns:a16="http://schemas.microsoft.com/office/drawing/2014/main" id="{AE00A950-AAAB-4457-A148-ADF47DBA97F6}"/>
              </a:ext>
            </a:extLst>
          </p:cNvPr>
          <p:cNvSpPr>
            <a:spLocks noGrp="1"/>
          </p:cNvSpPr>
          <p:nvPr>
            <p:ph type="body" sz="quarter" idx="13" hasCustomPrompt="1"/>
          </p:nvPr>
        </p:nvSpPr>
        <p:spPr>
          <a:xfrm>
            <a:off x="782333" y="6202437"/>
            <a:ext cx="9488500" cy="32595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lang="nl-NL" sz="800" b="0" dirty="0">
                <a:solidFill>
                  <a:schemeClr val="accent5"/>
                </a:solidFill>
              </a:defRPr>
            </a:lvl1pPr>
          </a:lstStyle>
          <a:p>
            <a:pPr lvl="0" defTabSz="877272" eaLnBrk="1" fontAlgn="auto" latinLnBrk="0" hangingPunct="1">
              <a:spcBef>
                <a:spcPct val="0"/>
              </a:spcBef>
              <a:spcAft>
                <a:spcPts val="0"/>
              </a:spcAft>
            </a:pPr>
            <a:r>
              <a:rPr lang="nl-NL" dirty="0"/>
              <a:t>Source..</a:t>
            </a:r>
          </a:p>
        </p:txBody>
      </p:sp>
    </p:spTree>
    <p:extLst>
      <p:ext uri="{BB962C8B-B14F-4D97-AF65-F5344CB8AC3E}">
        <p14:creationId xmlns:p14="http://schemas.microsoft.com/office/powerpoint/2010/main" val="283424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494"/>
            <a:ext cx="10972364" cy="1144800"/>
          </a:xfrm>
          <a:prstGeom prst="rect">
            <a:avLst/>
          </a:prstGeom>
        </p:spPr>
        <p:txBody>
          <a:bodyPr lIns="0" tIns="0" rIns="0" bIns="0" anchor="ctr"/>
          <a:lstStyle/>
          <a:p>
            <a:pPr algn="ctr"/>
            <a:endParaRPr lang="en-US" sz="3883" b="0" strike="noStrike" spc="-1">
              <a:latin typeface="Arial"/>
            </a:endParaRPr>
          </a:p>
        </p:txBody>
      </p:sp>
      <p:sp>
        <p:nvSpPr>
          <p:cNvPr id="3" name="PlaceHolder 2"/>
          <p:cNvSpPr>
            <a:spLocks noGrp="1"/>
          </p:cNvSpPr>
          <p:nvPr>
            <p:ph type="subTitle"/>
          </p:nvPr>
        </p:nvSpPr>
        <p:spPr>
          <a:xfrm>
            <a:off x="609600" y="1604753"/>
            <a:ext cx="10972364" cy="3977259"/>
          </a:xfrm>
          <a:prstGeom prst="rect">
            <a:avLst/>
          </a:prstGeom>
        </p:spPr>
        <p:txBody>
          <a:bodyPr lIns="0" tIns="0" rIns="0" bIns="0" anchor="ctr"/>
          <a:lstStyle/>
          <a:p>
            <a:pPr algn="ctr"/>
            <a:endParaRPr lang="en-US" sz="2824" b="0" strike="noStrike" spc="-1">
              <a:latin typeface="Arial"/>
            </a:endParaRPr>
          </a:p>
        </p:txBody>
      </p:sp>
    </p:spTree>
    <p:extLst>
      <p:ext uri="{BB962C8B-B14F-4D97-AF65-F5344CB8AC3E}">
        <p14:creationId xmlns:p14="http://schemas.microsoft.com/office/powerpoint/2010/main" val="4143613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5AEA-3EC3-41D2-7059-16EAB511AF4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21AE1517-186C-6965-4DB5-A0BC4C61FE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C2FDA52-0186-10A3-C219-612DE45E31D1}"/>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5" name="Footer Placeholder 4">
            <a:extLst>
              <a:ext uri="{FF2B5EF4-FFF2-40B4-BE49-F238E27FC236}">
                <a16:creationId xmlns:a16="http://schemas.microsoft.com/office/drawing/2014/main" id="{301321D9-DABD-C2E1-2236-37C58BF007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F8574A6-C99D-56CE-0F3C-65ABA9873CA8}"/>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888400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7B205-D60D-53DB-B5AD-07546E8C4D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C21CFE2C-4E42-52A6-A774-9DCD545139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2E042-1689-C50F-4B9D-F2EB280935F5}"/>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5" name="Footer Placeholder 4">
            <a:extLst>
              <a:ext uri="{FF2B5EF4-FFF2-40B4-BE49-F238E27FC236}">
                <a16:creationId xmlns:a16="http://schemas.microsoft.com/office/drawing/2014/main" id="{A2298841-D0CC-CD92-0B9C-EA7929E935C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E15F80C-C053-6050-853F-A21375D49A6C}"/>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3067413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52F9-124F-EB13-E3C2-46ECDE4C42AA}"/>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CD484F8-2B12-E9DE-2CD3-16A4008D2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129DE110-54B8-3595-EFD6-697B114684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FBB8C697-E7C2-263D-73E0-F18A9851C96D}"/>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6" name="Footer Placeholder 5">
            <a:extLst>
              <a:ext uri="{FF2B5EF4-FFF2-40B4-BE49-F238E27FC236}">
                <a16:creationId xmlns:a16="http://schemas.microsoft.com/office/drawing/2014/main" id="{74400DB8-205B-949B-2563-2DE5CDF30CB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F349728B-48D9-F4BE-2A27-6D3B508FFB08}"/>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341608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8AA7-71BD-EC5F-CD65-EAF66FCE36EB}"/>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655A226-8D6B-2574-6B1F-95475C6057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E27E9-3311-DA7F-0802-11A5D96F8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652B3869-C323-877B-9721-71AD24DD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6D5DA-73CC-3D97-3ECD-DB6327EF3C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9EB4370A-4A8B-77A9-2615-02C9D502E664}"/>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8" name="Footer Placeholder 7">
            <a:extLst>
              <a:ext uri="{FF2B5EF4-FFF2-40B4-BE49-F238E27FC236}">
                <a16:creationId xmlns:a16="http://schemas.microsoft.com/office/drawing/2014/main" id="{1ABCDAF6-93F9-08E9-AC37-AABCD13BCDD0}"/>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E72ACFD6-C6D4-1D7E-E527-6BA1D04FA3EA}"/>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92541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4D823-FE4D-FBF4-7541-3E1C4EC5D6F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87E72D9-EAB2-DE75-9570-C8846D91F731}"/>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4" name="Footer Placeholder 3">
            <a:extLst>
              <a:ext uri="{FF2B5EF4-FFF2-40B4-BE49-F238E27FC236}">
                <a16:creationId xmlns:a16="http://schemas.microsoft.com/office/drawing/2014/main" id="{74D70950-2287-62FA-12EC-F6564DA337CC}"/>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586C82C-A97E-9298-4C37-F092456DB112}"/>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157068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33262-22BC-B6C6-1830-B12B481F3F9D}"/>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3" name="Footer Placeholder 2">
            <a:extLst>
              <a:ext uri="{FF2B5EF4-FFF2-40B4-BE49-F238E27FC236}">
                <a16:creationId xmlns:a16="http://schemas.microsoft.com/office/drawing/2014/main" id="{FFB9A5C4-DC93-9E05-8CE1-26C775942E4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E0C12992-C919-3712-0564-3221A181669E}"/>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3834486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E393-339D-8234-C439-A51E7020F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97C28E51-E540-D159-0619-B7BDB228B0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20086191-91F4-2440-7F17-7F27AD29D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B3911-13DF-F111-A646-1E334E0F8190}"/>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6" name="Footer Placeholder 5">
            <a:extLst>
              <a:ext uri="{FF2B5EF4-FFF2-40B4-BE49-F238E27FC236}">
                <a16:creationId xmlns:a16="http://schemas.microsoft.com/office/drawing/2014/main" id="{AA9BAD16-4E04-3686-F83D-A3088B44E549}"/>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AA597845-07E3-0522-FD51-C7D351749705}"/>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355915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EA10-81D5-2D2A-6EC9-B6B9D5BBD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0BBB93D1-C6B6-FE0E-916A-00440FDDA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A4286C0E-72F7-CDCE-FCCD-96BCAF24D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EAB8A-950F-7731-9DDF-6C87DDFF277D}"/>
              </a:ext>
            </a:extLst>
          </p:cNvPr>
          <p:cNvSpPr>
            <a:spLocks noGrp="1"/>
          </p:cNvSpPr>
          <p:nvPr>
            <p:ph type="dt" sz="half" idx="10"/>
          </p:nvPr>
        </p:nvSpPr>
        <p:spPr/>
        <p:txBody>
          <a:bodyPr/>
          <a:lstStyle/>
          <a:p>
            <a:fld id="{0EBC1140-D570-4333-8A09-B96EC2A876F3}" type="datetimeFigureOut">
              <a:rPr lang="nl-NL" smtClean="0"/>
              <a:t>13-4-2024</a:t>
            </a:fld>
            <a:endParaRPr lang="nl-NL"/>
          </a:p>
        </p:txBody>
      </p:sp>
      <p:sp>
        <p:nvSpPr>
          <p:cNvPr id="6" name="Footer Placeholder 5">
            <a:extLst>
              <a:ext uri="{FF2B5EF4-FFF2-40B4-BE49-F238E27FC236}">
                <a16:creationId xmlns:a16="http://schemas.microsoft.com/office/drawing/2014/main" id="{14886B07-550C-2E0C-11F0-725DBEBEC41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51C7AF16-D88D-95ED-2747-C161E60E2260}"/>
              </a:ext>
            </a:extLst>
          </p:cNvPr>
          <p:cNvSpPr>
            <a:spLocks noGrp="1"/>
          </p:cNvSpPr>
          <p:nvPr>
            <p:ph type="sldNum" sz="quarter" idx="12"/>
          </p:nvPr>
        </p:nvSpPr>
        <p:spPr/>
        <p:txBody>
          <a:bodyPr/>
          <a:lstStyle/>
          <a:p>
            <a:fld id="{3F3F8844-95DB-42A0-952A-6BA46D1030BB}" type="slidenum">
              <a:rPr lang="nl-NL" smtClean="0"/>
              <a:t>‹#›</a:t>
            </a:fld>
            <a:endParaRPr lang="nl-NL"/>
          </a:p>
        </p:txBody>
      </p:sp>
    </p:spTree>
    <p:extLst>
      <p:ext uri="{BB962C8B-B14F-4D97-AF65-F5344CB8AC3E}">
        <p14:creationId xmlns:p14="http://schemas.microsoft.com/office/powerpoint/2010/main" val="1448734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D90FF-22DA-718B-6B27-666ECE27ED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89F1ABAA-9139-192D-19CC-882421A95F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F813A3A-3040-1884-D644-E3E9A67CBB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C1140-D570-4333-8A09-B96EC2A876F3}" type="datetimeFigureOut">
              <a:rPr lang="nl-NL" smtClean="0"/>
              <a:t>13-4-2024</a:t>
            </a:fld>
            <a:endParaRPr lang="nl-NL"/>
          </a:p>
        </p:txBody>
      </p:sp>
      <p:sp>
        <p:nvSpPr>
          <p:cNvPr id="5" name="Footer Placeholder 4">
            <a:extLst>
              <a:ext uri="{FF2B5EF4-FFF2-40B4-BE49-F238E27FC236}">
                <a16:creationId xmlns:a16="http://schemas.microsoft.com/office/drawing/2014/main" id="{61C2E156-C1A5-FD61-E874-5D71EE7D51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34B194E7-4AA5-BE9D-99DF-5E71A43F9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F8844-95DB-42A0-952A-6BA46D1030BB}" type="slidenum">
              <a:rPr lang="nl-NL" smtClean="0"/>
              <a:t>‹#›</a:t>
            </a:fld>
            <a:endParaRPr lang="nl-NL"/>
          </a:p>
        </p:txBody>
      </p:sp>
    </p:spTree>
    <p:extLst>
      <p:ext uri="{BB962C8B-B14F-4D97-AF65-F5344CB8AC3E}">
        <p14:creationId xmlns:p14="http://schemas.microsoft.com/office/powerpoint/2010/main" val="340902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onlinelibrary.wiley.com/doi/10.1002/oby.21538/ful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3" Type="http://schemas.openxmlformats.org/officeDocument/2006/relationships/hyperlink" Target="https://www.ncbi.nlm.nih.gov/pmc/articles/PMC6109660/#b49-dmso-11-427" TargetMode="External"/><Relationship Id="rId18" Type="http://schemas.openxmlformats.org/officeDocument/2006/relationships/hyperlink" Target="https://www.ncbi.nlm.nih.gov/pmc/articles/PMC6109660/#b61-dmso-11-427" TargetMode="External"/><Relationship Id="rId26" Type="http://schemas.openxmlformats.org/officeDocument/2006/relationships/hyperlink" Target="https://www.ncbi.nlm.nih.gov/pmc/articles/PMC6109660/#b65-dmso-11-427" TargetMode="External"/><Relationship Id="rId3" Type="http://schemas.openxmlformats.org/officeDocument/2006/relationships/hyperlink" Target="https://www.ncbi.nlm.nih.gov/pmc/articles/PMC6109660/#b5-dmso-11-427" TargetMode="External"/><Relationship Id="rId21" Type="http://schemas.openxmlformats.org/officeDocument/2006/relationships/hyperlink" Target="https://www.ncbi.nlm.nih.gov/pmc/articles/PMC6109660/#b41-dmso-11-427" TargetMode="External"/><Relationship Id="rId34" Type="http://schemas.openxmlformats.org/officeDocument/2006/relationships/hyperlink" Target="https://www.ncbi.nlm.nih.gov/pmc/articles/PMC6109660/#b44-dmso-11-427" TargetMode="External"/><Relationship Id="rId7" Type="http://schemas.openxmlformats.org/officeDocument/2006/relationships/hyperlink" Target="https://www.ncbi.nlm.nih.gov/pmc/articles/PMC6109660/#b66-dmso-11-427" TargetMode="External"/><Relationship Id="rId12" Type="http://schemas.openxmlformats.org/officeDocument/2006/relationships/hyperlink" Target="https://www.ncbi.nlm.nih.gov/pmc/articles/PMC6109660/#b45-dmso-11-427" TargetMode="External"/><Relationship Id="rId17" Type="http://schemas.openxmlformats.org/officeDocument/2006/relationships/hyperlink" Target="https://www.ncbi.nlm.nih.gov/pmc/articles/PMC6109660/#b59-dmso-11-427" TargetMode="External"/><Relationship Id="rId25" Type="http://schemas.openxmlformats.org/officeDocument/2006/relationships/hyperlink" Target="https://www.ncbi.nlm.nih.gov/pmc/articles/PMC6109660/#b63-dmso-11-427" TargetMode="External"/><Relationship Id="rId33" Type="http://schemas.openxmlformats.org/officeDocument/2006/relationships/hyperlink" Target="https://www.ncbi.nlm.nih.gov/pmc/articles/PMC6109660/#b46-dmso-11-427" TargetMode="External"/><Relationship Id="rId2" Type="http://schemas.openxmlformats.org/officeDocument/2006/relationships/hyperlink" Target="https://www.ncbi.nlm.nih.gov/pmc/articles/PMC6109660/" TargetMode="External"/><Relationship Id="rId16" Type="http://schemas.openxmlformats.org/officeDocument/2006/relationships/hyperlink" Target="https://www.ncbi.nlm.nih.gov/pmc/articles/PMC6109660/#b56-dmso-11-427" TargetMode="External"/><Relationship Id="rId20" Type="http://schemas.openxmlformats.org/officeDocument/2006/relationships/hyperlink" Target="https://www.ncbi.nlm.nih.gov/pmc/articles/PMC6109660/#b64-dmso-11-427" TargetMode="External"/><Relationship Id="rId29" Type="http://schemas.openxmlformats.org/officeDocument/2006/relationships/hyperlink" Target="https://www.ncbi.nlm.nih.gov/pmc/articles/PMC6109660/#b70-dmso-11-427" TargetMode="External"/><Relationship Id="rId1" Type="http://schemas.openxmlformats.org/officeDocument/2006/relationships/slideLayout" Target="../slideLayouts/slideLayout7.xml"/><Relationship Id="rId6" Type="http://schemas.openxmlformats.org/officeDocument/2006/relationships/hyperlink" Target="https://www.ncbi.nlm.nih.gov/pmc/articles/PMC6109660/#b51-dmso-11-427" TargetMode="External"/><Relationship Id="rId11" Type="http://schemas.openxmlformats.org/officeDocument/2006/relationships/hyperlink" Target="https://www.ncbi.nlm.nih.gov/pmc/articles/PMC6109660/#b58-dmso-11-427" TargetMode="External"/><Relationship Id="rId24" Type="http://schemas.openxmlformats.org/officeDocument/2006/relationships/hyperlink" Target="https://www.ncbi.nlm.nih.gov/pmc/articles/PMC6109660/#b50-dmso-11-427" TargetMode="External"/><Relationship Id="rId32" Type="http://schemas.openxmlformats.org/officeDocument/2006/relationships/hyperlink" Target="https://www.ncbi.nlm.nih.gov/pmc/articles/PMC6109660/#b40-dmso-11-427" TargetMode="External"/><Relationship Id="rId5" Type="http://schemas.openxmlformats.org/officeDocument/2006/relationships/hyperlink" Target="https://www.ncbi.nlm.nih.gov/pmc/articles/PMC6109660/#b47-dmso-11-427" TargetMode="External"/><Relationship Id="rId15" Type="http://schemas.openxmlformats.org/officeDocument/2006/relationships/hyperlink" Target="https://www.ncbi.nlm.nih.gov/pmc/articles/PMC6109660/#b55-dmso-11-427" TargetMode="External"/><Relationship Id="rId23" Type="http://schemas.openxmlformats.org/officeDocument/2006/relationships/hyperlink" Target="https://www.ncbi.nlm.nih.gov/pmc/articles/PMC6109660/#b48-dmso-11-427" TargetMode="External"/><Relationship Id="rId28" Type="http://schemas.openxmlformats.org/officeDocument/2006/relationships/hyperlink" Target="https://www.ncbi.nlm.nih.gov/pmc/articles/PMC6109660/#b68-dmso-11-427" TargetMode="External"/><Relationship Id="rId10" Type="http://schemas.openxmlformats.org/officeDocument/2006/relationships/hyperlink" Target="https://www.ncbi.nlm.nih.gov/pmc/articles/PMC6109660/#b57-dmso-11-427" TargetMode="External"/><Relationship Id="rId19" Type="http://schemas.openxmlformats.org/officeDocument/2006/relationships/hyperlink" Target="https://www.ncbi.nlm.nih.gov/pmc/articles/PMC6109660/#b60-dmso-11-427" TargetMode="External"/><Relationship Id="rId31" Type="http://schemas.openxmlformats.org/officeDocument/2006/relationships/hyperlink" Target="https://www.ncbi.nlm.nih.gov/pmc/articles/PMC6109660/#b39-dmso-11-427" TargetMode="External"/><Relationship Id="rId4" Type="http://schemas.openxmlformats.org/officeDocument/2006/relationships/hyperlink" Target="https://www.ncbi.nlm.nih.gov/pmc/articles/PMC6109660/#b42-dmso-11-427" TargetMode="External"/><Relationship Id="rId9" Type="http://schemas.openxmlformats.org/officeDocument/2006/relationships/hyperlink" Target="https://www.ncbi.nlm.nih.gov/pmc/articles/PMC6109660/#b72-dmso-11-427" TargetMode="External"/><Relationship Id="rId14" Type="http://schemas.openxmlformats.org/officeDocument/2006/relationships/hyperlink" Target="https://www.ncbi.nlm.nih.gov/pmc/articles/PMC6109660/#b54-dmso-11-427" TargetMode="External"/><Relationship Id="rId22" Type="http://schemas.openxmlformats.org/officeDocument/2006/relationships/hyperlink" Target="https://www.ncbi.nlm.nih.gov/pmc/articles/PMC6109660/#b43-dmso-11-427" TargetMode="External"/><Relationship Id="rId27" Type="http://schemas.openxmlformats.org/officeDocument/2006/relationships/hyperlink" Target="https://www.ncbi.nlm.nih.gov/pmc/articles/PMC6109660/#b67-dmso-11-427" TargetMode="External"/><Relationship Id="rId30" Type="http://schemas.openxmlformats.org/officeDocument/2006/relationships/hyperlink" Target="https://www.ncbi.nlm.nih.gov/pmc/articles/PMC6109660/#b52-dmso-11-427" TargetMode="External"/><Relationship Id="rId8" Type="http://schemas.openxmlformats.org/officeDocument/2006/relationships/hyperlink" Target="https://www.ncbi.nlm.nih.gov/pmc/articles/PMC6109660/#b71-dmso-11-42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zorginstituutnederland.nl/publicaties/adviezen/2022/07/08/gvs-advies-setmelanotide-imcivree" TargetMode="External"/><Relationship Id="rId2" Type="http://schemas.openxmlformats.org/officeDocument/2006/relationships/hyperlink" Target="https://www.loketgezondleven.nl/gezondheidsthema/overgewicht/gecombineerde-leefstijlinterventie" TargetMode="Externa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hyperlink" Target="https://www.zorginstituutnederland.nl/publicaties/standpunten/2014/05/19/standpunt-bariatrische-chirurgie#:~:text=Bariatrische%20chirurgie%20wordt%20nu%20vanuit,met%20comorbiditeit%20(obesitasgerelateerde%20aandoeningen)%3B"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en.wikipedia.org/wiki/Blood_plasma" TargetMode="External"/><Relationship Id="rId3" Type="http://schemas.openxmlformats.org/officeDocument/2006/relationships/hyperlink" Target="https://en.wikipedia.org/wiki/Acylated" TargetMode="External"/><Relationship Id="rId7" Type="http://schemas.openxmlformats.org/officeDocument/2006/relationships/hyperlink" Target="https://en.wikipedia.org/wiki/Peptidase" TargetMode="External"/><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hyperlink" Target="https://en.wikipedia.org/wiki/Metabolic" TargetMode="External"/><Relationship Id="rId5" Type="http://schemas.openxmlformats.org/officeDocument/2006/relationships/hyperlink" Target="https://en.wikipedia.org/wiki/Endogenous" TargetMode="External"/><Relationship Id="rId4" Type="http://schemas.openxmlformats.org/officeDocument/2006/relationships/hyperlink" Target="https://en.wikipedia.org/wiki/Glucagon-like_peptide-1"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www.nejm.org/toc/nejm/389/6?query=article_issue_link" TargetMode="Externa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3.xml"/><Relationship Id="rId5" Type="http://schemas.openxmlformats.org/officeDocument/2006/relationships/image" Target="../media/image54.jpg"/><Relationship Id="rId4" Type="http://schemas.openxmlformats.org/officeDocument/2006/relationships/image" Target="../media/image53.jpg"/></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E3791E5-872B-80CD-B6B2-5362F7C93C20}"/>
              </a:ext>
            </a:extLst>
          </p:cNvPr>
          <p:cNvPicPr>
            <a:picLocks noChangeAspect="1"/>
          </p:cNvPicPr>
          <p:nvPr/>
        </p:nvPicPr>
        <p:blipFill rotWithShape="1">
          <a:blip r:embed="rId2"/>
          <a:srcRect l="8704" r="1" b="1"/>
          <a:stretch/>
        </p:blipFill>
        <p:spPr>
          <a:xfrm>
            <a:off x="2522358" y="10"/>
            <a:ext cx="9669642" cy="6857990"/>
          </a:xfrm>
          <a:prstGeom prst="rect">
            <a:avLst/>
          </a:prstGeom>
        </p:spPr>
      </p:pic>
      <p:sp>
        <p:nvSpPr>
          <p:cNvPr id="108" name="Rectangle 10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D29002-9EB0-EB6A-08D6-EFFB32EF465F}"/>
              </a:ext>
            </a:extLst>
          </p:cNvPr>
          <p:cNvSpPr>
            <a:spLocks noGrp="1"/>
          </p:cNvSpPr>
          <p:nvPr>
            <p:ph type="ctrTitle"/>
          </p:nvPr>
        </p:nvSpPr>
        <p:spPr>
          <a:xfrm>
            <a:off x="952228" y="743447"/>
            <a:ext cx="7066978" cy="3692028"/>
          </a:xfrm>
          <a:noFill/>
        </p:spPr>
        <p:txBody>
          <a:bodyPr>
            <a:normAutofit/>
          </a:bodyPr>
          <a:lstStyle/>
          <a:p>
            <a:pPr algn="l"/>
            <a:r>
              <a:rPr lang="en-US" sz="4000" dirty="0" err="1">
                <a:solidFill>
                  <a:schemeClr val="tx1">
                    <a:lumMod val="50000"/>
                    <a:lumOff val="50000"/>
                  </a:schemeClr>
                </a:solidFill>
                <a:latin typeface="Sofia Pro Soft Regular" panose="020B0000000000000000" pitchFamily="34" charset="0"/>
              </a:rPr>
              <a:t>Presentatie</a:t>
            </a:r>
            <a:br>
              <a:rPr lang="en-US" sz="4000" dirty="0">
                <a:solidFill>
                  <a:schemeClr val="tx1">
                    <a:lumMod val="50000"/>
                    <a:lumOff val="50000"/>
                  </a:schemeClr>
                </a:solidFill>
                <a:latin typeface="Sofia Pro Soft Regular" panose="020B0000000000000000" pitchFamily="34" charset="0"/>
              </a:rPr>
            </a:br>
            <a:br>
              <a:rPr lang="en-US" sz="4000" b="1" dirty="0">
                <a:solidFill>
                  <a:schemeClr val="tx1">
                    <a:lumMod val="50000"/>
                    <a:lumOff val="50000"/>
                  </a:schemeClr>
                </a:solidFill>
                <a:latin typeface="Sofia Pro Soft Regular" panose="020B0000000000000000" pitchFamily="34" charset="0"/>
              </a:rPr>
            </a:br>
            <a:r>
              <a:rPr lang="nl-NL" sz="4000" dirty="0">
                <a:solidFill>
                  <a:schemeClr val="bg2">
                    <a:lumMod val="50000"/>
                  </a:schemeClr>
                </a:solidFill>
                <a:latin typeface="Sofia Pro Soft Regular" panose="020B0000000000000000" pitchFamily="34" charset="0"/>
              </a:rPr>
              <a:t>KDOO </a:t>
            </a:r>
            <a:br>
              <a:rPr lang="en-US" sz="4000" dirty="0"/>
            </a:br>
            <a:br>
              <a:rPr lang="en-US" sz="4000" dirty="0"/>
            </a:br>
            <a:br>
              <a:rPr lang="en-US" sz="4000" dirty="0"/>
            </a:br>
            <a:endParaRPr lang="nl-NL" sz="4000" dirty="0"/>
          </a:p>
        </p:txBody>
      </p:sp>
      <p:sp>
        <p:nvSpPr>
          <p:cNvPr id="3" name="Subtitle 2">
            <a:extLst>
              <a:ext uri="{FF2B5EF4-FFF2-40B4-BE49-F238E27FC236}">
                <a16:creationId xmlns:a16="http://schemas.microsoft.com/office/drawing/2014/main" id="{43471C70-9B44-D3E7-4887-CFAD7BD246AA}"/>
              </a:ext>
            </a:extLst>
          </p:cNvPr>
          <p:cNvSpPr>
            <a:spLocks noGrp="1"/>
          </p:cNvSpPr>
          <p:nvPr>
            <p:ph type="subTitle" idx="1"/>
          </p:nvPr>
        </p:nvSpPr>
        <p:spPr>
          <a:xfrm>
            <a:off x="952228" y="4904078"/>
            <a:ext cx="3973386" cy="1485319"/>
          </a:xfrm>
          <a:noFill/>
        </p:spPr>
        <p:txBody>
          <a:bodyPr>
            <a:normAutofit/>
          </a:bodyPr>
          <a:lstStyle/>
          <a:p>
            <a:pPr algn="l"/>
            <a:r>
              <a:rPr lang="en-US" dirty="0">
                <a:solidFill>
                  <a:schemeClr val="bg2">
                    <a:lumMod val="75000"/>
                  </a:schemeClr>
                </a:solidFill>
                <a:latin typeface="Sofia Pro Soft Regular" panose="020B0000000000000000" pitchFamily="34" charset="0"/>
              </a:rPr>
              <a:t>April 2024</a:t>
            </a:r>
          </a:p>
          <a:p>
            <a:pPr algn="l"/>
            <a:r>
              <a:rPr lang="en-US" dirty="0">
                <a:solidFill>
                  <a:schemeClr val="bg2">
                    <a:lumMod val="75000"/>
                  </a:schemeClr>
                </a:solidFill>
                <a:latin typeface="Sofia Pro Soft Regular" panose="020B0000000000000000" pitchFamily="34" charset="0"/>
              </a:rPr>
              <a:t>Joyce </a:t>
            </a:r>
            <a:r>
              <a:rPr lang="en-US" dirty="0" err="1">
                <a:solidFill>
                  <a:schemeClr val="bg2">
                    <a:lumMod val="75000"/>
                  </a:schemeClr>
                </a:solidFill>
                <a:latin typeface="Sofia Pro Soft Regular" panose="020B0000000000000000" pitchFamily="34" charset="0"/>
              </a:rPr>
              <a:t>Arnoldus</a:t>
            </a:r>
            <a:r>
              <a:rPr lang="en-US" dirty="0">
                <a:solidFill>
                  <a:schemeClr val="bg2">
                    <a:lumMod val="75000"/>
                  </a:schemeClr>
                </a:solidFill>
                <a:latin typeface="Sofia Pro Soft Regular" panose="020B0000000000000000" pitchFamily="34" charset="0"/>
              </a:rPr>
              <a:t>, internist</a:t>
            </a:r>
            <a:endParaRPr lang="nl-NL" dirty="0">
              <a:solidFill>
                <a:schemeClr val="bg2">
                  <a:lumMod val="75000"/>
                </a:schemeClr>
              </a:solidFill>
              <a:latin typeface="Sofia Pro Soft Regular" panose="020B0000000000000000" pitchFamily="34" charset="0"/>
            </a:endParaRPr>
          </a:p>
        </p:txBody>
      </p:sp>
    </p:spTree>
    <p:extLst>
      <p:ext uri="{BB962C8B-B14F-4D97-AF65-F5344CB8AC3E}">
        <p14:creationId xmlns:p14="http://schemas.microsoft.com/office/powerpoint/2010/main" val="154090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05FD-CD55-408F-844E-CAE46284A398}"/>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NL" sz="4800" kern="1200" dirty="0" err="1">
                <a:solidFill>
                  <a:schemeClr val="bg2">
                    <a:lumMod val="50000"/>
                  </a:schemeClr>
                </a:solidFill>
                <a:latin typeface="Sofia Pro Soft Regular" panose="020B0000000000000000" pitchFamily="34" charset="0"/>
              </a:rPr>
              <a:t>Metabole</a:t>
            </a:r>
            <a:r>
              <a:rPr lang="en-NL" sz="4800" kern="1200" dirty="0">
                <a:solidFill>
                  <a:schemeClr val="bg2">
                    <a:lumMod val="50000"/>
                  </a:schemeClr>
                </a:solidFill>
                <a:latin typeface="Sofia Pro Soft Regular" panose="020B0000000000000000" pitchFamily="34" charset="0"/>
              </a:rPr>
              <a:t> </a:t>
            </a:r>
            <a:r>
              <a:rPr lang="en-NL" sz="4800" kern="1200" dirty="0" err="1">
                <a:solidFill>
                  <a:schemeClr val="bg2">
                    <a:lumMod val="50000"/>
                  </a:schemeClr>
                </a:solidFill>
                <a:latin typeface="Sofia Pro Soft Regular" panose="020B0000000000000000" pitchFamily="34" charset="0"/>
              </a:rPr>
              <a:t>adaptatie</a:t>
            </a:r>
            <a:r>
              <a:rPr lang="en-NL" sz="4800" kern="1200" dirty="0">
                <a:solidFill>
                  <a:schemeClr val="bg2">
                    <a:lumMod val="50000"/>
                  </a:schemeClr>
                </a:solidFill>
                <a:latin typeface="Sofia Pro Soft Regular" panose="020B0000000000000000" pitchFamily="34" charset="0"/>
              </a:rPr>
              <a:t> </a:t>
            </a:r>
            <a:endParaRPr lang="en-US" sz="4800" kern="1200" dirty="0">
              <a:solidFill>
                <a:schemeClr val="bg2">
                  <a:lumMod val="50000"/>
                </a:schemeClr>
              </a:solidFill>
              <a:latin typeface="Sofia Pro Soft Regular" panose="020B0000000000000000" pitchFamily="34" charset="0"/>
            </a:endParaRPr>
          </a:p>
        </p:txBody>
      </p:sp>
      <p:pic>
        <p:nvPicPr>
          <p:cNvPr id="4" name="Picture 3" descr="Chart, bar chart&#10;&#10;Description automatically generated">
            <a:extLst>
              <a:ext uri="{FF2B5EF4-FFF2-40B4-BE49-F238E27FC236}">
                <a16:creationId xmlns:a16="http://schemas.microsoft.com/office/drawing/2014/main" id="{42F1A380-2F17-4213-A618-370F7F33A3D9}"/>
              </a:ext>
            </a:extLst>
          </p:cNvPr>
          <p:cNvPicPr>
            <a:picLocks noChangeAspect="1"/>
          </p:cNvPicPr>
          <p:nvPr/>
        </p:nvPicPr>
        <p:blipFill rotWithShape="1">
          <a:blip r:embed="rId2">
            <a:extLst>
              <a:ext uri="{28A0092B-C50C-407E-A947-70E740481C1C}">
                <a14:useLocalDpi xmlns:a14="http://schemas.microsoft.com/office/drawing/2010/main" val="0"/>
              </a:ext>
            </a:extLst>
          </a:blip>
          <a:srcRect l="2187" t="6135" r="1869" b="3158"/>
          <a:stretch/>
        </p:blipFill>
        <p:spPr>
          <a:xfrm>
            <a:off x="1813035" y="1284890"/>
            <a:ext cx="8713914" cy="4840013"/>
          </a:xfrm>
          <a:prstGeom prst="rect">
            <a:avLst/>
          </a:prstGeom>
        </p:spPr>
      </p:pic>
      <p:sp>
        <p:nvSpPr>
          <p:cNvPr id="5" name="TextBox 4">
            <a:extLst>
              <a:ext uri="{FF2B5EF4-FFF2-40B4-BE49-F238E27FC236}">
                <a16:creationId xmlns:a16="http://schemas.microsoft.com/office/drawing/2014/main" id="{B07AF248-43F2-42CD-9D81-3933D7A550C2}"/>
              </a:ext>
            </a:extLst>
          </p:cNvPr>
          <p:cNvSpPr txBox="1"/>
          <p:nvPr/>
        </p:nvSpPr>
        <p:spPr>
          <a:xfrm>
            <a:off x="485192" y="6304547"/>
            <a:ext cx="11066106" cy="584775"/>
          </a:xfrm>
          <a:prstGeom prst="rect">
            <a:avLst/>
          </a:prstGeom>
          <a:noFill/>
        </p:spPr>
        <p:txBody>
          <a:bodyPr wrap="square" rtlCol="0">
            <a:spAutoFit/>
          </a:bodyPr>
          <a:lstStyle/>
          <a:p>
            <a:r>
              <a:rPr lang="nl-NL" sz="1600" dirty="0">
                <a:solidFill>
                  <a:schemeClr val="bg2">
                    <a:lumMod val="50000"/>
                  </a:schemeClr>
                </a:solidFill>
              </a:rPr>
              <a:t>Fothergill E, </a:t>
            </a:r>
            <a:r>
              <a:rPr lang="nl-NL" sz="1600" dirty="0">
                <a:solidFill>
                  <a:schemeClr val="bg2">
                    <a:lumMod val="50000"/>
                  </a:schemeClr>
                </a:solidFill>
                <a:hlinkClick r:id="rId3">
                  <a:extLst>
                    <a:ext uri="{A12FA001-AC4F-418D-AE19-62706E023703}">
                      <ahyp:hlinkClr xmlns:ahyp="http://schemas.microsoft.com/office/drawing/2018/hyperlinkcolor" val="tx"/>
                    </a:ext>
                  </a:extLst>
                </a:hlinkClick>
              </a:rPr>
              <a:t>Persistent metabolic adaptation 6 years after “The Biggest Loser” competition</a:t>
            </a:r>
            <a:r>
              <a:rPr lang="nl-NL" sz="1600" dirty="0">
                <a:solidFill>
                  <a:schemeClr val="bg2">
                    <a:lumMod val="50000"/>
                  </a:schemeClr>
                </a:solidFill>
              </a:rPr>
              <a:t>. Obesity (Silver Spring). 2016 May 2. doi: 10.1002/oby.21538.</a:t>
            </a:r>
          </a:p>
        </p:txBody>
      </p:sp>
    </p:spTree>
    <p:extLst>
      <p:ext uri="{BB962C8B-B14F-4D97-AF65-F5344CB8AC3E}">
        <p14:creationId xmlns:p14="http://schemas.microsoft.com/office/powerpoint/2010/main" val="372339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53116-00AC-4BC2-BA68-31A47674ED35}"/>
              </a:ext>
            </a:extLst>
          </p:cNvPr>
          <p:cNvSpPr>
            <a:spLocks noGrp="1"/>
          </p:cNvSpPr>
          <p:nvPr>
            <p:ph type="title"/>
          </p:nvPr>
        </p:nvSpPr>
        <p:spPr>
          <a:xfrm>
            <a:off x="340970" y="856201"/>
            <a:ext cx="4063079" cy="1138015"/>
          </a:xfrm>
        </p:spPr>
        <p:txBody>
          <a:bodyPr anchor="b">
            <a:normAutofit/>
          </a:bodyPr>
          <a:lstStyle/>
          <a:p>
            <a:r>
              <a:rPr lang="en-NL" sz="3800" dirty="0">
                <a:solidFill>
                  <a:schemeClr val="bg2">
                    <a:lumMod val="50000"/>
                  </a:schemeClr>
                </a:solidFill>
                <a:latin typeface="Sofia Pro Soft Regular" panose="020B0000000000000000" pitchFamily="34" charset="0"/>
              </a:rPr>
              <a:t>Hormonen tijdens en na crashdieet</a:t>
            </a:r>
            <a:endParaRPr lang="nl-NL" sz="3800" dirty="0">
              <a:solidFill>
                <a:schemeClr val="bg2">
                  <a:lumMod val="50000"/>
                </a:schemeClr>
              </a:solidFill>
              <a:latin typeface="Sofia Pro Soft Regular" panose="020B0000000000000000" pitchFamily="34" charset="0"/>
            </a:endParaRPr>
          </a:p>
        </p:txBody>
      </p:sp>
      <p:sp>
        <p:nvSpPr>
          <p:cNvPr id="3" name="Content Placeholder 2">
            <a:extLst>
              <a:ext uri="{FF2B5EF4-FFF2-40B4-BE49-F238E27FC236}">
                <a16:creationId xmlns:a16="http://schemas.microsoft.com/office/drawing/2014/main" id="{257AE33D-C483-43AA-86F6-BE9B227FD148}"/>
              </a:ext>
            </a:extLst>
          </p:cNvPr>
          <p:cNvSpPr>
            <a:spLocks noGrp="1"/>
          </p:cNvSpPr>
          <p:nvPr>
            <p:ph idx="1"/>
          </p:nvPr>
        </p:nvSpPr>
        <p:spPr>
          <a:xfrm>
            <a:off x="340970" y="2394253"/>
            <a:ext cx="3879518" cy="3519560"/>
          </a:xfrm>
        </p:spPr>
        <p:txBody>
          <a:bodyPr anchor="t">
            <a:normAutofit lnSpcReduction="10000"/>
          </a:bodyPr>
          <a:lstStyle/>
          <a:p>
            <a:r>
              <a:rPr lang="en-NL" sz="2200" dirty="0">
                <a:solidFill>
                  <a:schemeClr val="bg2">
                    <a:lumMod val="50000"/>
                  </a:schemeClr>
                </a:solidFill>
                <a:latin typeface="Sofia Pro Soft Regular" panose="020B0000000000000000" pitchFamily="34" charset="0"/>
              </a:rPr>
              <a:t>50 </a:t>
            </a:r>
            <a:r>
              <a:rPr lang="en-NL" sz="2200" dirty="0" err="1">
                <a:solidFill>
                  <a:schemeClr val="bg2">
                    <a:lumMod val="50000"/>
                  </a:schemeClr>
                </a:solidFill>
                <a:latin typeface="Sofia Pro Soft Regular" panose="020B0000000000000000" pitchFamily="34" charset="0"/>
              </a:rPr>
              <a:t>proefpersonen</a:t>
            </a:r>
            <a:endParaRPr lang="en-NL" sz="2200" dirty="0">
              <a:solidFill>
                <a:schemeClr val="bg2">
                  <a:lumMod val="50000"/>
                </a:schemeClr>
              </a:solidFill>
              <a:latin typeface="Sofia Pro Soft Regular" panose="020B0000000000000000" pitchFamily="34" charset="0"/>
            </a:endParaRPr>
          </a:p>
          <a:p>
            <a:r>
              <a:rPr lang="en-NL" sz="2200" dirty="0">
                <a:solidFill>
                  <a:schemeClr val="bg2">
                    <a:lumMod val="50000"/>
                  </a:schemeClr>
                </a:solidFill>
                <a:latin typeface="Sofia Pro Soft Regular" panose="020B0000000000000000" pitchFamily="34" charset="0"/>
              </a:rPr>
              <a:t>BMI 34</a:t>
            </a:r>
          </a:p>
          <a:p>
            <a:r>
              <a:rPr lang="en-NL" sz="2200" dirty="0">
                <a:solidFill>
                  <a:schemeClr val="bg2">
                    <a:lumMod val="50000"/>
                  </a:schemeClr>
                </a:solidFill>
                <a:latin typeface="Sofia Pro Soft Regular" panose="020B0000000000000000" pitchFamily="34" charset="0"/>
              </a:rPr>
              <a:t>10 </a:t>
            </a:r>
            <a:r>
              <a:rPr lang="en-NL" sz="2200" dirty="0" err="1">
                <a:solidFill>
                  <a:schemeClr val="bg2">
                    <a:lumMod val="50000"/>
                  </a:schemeClr>
                </a:solidFill>
                <a:latin typeface="Sofia Pro Soft Regular" panose="020B0000000000000000" pitchFamily="34" charset="0"/>
              </a:rPr>
              <a:t>weken</a:t>
            </a:r>
            <a:r>
              <a:rPr lang="en-NL" sz="2200" dirty="0">
                <a:solidFill>
                  <a:schemeClr val="bg2">
                    <a:lumMod val="50000"/>
                  </a:schemeClr>
                </a:solidFill>
                <a:latin typeface="Sofia Pro Soft Regular" panose="020B0000000000000000" pitchFamily="34" charset="0"/>
              </a:rPr>
              <a:t> 500-550 kcal</a:t>
            </a:r>
          </a:p>
          <a:p>
            <a:r>
              <a:rPr lang="en-NL" sz="2200" dirty="0" err="1">
                <a:solidFill>
                  <a:schemeClr val="bg2">
                    <a:lumMod val="50000"/>
                  </a:schemeClr>
                </a:solidFill>
                <a:latin typeface="Sofia Pro Soft Regular" panose="020B0000000000000000" pitchFamily="34" charset="0"/>
              </a:rPr>
              <a:t>Nadien</a:t>
            </a:r>
            <a:r>
              <a:rPr lang="en-NL" sz="2200" dirty="0">
                <a:solidFill>
                  <a:schemeClr val="bg2">
                    <a:lumMod val="50000"/>
                  </a:schemeClr>
                </a:solidFill>
                <a:latin typeface="Sofia Pro Soft Regular" panose="020B0000000000000000" pitchFamily="34" charset="0"/>
              </a:rPr>
              <a:t> </a:t>
            </a:r>
            <a:r>
              <a:rPr lang="en-NL" sz="2200" dirty="0" err="1">
                <a:solidFill>
                  <a:schemeClr val="bg2">
                    <a:lumMod val="50000"/>
                  </a:schemeClr>
                </a:solidFill>
                <a:latin typeface="Sofia Pro Soft Regular" panose="020B0000000000000000" pitchFamily="34" charset="0"/>
              </a:rPr>
              <a:t>begeleiding</a:t>
            </a:r>
            <a:r>
              <a:rPr lang="en-NL" sz="2200" dirty="0">
                <a:solidFill>
                  <a:schemeClr val="bg2">
                    <a:lumMod val="50000"/>
                  </a:schemeClr>
                </a:solidFill>
                <a:latin typeface="Sofia Pro Soft Regular" panose="020B0000000000000000" pitchFamily="34" charset="0"/>
              </a:rPr>
              <a:t> </a:t>
            </a:r>
            <a:r>
              <a:rPr lang="en-NL" sz="2200" dirty="0" err="1">
                <a:solidFill>
                  <a:schemeClr val="bg2">
                    <a:lumMod val="50000"/>
                  </a:schemeClr>
                </a:solidFill>
                <a:latin typeface="Sofia Pro Soft Regular" panose="020B0000000000000000" pitchFamily="34" charset="0"/>
              </a:rPr>
              <a:t>diëtist</a:t>
            </a:r>
            <a:endParaRPr lang="en-NL" sz="2200" dirty="0">
              <a:solidFill>
                <a:schemeClr val="bg2">
                  <a:lumMod val="50000"/>
                </a:schemeClr>
              </a:solidFill>
              <a:latin typeface="Sofia Pro Soft Regular" panose="020B0000000000000000" pitchFamily="34" charset="0"/>
            </a:endParaRPr>
          </a:p>
          <a:p>
            <a:r>
              <a:rPr lang="en-NL" sz="2200" dirty="0" err="1">
                <a:solidFill>
                  <a:schemeClr val="bg2">
                    <a:lumMod val="50000"/>
                  </a:schemeClr>
                </a:solidFill>
                <a:latin typeface="Sofia Pro Soft Regular" panose="020B0000000000000000" pitchFamily="34" charset="0"/>
              </a:rPr>
              <a:t>Metingen</a:t>
            </a:r>
            <a:r>
              <a:rPr lang="en-NL" sz="2200" dirty="0">
                <a:solidFill>
                  <a:schemeClr val="bg2">
                    <a:lumMod val="50000"/>
                  </a:schemeClr>
                </a:solidFill>
                <a:latin typeface="Sofia Pro Soft Regular" panose="020B0000000000000000" pitchFamily="34" charset="0"/>
              </a:rPr>
              <a:t> </a:t>
            </a:r>
            <a:r>
              <a:rPr lang="en-NL" sz="2200" dirty="0" err="1">
                <a:solidFill>
                  <a:schemeClr val="bg2">
                    <a:lumMod val="50000"/>
                  </a:schemeClr>
                </a:solidFill>
                <a:latin typeface="Sofia Pro Soft Regular" panose="020B0000000000000000" pitchFamily="34" charset="0"/>
              </a:rPr>
              <a:t>hormonen</a:t>
            </a:r>
            <a:r>
              <a:rPr lang="en-NL" sz="2200" dirty="0">
                <a:solidFill>
                  <a:schemeClr val="bg2">
                    <a:lumMod val="50000"/>
                  </a:schemeClr>
                </a:solidFill>
                <a:latin typeface="Sofia Pro Soft Regular" panose="020B0000000000000000" pitchFamily="34" charset="0"/>
              </a:rPr>
              <a:t> </a:t>
            </a:r>
          </a:p>
          <a:p>
            <a:pPr lvl="1"/>
            <a:r>
              <a:rPr lang="nl-NL" sz="2200" dirty="0">
                <a:solidFill>
                  <a:schemeClr val="bg2">
                    <a:lumMod val="50000"/>
                  </a:schemeClr>
                </a:solidFill>
                <a:latin typeface="Sofia Pro Soft Regular" panose="020B0000000000000000" pitchFamily="34" charset="0"/>
              </a:rPr>
              <a:t>B</a:t>
            </a:r>
            <a:r>
              <a:rPr lang="en-NL" sz="2200" dirty="0" err="1">
                <a:solidFill>
                  <a:schemeClr val="bg2">
                    <a:lumMod val="50000"/>
                  </a:schemeClr>
                </a:solidFill>
                <a:latin typeface="Sofia Pro Soft Regular" panose="020B0000000000000000" pitchFamily="34" charset="0"/>
              </a:rPr>
              <a:t>aseline</a:t>
            </a:r>
            <a:endParaRPr lang="en-NL" sz="2200" dirty="0">
              <a:solidFill>
                <a:schemeClr val="bg2">
                  <a:lumMod val="50000"/>
                </a:schemeClr>
              </a:solidFill>
              <a:latin typeface="Sofia Pro Soft Regular" panose="020B0000000000000000" pitchFamily="34" charset="0"/>
            </a:endParaRPr>
          </a:p>
          <a:p>
            <a:pPr lvl="1"/>
            <a:r>
              <a:rPr lang="en-NL" sz="2200" dirty="0">
                <a:solidFill>
                  <a:schemeClr val="bg2">
                    <a:lumMod val="50000"/>
                  </a:schemeClr>
                </a:solidFill>
                <a:latin typeface="Sofia Pro Soft Regular" panose="020B0000000000000000" pitchFamily="34" charset="0"/>
              </a:rPr>
              <a:t>Week 10</a:t>
            </a:r>
          </a:p>
          <a:p>
            <a:pPr lvl="1"/>
            <a:r>
              <a:rPr lang="en-NL" sz="2200" dirty="0">
                <a:solidFill>
                  <a:schemeClr val="bg2">
                    <a:lumMod val="50000"/>
                  </a:schemeClr>
                </a:solidFill>
                <a:latin typeface="Sofia Pro Soft Regular" panose="020B0000000000000000" pitchFamily="34" charset="0"/>
              </a:rPr>
              <a:t>Week 62</a:t>
            </a:r>
          </a:p>
          <a:p>
            <a:r>
              <a:rPr lang="en-NL" sz="2200" dirty="0" err="1">
                <a:solidFill>
                  <a:schemeClr val="bg2">
                    <a:lumMod val="50000"/>
                  </a:schemeClr>
                </a:solidFill>
                <a:latin typeface="Sofia Pro Soft Regular" panose="020B0000000000000000" pitchFamily="34" charset="0"/>
              </a:rPr>
              <a:t>Uitvraag</a:t>
            </a:r>
            <a:r>
              <a:rPr lang="en-NL" sz="2200" dirty="0">
                <a:solidFill>
                  <a:schemeClr val="bg2">
                    <a:lumMod val="50000"/>
                  </a:schemeClr>
                </a:solidFill>
                <a:latin typeface="Sofia Pro Soft Regular" panose="020B0000000000000000" pitchFamily="34" charset="0"/>
              </a:rPr>
              <a:t> mate van </a:t>
            </a:r>
            <a:r>
              <a:rPr lang="en-NL" sz="2200" dirty="0" err="1">
                <a:solidFill>
                  <a:schemeClr val="bg2">
                    <a:lumMod val="50000"/>
                  </a:schemeClr>
                </a:solidFill>
                <a:latin typeface="Sofia Pro Soft Regular" panose="020B0000000000000000" pitchFamily="34" charset="0"/>
              </a:rPr>
              <a:t>honger</a:t>
            </a:r>
            <a:endParaRPr lang="en-NL" sz="2200" dirty="0">
              <a:solidFill>
                <a:schemeClr val="bg2">
                  <a:lumMod val="50000"/>
                </a:schemeClr>
              </a:solidFill>
              <a:latin typeface="Sofia Pro Soft Regular" panose="020B0000000000000000" pitchFamily="34" charset="0"/>
            </a:endParaRPr>
          </a:p>
          <a:p>
            <a:endParaRPr lang="en-NL" sz="2600" dirty="0"/>
          </a:p>
          <a:p>
            <a:pPr lvl="1"/>
            <a:endParaRPr lang="en-NL" sz="2200" dirty="0"/>
          </a:p>
        </p:txBody>
      </p:sp>
      <p:pic>
        <p:nvPicPr>
          <p:cNvPr id="5" name="Picture 4">
            <a:extLst>
              <a:ext uri="{FF2B5EF4-FFF2-40B4-BE49-F238E27FC236}">
                <a16:creationId xmlns:a16="http://schemas.microsoft.com/office/drawing/2014/main" id="{88276C8A-EABB-424F-BBAB-02BC263C2F4B}"/>
              </a:ext>
            </a:extLst>
          </p:cNvPr>
          <p:cNvPicPr>
            <a:picLocks noChangeAspect="1"/>
          </p:cNvPicPr>
          <p:nvPr/>
        </p:nvPicPr>
        <p:blipFill rotWithShape="1">
          <a:blip r:embed="rId2"/>
          <a:srcRect l="46990" t="22040" r="5638" b="15190"/>
          <a:stretch/>
        </p:blipFill>
        <p:spPr>
          <a:xfrm>
            <a:off x="4657344" y="856201"/>
            <a:ext cx="7193686" cy="5361719"/>
          </a:xfrm>
          <a:prstGeom prst="rect">
            <a:avLst/>
          </a:prstGeom>
        </p:spPr>
      </p:pic>
      <p:sp>
        <p:nvSpPr>
          <p:cNvPr id="6" name="TextBox 5">
            <a:extLst>
              <a:ext uri="{FF2B5EF4-FFF2-40B4-BE49-F238E27FC236}">
                <a16:creationId xmlns:a16="http://schemas.microsoft.com/office/drawing/2014/main" id="{A75B36F9-5C95-4DF0-933D-398039A38BD0}"/>
              </a:ext>
            </a:extLst>
          </p:cNvPr>
          <p:cNvSpPr txBox="1"/>
          <p:nvPr/>
        </p:nvSpPr>
        <p:spPr>
          <a:xfrm>
            <a:off x="438539" y="6456784"/>
            <a:ext cx="11056775" cy="307777"/>
          </a:xfrm>
          <a:prstGeom prst="rect">
            <a:avLst/>
          </a:prstGeom>
          <a:noFill/>
        </p:spPr>
        <p:txBody>
          <a:bodyPr wrap="square" rtlCol="0">
            <a:spAutoFit/>
          </a:bodyPr>
          <a:lstStyle/>
          <a:p>
            <a:r>
              <a:rPr lang="en-GB" sz="1400" dirty="0">
                <a:solidFill>
                  <a:schemeClr val="bg2">
                    <a:lumMod val="25000"/>
                  </a:schemeClr>
                </a:solidFill>
                <a:effectLst/>
                <a:latin typeface="Sofia Pro Soft Light" panose="020B0000000000000000" pitchFamily="34" charset="0"/>
              </a:rPr>
              <a:t>Long-Term Persistence of Hormonal Adaptations to Weight Loss</a:t>
            </a:r>
            <a:r>
              <a:rPr lang="en-NL" sz="1400" dirty="0">
                <a:solidFill>
                  <a:schemeClr val="bg2">
                    <a:lumMod val="25000"/>
                  </a:schemeClr>
                </a:solidFill>
                <a:effectLst/>
                <a:latin typeface="Sofia Pro Soft Light" panose="020B0000000000000000" pitchFamily="34" charset="0"/>
              </a:rPr>
              <a:t>  </a:t>
            </a:r>
            <a:r>
              <a:rPr lang="en-GB" sz="1400" dirty="0">
                <a:solidFill>
                  <a:schemeClr val="bg2">
                    <a:lumMod val="25000"/>
                  </a:schemeClr>
                </a:solidFill>
                <a:effectLst/>
                <a:latin typeface="Sofia Pro Soft Light" panose="020B0000000000000000" pitchFamily="34" charset="0"/>
              </a:rPr>
              <a:t>Priya </a:t>
            </a:r>
            <a:r>
              <a:rPr lang="en-GB" sz="1400" dirty="0" err="1">
                <a:solidFill>
                  <a:schemeClr val="bg2">
                    <a:lumMod val="25000"/>
                  </a:schemeClr>
                </a:solidFill>
                <a:effectLst/>
                <a:latin typeface="Sofia Pro Soft Light" panose="020B0000000000000000" pitchFamily="34" charset="0"/>
              </a:rPr>
              <a:t>Sumithran</a:t>
            </a:r>
            <a:r>
              <a:rPr lang="en-GB" sz="1400" dirty="0">
                <a:solidFill>
                  <a:schemeClr val="bg2">
                    <a:lumMod val="25000"/>
                  </a:schemeClr>
                </a:solidFill>
                <a:effectLst/>
                <a:latin typeface="Sofia Pro Soft Light" panose="020B0000000000000000" pitchFamily="34" charset="0"/>
              </a:rPr>
              <a:t>, M.B., </a:t>
            </a:r>
            <a:r>
              <a:rPr lang="nl-NL" sz="1400" dirty="0">
                <a:solidFill>
                  <a:schemeClr val="bg2">
                    <a:lumMod val="25000"/>
                  </a:schemeClr>
                </a:solidFill>
                <a:effectLst/>
                <a:latin typeface="Sofia Pro Soft Light" panose="020B0000000000000000" pitchFamily="34" charset="0"/>
              </a:rPr>
              <a:t>N Engl J Med 2011;365:1597-6</a:t>
            </a:r>
            <a:endParaRPr lang="nl-NL" sz="1400" dirty="0">
              <a:solidFill>
                <a:schemeClr val="bg2">
                  <a:lumMod val="25000"/>
                </a:schemeClr>
              </a:solidFill>
              <a:latin typeface="Sofia Pro Soft Light" panose="020B0000000000000000" pitchFamily="34" charset="0"/>
            </a:endParaRPr>
          </a:p>
        </p:txBody>
      </p:sp>
    </p:spTree>
    <p:extLst>
      <p:ext uri="{BB962C8B-B14F-4D97-AF65-F5344CB8AC3E}">
        <p14:creationId xmlns:p14="http://schemas.microsoft.com/office/powerpoint/2010/main" val="5385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4023-4680-409D-B77B-B4CC159334E7}"/>
              </a:ext>
            </a:extLst>
          </p:cNvPr>
          <p:cNvSpPr>
            <a:spLocks noGrp="1"/>
          </p:cNvSpPr>
          <p:nvPr>
            <p:ph type="title"/>
          </p:nvPr>
        </p:nvSpPr>
        <p:spPr>
          <a:xfrm>
            <a:off x="468923" y="176818"/>
            <a:ext cx="10515600" cy="1325563"/>
          </a:xfrm>
        </p:spPr>
        <p:txBody>
          <a:bodyPr/>
          <a:lstStyle/>
          <a:p>
            <a:r>
              <a:rPr lang="en-NL" b="1" dirty="0">
                <a:solidFill>
                  <a:schemeClr val="bg2">
                    <a:lumMod val="50000"/>
                  </a:schemeClr>
                </a:solidFill>
                <a:latin typeface="Sofia Pro Soft Light" panose="020B0000000000000000" pitchFamily="34" charset="0"/>
              </a:rPr>
              <a:t>Resultaten</a:t>
            </a:r>
            <a:endParaRPr lang="nl-NL" b="1" dirty="0">
              <a:solidFill>
                <a:schemeClr val="bg2">
                  <a:lumMod val="50000"/>
                </a:schemeClr>
              </a:solidFill>
              <a:latin typeface="Sofia Pro Soft Light" panose="020B0000000000000000" pitchFamily="34" charset="0"/>
            </a:endParaRPr>
          </a:p>
        </p:txBody>
      </p:sp>
      <p:pic>
        <p:nvPicPr>
          <p:cNvPr id="5" name="Picture 4">
            <a:extLst>
              <a:ext uri="{FF2B5EF4-FFF2-40B4-BE49-F238E27FC236}">
                <a16:creationId xmlns:a16="http://schemas.microsoft.com/office/drawing/2014/main" id="{0353B1E6-737C-4F6F-8A7B-BAA3170BDD48}"/>
              </a:ext>
            </a:extLst>
          </p:cNvPr>
          <p:cNvPicPr>
            <a:picLocks noChangeAspect="1"/>
          </p:cNvPicPr>
          <p:nvPr/>
        </p:nvPicPr>
        <p:blipFill rotWithShape="1">
          <a:blip r:embed="rId3"/>
          <a:srcRect l="13622" t="20408" r="18725" b="6531"/>
          <a:stretch/>
        </p:blipFill>
        <p:spPr>
          <a:xfrm>
            <a:off x="190501" y="1169377"/>
            <a:ext cx="8525252" cy="5511805"/>
          </a:xfrm>
          <a:prstGeom prst="rect">
            <a:avLst/>
          </a:prstGeom>
        </p:spPr>
      </p:pic>
      <p:sp>
        <p:nvSpPr>
          <p:cNvPr id="6" name="TextBox 5">
            <a:extLst>
              <a:ext uri="{FF2B5EF4-FFF2-40B4-BE49-F238E27FC236}">
                <a16:creationId xmlns:a16="http://schemas.microsoft.com/office/drawing/2014/main" id="{57963C61-431D-401A-8797-3EDBD01E2B05}"/>
              </a:ext>
            </a:extLst>
          </p:cNvPr>
          <p:cNvSpPr txBox="1"/>
          <p:nvPr/>
        </p:nvSpPr>
        <p:spPr>
          <a:xfrm>
            <a:off x="8790275" y="628633"/>
            <a:ext cx="3211224" cy="6924973"/>
          </a:xfrm>
          <a:prstGeom prst="rect">
            <a:avLst/>
          </a:prstGeom>
          <a:noFill/>
        </p:spPr>
        <p:txBody>
          <a:bodyPr wrap="square" rtlCol="0">
            <a:spAutoFit/>
          </a:bodyPr>
          <a:lstStyle/>
          <a:p>
            <a:pPr marL="285750" indent="-285750">
              <a:buFont typeface="Arial" panose="020B0604020202020204" pitchFamily="34" charset="0"/>
              <a:buChar char="•"/>
            </a:pPr>
            <a:r>
              <a:rPr lang="en-NL" sz="2400" dirty="0">
                <a:solidFill>
                  <a:srgbClr val="C00000"/>
                </a:solidFill>
                <a:latin typeface="Sofia Pro Soft Light" panose="020B0000000000000000" pitchFamily="34" charset="0"/>
              </a:rPr>
              <a:t>Ghrelin</a:t>
            </a:r>
            <a:r>
              <a:rPr lang="en-NL" sz="2400" dirty="0">
                <a:latin typeface="Sofia Pro Soft Light" panose="020B0000000000000000" pitchFamily="34" charset="0"/>
              </a:rPr>
              <a:t>  (</a:t>
            </a:r>
            <a:r>
              <a:rPr lang="en-NL" sz="2400" dirty="0" err="1">
                <a:latin typeface="Sofia Pro Soft Light" panose="020B0000000000000000" pitchFamily="34" charset="0"/>
              </a:rPr>
              <a:t>maag</a:t>
            </a:r>
            <a:r>
              <a:rPr lang="en-NL" sz="2400" dirty="0">
                <a:latin typeface="Sofia Pro Soft Light" panose="020B0000000000000000" pitchFamily="34" charset="0"/>
              </a:rPr>
              <a:t>)</a:t>
            </a:r>
          </a:p>
          <a:p>
            <a:pPr marL="742950" lvl="1" indent="-285750">
              <a:buFont typeface="Arial" panose="020B0604020202020204" pitchFamily="34" charset="0"/>
              <a:buChar char="•"/>
            </a:pPr>
            <a:r>
              <a:rPr lang="en-NL" sz="2400" dirty="0" err="1">
                <a:latin typeface="Sofia Pro Soft Light" panose="020B0000000000000000" pitchFamily="34" charset="0"/>
              </a:rPr>
              <a:t>Eetlust</a:t>
            </a:r>
            <a:r>
              <a:rPr lang="en-NL" sz="2400" dirty="0">
                <a:latin typeface="Sofia Pro Soft Light" panose="020B0000000000000000" pitchFamily="34" charset="0"/>
              </a:rPr>
              <a:t>  +</a:t>
            </a:r>
          </a:p>
          <a:p>
            <a:pPr marL="742950" lvl="1" indent="-285750">
              <a:buFont typeface="Arial" panose="020B0604020202020204" pitchFamily="34" charset="0"/>
              <a:buChar char="•"/>
            </a:pPr>
            <a:r>
              <a:rPr lang="nl-NL" sz="2400" dirty="0">
                <a:latin typeface="Sofia Pro Soft Light" panose="020B0000000000000000" pitchFamily="34" charset="0"/>
              </a:rPr>
              <a:t>E</a:t>
            </a:r>
            <a:r>
              <a:rPr lang="en-NL" sz="2400" dirty="0" err="1">
                <a:latin typeface="Sofia Pro Soft Light" panose="020B0000000000000000" pitchFamily="34" charset="0"/>
              </a:rPr>
              <a:t>nergieverbruik</a:t>
            </a:r>
            <a:r>
              <a:rPr lang="en-NL" sz="2400" dirty="0">
                <a:latin typeface="Sofia Pro Soft Light" panose="020B0000000000000000" pitchFamily="34" charset="0"/>
              </a:rPr>
              <a:t> -</a:t>
            </a:r>
          </a:p>
          <a:p>
            <a:pPr marL="285750" indent="-285750">
              <a:buFont typeface="Arial" panose="020B0604020202020204" pitchFamily="34" charset="0"/>
              <a:buChar char="•"/>
            </a:pPr>
            <a:endParaRPr lang="en-NL" sz="2400" dirty="0">
              <a:latin typeface="Sofia Pro Soft Light" panose="020B0000000000000000" pitchFamily="34" charset="0"/>
            </a:endParaRPr>
          </a:p>
          <a:p>
            <a:pPr marL="285750" indent="-285750">
              <a:buFont typeface="Arial" panose="020B0604020202020204" pitchFamily="34" charset="0"/>
              <a:buChar char="•"/>
            </a:pPr>
            <a:r>
              <a:rPr lang="en-NL" sz="2400" dirty="0">
                <a:solidFill>
                  <a:schemeClr val="accent6">
                    <a:lumMod val="75000"/>
                  </a:schemeClr>
                </a:solidFill>
                <a:latin typeface="Sofia Pro Soft Light" panose="020B0000000000000000" pitchFamily="34" charset="0"/>
              </a:rPr>
              <a:t>Peptide YY </a:t>
            </a:r>
            <a:r>
              <a:rPr lang="en-NL" sz="2400" dirty="0">
                <a:latin typeface="Sofia Pro Soft Light" panose="020B0000000000000000" pitchFamily="34" charset="0"/>
              </a:rPr>
              <a:t>(</a:t>
            </a:r>
            <a:r>
              <a:rPr lang="en-NL" sz="2400" dirty="0" err="1">
                <a:latin typeface="Sofia Pro Soft Light" panose="020B0000000000000000" pitchFamily="34" charset="0"/>
              </a:rPr>
              <a:t>darm</a:t>
            </a:r>
            <a:r>
              <a:rPr lang="en-NL" sz="2400" dirty="0">
                <a:latin typeface="Sofia Pro Soft Light" panose="020B0000000000000000" pitchFamily="34" charset="0"/>
              </a:rPr>
              <a:t>)</a:t>
            </a:r>
          </a:p>
          <a:p>
            <a:pPr marL="742950" lvl="1" indent="-285750">
              <a:buFont typeface="Arial" panose="020B0604020202020204" pitchFamily="34" charset="0"/>
              <a:buChar char="•"/>
            </a:pPr>
            <a:r>
              <a:rPr lang="en-NL" sz="2400" dirty="0" err="1">
                <a:latin typeface="Sofia Pro Soft Light" panose="020B0000000000000000" pitchFamily="34" charset="0"/>
              </a:rPr>
              <a:t>Eetlust</a:t>
            </a:r>
            <a:r>
              <a:rPr lang="en-NL" sz="2400" dirty="0">
                <a:latin typeface="Sofia Pro Soft Light" panose="020B0000000000000000" pitchFamily="34" charset="0"/>
              </a:rPr>
              <a:t> -</a:t>
            </a:r>
          </a:p>
          <a:p>
            <a:pPr marL="285750" indent="-285750">
              <a:buFont typeface="Arial" panose="020B0604020202020204" pitchFamily="34" charset="0"/>
              <a:buChar char="•"/>
            </a:pPr>
            <a:endParaRPr lang="en-NL" sz="2400" dirty="0">
              <a:latin typeface="Sofia Pro Soft Light" panose="020B0000000000000000" pitchFamily="34" charset="0"/>
            </a:endParaRPr>
          </a:p>
          <a:p>
            <a:pPr marL="285750" indent="-285750">
              <a:buFont typeface="Arial" panose="020B0604020202020204" pitchFamily="34" charset="0"/>
              <a:buChar char="•"/>
            </a:pPr>
            <a:r>
              <a:rPr lang="en-NL" sz="2400" dirty="0" err="1">
                <a:solidFill>
                  <a:schemeClr val="accent6">
                    <a:lumMod val="75000"/>
                  </a:schemeClr>
                </a:solidFill>
                <a:latin typeface="Sofia Pro Soft Light" panose="020B0000000000000000" pitchFamily="34" charset="0"/>
              </a:rPr>
              <a:t>Amyline</a:t>
            </a:r>
            <a:r>
              <a:rPr lang="en-NL" sz="2400" dirty="0">
                <a:latin typeface="Sofia Pro Soft Light" panose="020B0000000000000000" pitchFamily="34" charset="0"/>
              </a:rPr>
              <a:t> (pancreas)</a:t>
            </a:r>
          </a:p>
          <a:p>
            <a:pPr marL="742950" lvl="1" indent="-285750">
              <a:buFont typeface="Arial" panose="020B0604020202020204" pitchFamily="34" charset="0"/>
              <a:buChar char="•"/>
            </a:pPr>
            <a:r>
              <a:rPr lang="en-NL" sz="2400" dirty="0" err="1">
                <a:latin typeface="Sofia Pro Soft Light" panose="020B0000000000000000" pitchFamily="34" charset="0"/>
              </a:rPr>
              <a:t>Verzadiging</a:t>
            </a:r>
            <a:r>
              <a:rPr lang="en-NL" sz="2400" dirty="0">
                <a:latin typeface="Sofia Pro Soft Light" panose="020B0000000000000000" pitchFamily="34" charset="0"/>
              </a:rPr>
              <a:t> +</a:t>
            </a:r>
          </a:p>
          <a:p>
            <a:pPr marL="742950" lvl="1" indent="-285750">
              <a:buFont typeface="Arial" panose="020B0604020202020204" pitchFamily="34" charset="0"/>
              <a:buChar char="•"/>
            </a:pPr>
            <a:r>
              <a:rPr lang="en-NL" sz="2400" dirty="0" err="1">
                <a:latin typeface="Sofia Pro Soft Light" panose="020B0000000000000000" pitchFamily="34" charset="0"/>
              </a:rPr>
              <a:t>Maagontlediging</a:t>
            </a:r>
            <a:r>
              <a:rPr lang="en-NL" sz="2400" dirty="0">
                <a:latin typeface="Sofia Pro Soft Light" panose="020B0000000000000000" pitchFamily="34" charset="0"/>
              </a:rPr>
              <a:t> -</a:t>
            </a:r>
          </a:p>
          <a:p>
            <a:pPr marL="285750" indent="-285750">
              <a:buFont typeface="Arial" panose="020B0604020202020204" pitchFamily="34" charset="0"/>
              <a:buChar char="•"/>
            </a:pPr>
            <a:endParaRPr lang="en-NL" sz="2400" dirty="0">
              <a:latin typeface="Sofia Pro Soft Light" panose="020B0000000000000000" pitchFamily="34" charset="0"/>
            </a:endParaRPr>
          </a:p>
          <a:p>
            <a:pPr marL="285750" indent="-285750">
              <a:buFont typeface="Arial" panose="020B0604020202020204" pitchFamily="34" charset="0"/>
              <a:buChar char="•"/>
            </a:pPr>
            <a:r>
              <a:rPr lang="en-NL" sz="2400" dirty="0" err="1">
                <a:solidFill>
                  <a:schemeClr val="accent6">
                    <a:lumMod val="75000"/>
                  </a:schemeClr>
                </a:solidFill>
                <a:latin typeface="Sofia Pro Soft Light" panose="020B0000000000000000" pitchFamily="34" charset="0"/>
              </a:rPr>
              <a:t>Cholecystokinine</a:t>
            </a:r>
            <a:endParaRPr lang="en-NL" sz="2400" dirty="0">
              <a:solidFill>
                <a:schemeClr val="accent6">
                  <a:lumMod val="75000"/>
                </a:schemeClr>
              </a:solidFill>
              <a:latin typeface="Sofia Pro Soft Light" panose="020B0000000000000000" pitchFamily="34" charset="0"/>
            </a:endParaRPr>
          </a:p>
          <a:p>
            <a:pPr marL="742950" lvl="1" indent="-285750">
              <a:buFont typeface="Arial" panose="020B0604020202020204" pitchFamily="34" charset="0"/>
              <a:buChar char="•"/>
            </a:pPr>
            <a:r>
              <a:rPr lang="nl-NL" sz="2400" dirty="0">
                <a:latin typeface="Sofia Pro Soft Light" panose="020B0000000000000000" pitchFamily="34" charset="0"/>
              </a:rPr>
              <a:t>V</a:t>
            </a:r>
            <a:r>
              <a:rPr lang="en-NL" sz="2400" dirty="0" err="1">
                <a:latin typeface="Sofia Pro Soft Light" panose="020B0000000000000000" pitchFamily="34" charset="0"/>
              </a:rPr>
              <a:t>erzadiging</a:t>
            </a:r>
            <a:r>
              <a:rPr lang="en-NL" sz="2400" dirty="0">
                <a:latin typeface="Sofia Pro Soft Light" panose="020B0000000000000000" pitchFamily="34" charset="0"/>
              </a:rPr>
              <a:t> +</a:t>
            </a:r>
          </a:p>
          <a:p>
            <a:pPr marL="285750" indent="-285750">
              <a:buFont typeface="Arial" panose="020B0604020202020204" pitchFamily="34" charset="0"/>
              <a:buChar char="•"/>
            </a:pPr>
            <a:endParaRPr lang="en-NL" sz="2400" dirty="0"/>
          </a:p>
          <a:p>
            <a:endParaRPr lang="en-NL" sz="2400" dirty="0"/>
          </a:p>
          <a:p>
            <a:pPr marL="285750" indent="-285750">
              <a:buFont typeface="Arial" panose="020B0604020202020204" pitchFamily="34" charset="0"/>
              <a:buChar char="•"/>
            </a:pPr>
            <a:endParaRPr lang="en-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058842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82E14-7F5B-C270-32DB-20E7E1B7C28C}"/>
              </a:ext>
            </a:extLst>
          </p:cNvPr>
          <p:cNvPicPr>
            <a:picLocks noChangeAspect="1"/>
          </p:cNvPicPr>
          <p:nvPr/>
        </p:nvPicPr>
        <p:blipFill rotWithShape="1">
          <a:blip r:embed="rId2"/>
          <a:srcRect l="25290" t="23255" r="30320" b="18419"/>
          <a:stretch/>
        </p:blipFill>
        <p:spPr>
          <a:xfrm>
            <a:off x="5977131" y="199713"/>
            <a:ext cx="5944920" cy="4393801"/>
          </a:xfrm>
          <a:prstGeom prst="rect">
            <a:avLst/>
          </a:prstGeom>
        </p:spPr>
      </p:pic>
      <p:sp>
        <p:nvSpPr>
          <p:cNvPr id="4" name="TextBox 3">
            <a:extLst>
              <a:ext uri="{FF2B5EF4-FFF2-40B4-BE49-F238E27FC236}">
                <a16:creationId xmlns:a16="http://schemas.microsoft.com/office/drawing/2014/main" id="{81C02FE8-3E7A-193F-CED0-AFCF5BE9C2C5}"/>
              </a:ext>
            </a:extLst>
          </p:cNvPr>
          <p:cNvSpPr txBox="1"/>
          <p:nvPr/>
        </p:nvSpPr>
        <p:spPr>
          <a:xfrm>
            <a:off x="543077" y="1651590"/>
            <a:ext cx="5295014" cy="4154984"/>
          </a:xfrm>
          <a:prstGeom prst="rect">
            <a:avLst/>
          </a:prstGeom>
          <a:noFill/>
        </p:spPr>
        <p:txBody>
          <a:bodyPr wrap="square" rtlCol="0">
            <a:spAutoFit/>
          </a:bodyPr>
          <a:lstStyle/>
          <a:p>
            <a:pPr marL="285750" indent="-285750">
              <a:buFont typeface="Arial" panose="020B0604020202020204" pitchFamily="34" charset="0"/>
              <a:buChar char="•"/>
            </a:pPr>
            <a:r>
              <a:rPr lang="nl-NL" sz="2200" dirty="0">
                <a:solidFill>
                  <a:schemeClr val="tx1">
                    <a:lumMod val="75000"/>
                    <a:lumOff val="25000"/>
                  </a:schemeClr>
                </a:solidFill>
                <a:latin typeface="Sofia Pro Soft Light" panose="020B0000000000000000" pitchFamily="34" charset="0"/>
              </a:rPr>
              <a:t>N=60 30 gezond gewicht 30 obees.</a:t>
            </a:r>
          </a:p>
          <a:p>
            <a:pPr marL="285750" indent="-285750">
              <a:buFont typeface="Arial" panose="020B0604020202020204" pitchFamily="34" charset="0"/>
              <a:buChar char="•"/>
            </a:pPr>
            <a:r>
              <a:rPr lang="nl-NL" sz="2200" dirty="0">
                <a:solidFill>
                  <a:schemeClr val="tx1">
                    <a:lumMod val="75000"/>
                    <a:lumOff val="25000"/>
                  </a:schemeClr>
                </a:solidFill>
                <a:latin typeface="Sofia Pro Soft Light" panose="020B0000000000000000" pitchFamily="34" charset="0"/>
              </a:rPr>
              <a:t>Via sonde 3 verschillende vloeistoffen: glucose, vet of water als controle </a:t>
            </a:r>
          </a:p>
          <a:p>
            <a:pPr marL="285750" indent="-285750">
              <a:buFont typeface="Arial" panose="020B0604020202020204" pitchFamily="34" charset="0"/>
              <a:buChar char="•"/>
            </a:pPr>
            <a:r>
              <a:rPr lang="nl-NL" sz="2200" dirty="0">
                <a:solidFill>
                  <a:schemeClr val="tx1">
                    <a:lumMod val="75000"/>
                    <a:lumOff val="25000"/>
                  </a:schemeClr>
                </a:solidFill>
                <a:latin typeface="Sofia Pro Soft Light" panose="020B0000000000000000" pitchFamily="34" charset="0"/>
              </a:rPr>
              <a:t>MRI bij Gezonde mensen liet meer activiteit in gebieden voor eetlust en verzadiging zien en</a:t>
            </a:r>
          </a:p>
          <a:p>
            <a:pPr marL="285750" indent="-285750">
              <a:buFont typeface="Arial" panose="020B0604020202020204" pitchFamily="34" charset="0"/>
              <a:buChar char="•"/>
            </a:pPr>
            <a:r>
              <a:rPr lang="nl-NL" sz="2200" dirty="0">
                <a:solidFill>
                  <a:schemeClr val="tx1">
                    <a:lumMod val="75000"/>
                    <a:lumOff val="25000"/>
                  </a:schemeClr>
                </a:solidFill>
                <a:latin typeface="Sofia Pro Soft Light" panose="020B0000000000000000" pitchFamily="34" charset="0"/>
              </a:rPr>
              <a:t>Meer dopamine release. </a:t>
            </a:r>
          </a:p>
          <a:p>
            <a:pPr marL="285750" indent="-285750">
              <a:buFont typeface="Arial" panose="020B0604020202020204" pitchFamily="34" charset="0"/>
              <a:buChar char="•"/>
            </a:pPr>
            <a:r>
              <a:rPr lang="nl-NL" sz="2200" dirty="0">
                <a:solidFill>
                  <a:schemeClr val="tx1">
                    <a:lumMod val="75000"/>
                    <a:lumOff val="25000"/>
                  </a:schemeClr>
                </a:solidFill>
                <a:latin typeface="Sofia Pro Soft Light" panose="020B0000000000000000" pitchFamily="34" charset="0"/>
              </a:rPr>
              <a:t>Bij obese proefpersonen was deze activiteit niet meetbaar, en geen dopamine release</a:t>
            </a:r>
          </a:p>
          <a:p>
            <a:pPr marL="285750" indent="-285750">
              <a:buFont typeface="Arial" panose="020B0604020202020204" pitchFamily="34" charset="0"/>
              <a:buChar char="•"/>
            </a:pPr>
            <a:r>
              <a:rPr lang="nl-NL" sz="2200" dirty="0">
                <a:solidFill>
                  <a:schemeClr val="tx1">
                    <a:lumMod val="75000"/>
                    <a:lumOff val="25000"/>
                  </a:schemeClr>
                </a:solidFill>
                <a:latin typeface="Sofia Pro Soft Light" panose="020B0000000000000000" pitchFamily="34" charset="0"/>
              </a:rPr>
              <a:t>Dit veranderde niet na 10% gewichtsafname. </a:t>
            </a:r>
          </a:p>
        </p:txBody>
      </p:sp>
      <p:pic>
        <p:nvPicPr>
          <p:cNvPr id="6" name="Picture 5" descr="A close-up of a brain scan&#10;&#10;Description automatically generated with low confidence">
            <a:extLst>
              <a:ext uri="{FF2B5EF4-FFF2-40B4-BE49-F238E27FC236}">
                <a16:creationId xmlns:a16="http://schemas.microsoft.com/office/drawing/2014/main" id="{C22EE432-37D7-3172-6346-B989619FC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7183" y="4396468"/>
            <a:ext cx="3100185" cy="2169576"/>
          </a:xfrm>
          <a:prstGeom prst="rect">
            <a:avLst/>
          </a:prstGeom>
        </p:spPr>
      </p:pic>
      <p:sp>
        <p:nvSpPr>
          <p:cNvPr id="7" name="TextBox 6">
            <a:extLst>
              <a:ext uri="{FF2B5EF4-FFF2-40B4-BE49-F238E27FC236}">
                <a16:creationId xmlns:a16="http://schemas.microsoft.com/office/drawing/2014/main" id="{FE67F8C8-A402-4BB8-B245-FBC20BAECB00}"/>
              </a:ext>
            </a:extLst>
          </p:cNvPr>
          <p:cNvSpPr txBox="1"/>
          <p:nvPr/>
        </p:nvSpPr>
        <p:spPr>
          <a:xfrm>
            <a:off x="404037" y="238204"/>
            <a:ext cx="5434054" cy="1200329"/>
          </a:xfrm>
          <a:prstGeom prst="rect">
            <a:avLst/>
          </a:prstGeom>
          <a:noFill/>
        </p:spPr>
        <p:txBody>
          <a:bodyPr wrap="square" rtlCol="0">
            <a:spAutoFit/>
          </a:bodyPr>
          <a:lstStyle/>
          <a:p>
            <a:pPr algn="ctr"/>
            <a:r>
              <a:rPr lang="en-US" sz="3600" b="1" dirty="0" err="1">
                <a:solidFill>
                  <a:schemeClr val="bg2">
                    <a:lumMod val="50000"/>
                  </a:schemeClr>
                </a:solidFill>
                <a:latin typeface="Sofia Pro Soft Regular" panose="020B0000000000000000" pitchFamily="34" charset="0"/>
              </a:rPr>
              <a:t>Hersenonderzoek</a:t>
            </a:r>
            <a:r>
              <a:rPr lang="en-US" sz="3600" b="1" dirty="0">
                <a:solidFill>
                  <a:schemeClr val="bg2">
                    <a:lumMod val="50000"/>
                  </a:schemeClr>
                </a:solidFill>
                <a:latin typeface="Sofia Pro Soft Regular" panose="020B0000000000000000" pitchFamily="34" charset="0"/>
              </a:rPr>
              <a:t> </a:t>
            </a:r>
            <a:r>
              <a:rPr lang="en-US" sz="3600" b="1" dirty="0" err="1">
                <a:solidFill>
                  <a:schemeClr val="bg2">
                    <a:lumMod val="50000"/>
                  </a:schemeClr>
                </a:solidFill>
                <a:latin typeface="Sofia Pro Soft Regular" panose="020B0000000000000000" pitchFamily="34" charset="0"/>
              </a:rPr>
              <a:t>bij</a:t>
            </a:r>
            <a:r>
              <a:rPr lang="en-US" sz="3600" b="1" dirty="0">
                <a:solidFill>
                  <a:schemeClr val="bg2">
                    <a:lumMod val="50000"/>
                  </a:schemeClr>
                </a:solidFill>
                <a:latin typeface="Sofia Pro Soft Regular" panose="020B0000000000000000" pitchFamily="34" charset="0"/>
              </a:rPr>
              <a:t> </a:t>
            </a:r>
            <a:r>
              <a:rPr lang="en-US" sz="3600" b="1" dirty="0" err="1">
                <a:solidFill>
                  <a:schemeClr val="bg2">
                    <a:lumMod val="50000"/>
                  </a:schemeClr>
                </a:solidFill>
                <a:latin typeface="Sofia Pro Soft Regular" panose="020B0000000000000000" pitchFamily="34" charset="0"/>
              </a:rPr>
              <a:t>obesitas</a:t>
            </a:r>
            <a:endParaRPr lang="nl-NL" sz="3600" b="1" dirty="0">
              <a:solidFill>
                <a:schemeClr val="bg2">
                  <a:lumMod val="50000"/>
                </a:schemeClr>
              </a:solidFill>
              <a:latin typeface="Sofia Pro Soft Regular" panose="020B0000000000000000" pitchFamily="34" charset="0"/>
            </a:endParaRPr>
          </a:p>
        </p:txBody>
      </p:sp>
      <p:sp>
        <p:nvSpPr>
          <p:cNvPr id="8" name="TextBox 7">
            <a:extLst>
              <a:ext uri="{FF2B5EF4-FFF2-40B4-BE49-F238E27FC236}">
                <a16:creationId xmlns:a16="http://schemas.microsoft.com/office/drawing/2014/main" id="{84922219-F0EE-ADAA-322B-AC5DE436E5F3}"/>
              </a:ext>
            </a:extLst>
          </p:cNvPr>
          <p:cNvSpPr txBox="1"/>
          <p:nvPr/>
        </p:nvSpPr>
        <p:spPr>
          <a:xfrm>
            <a:off x="543077" y="6019631"/>
            <a:ext cx="7430884" cy="738664"/>
          </a:xfrm>
          <a:prstGeom prst="rect">
            <a:avLst/>
          </a:prstGeom>
          <a:noFill/>
        </p:spPr>
        <p:txBody>
          <a:bodyPr wrap="square" rtlCol="0">
            <a:spAutoFit/>
          </a:bodyPr>
          <a:lstStyle/>
          <a:p>
            <a:r>
              <a:rPr lang="en-GB" sz="1400" dirty="0">
                <a:latin typeface="Sofia Pro Soft Light" panose="020B0000000000000000" pitchFamily="34" charset="0"/>
              </a:rPr>
              <a:t>van Galen, K.A., </a:t>
            </a:r>
            <a:r>
              <a:rPr lang="en-GB" sz="1400" dirty="0" err="1">
                <a:latin typeface="Sofia Pro Soft Light" panose="020B0000000000000000" pitchFamily="34" charset="0"/>
              </a:rPr>
              <a:t>Schrantee</a:t>
            </a:r>
            <a:r>
              <a:rPr lang="en-GB" sz="1400" dirty="0">
                <a:latin typeface="Sofia Pro Soft Light" panose="020B0000000000000000" pitchFamily="34" charset="0"/>
              </a:rPr>
              <a:t>, A., </a:t>
            </a:r>
            <a:r>
              <a:rPr lang="en-GB" sz="1400" dirty="0" err="1">
                <a:latin typeface="Sofia Pro Soft Light" panose="020B0000000000000000" pitchFamily="34" charset="0"/>
              </a:rPr>
              <a:t>ter</a:t>
            </a:r>
            <a:r>
              <a:rPr lang="en-GB" sz="1400" dirty="0">
                <a:latin typeface="Sofia Pro Soft Light" panose="020B0000000000000000" pitchFamily="34" charset="0"/>
              </a:rPr>
              <a:t> Horst, K.W. </a:t>
            </a:r>
            <a:r>
              <a:rPr lang="en-GB" sz="1400" i="1" dirty="0">
                <a:latin typeface="Sofia Pro Soft Light" panose="020B0000000000000000" pitchFamily="34" charset="0"/>
              </a:rPr>
              <a:t>et al.</a:t>
            </a:r>
            <a:r>
              <a:rPr lang="en-GB" sz="1400" dirty="0">
                <a:latin typeface="Sofia Pro Soft Light" panose="020B0000000000000000" pitchFamily="34" charset="0"/>
              </a:rPr>
              <a:t> Brain responses to nutrients are severely impaired and not reversed by weight loss in humans with obesity: a randomized crossover study. </a:t>
            </a:r>
            <a:r>
              <a:rPr lang="en-GB" sz="1400" i="1" dirty="0">
                <a:latin typeface="Sofia Pro Soft Light" panose="020B0000000000000000" pitchFamily="34" charset="0"/>
              </a:rPr>
              <a:t>Nat </a:t>
            </a:r>
            <a:r>
              <a:rPr lang="en-GB" sz="1400" i="1" dirty="0" err="1">
                <a:latin typeface="Sofia Pro Soft Light" panose="020B0000000000000000" pitchFamily="34" charset="0"/>
              </a:rPr>
              <a:t>Metab</a:t>
            </a:r>
            <a:r>
              <a:rPr lang="en-GB" sz="1400" dirty="0">
                <a:latin typeface="Sofia Pro Soft Light" panose="020B0000000000000000" pitchFamily="34" charset="0"/>
              </a:rPr>
              <a:t> (2023). https://doi.org/10.1038/s42255-023-00816-9</a:t>
            </a:r>
            <a:endParaRPr lang="nl-NL" dirty="0">
              <a:latin typeface="Sofia Pro Soft Light" panose="020B0000000000000000" pitchFamily="34" charset="0"/>
            </a:endParaRPr>
          </a:p>
        </p:txBody>
      </p:sp>
    </p:spTree>
    <p:extLst>
      <p:ext uri="{BB962C8B-B14F-4D97-AF65-F5344CB8AC3E}">
        <p14:creationId xmlns:p14="http://schemas.microsoft.com/office/powerpoint/2010/main" val="211222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the different organs&#10;&#10;Description automatically generated">
            <a:extLst>
              <a:ext uri="{FF2B5EF4-FFF2-40B4-BE49-F238E27FC236}">
                <a16:creationId xmlns:a16="http://schemas.microsoft.com/office/drawing/2014/main" id="{5A4719CC-08AD-A65C-BF5B-D939305F5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518" y="953729"/>
            <a:ext cx="9162034" cy="5772081"/>
          </a:xfrm>
          <a:prstGeom prst="rect">
            <a:avLst/>
          </a:prstGeom>
        </p:spPr>
      </p:pic>
      <p:sp>
        <p:nvSpPr>
          <p:cNvPr id="2" name="TextBox 1">
            <a:extLst>
              <a:ext uri="{FF2B5EF4-FFF2-40B4-BE49-F238E27FC236}">
                <a16:creationId xmlns:a16="http://schemas.microsoft.com/office/drawing/2014/main" id="{7763B156-2334-8450-A7BC-E848952EB835}"/>
              </a:ext>
            </a:extLst>
          </p:cNvPr>
          <p:cNvSpPr txBox="1"/>
          <p:nvPr/>
        </p:nvSpPr>
        <p:spPr>
          <a:xfrm>
            <a:off x="1789471" y="235974"/>
            <a:ext cx="8475406" cy="523220"/>
          </a:xfrm>
          <a:prstGeom prst="rect">
            <a:avLst/>
          </a:prstGeom>
          <a:noFill/>
        </p:spPr>
        <p:txBody>
          <a:bodyPr wrap="square" rtlCol="0">
            <a:spAutoFit/>
          </a:bodyPr>
          <a:lstStyle/>
          <a:p>
            <a:r>
              <a:rPr lang="en-US" sz="2800" dirty="0" err="1">
                <a:solidFill>
                  <a:srgbClr val="666BD9"/>
                </a:solidFill>
                <a:latin typeface="Sofia Pro Soft Light" panose="020B0000000000000000" pitchFamily="34" charset="0"/>
              </a:rPr>
              <a:t>Vetweefsel</a:t>
            </a:r>
            <a:r>
              <a:rPr lang="en-US" sz="2800" dirty="0">
                <a:solidFill>
                  <a:srgbClr val="666BD9"/>
                </a:solidFill>
                <a:latin typeface="Sofia Pro Soft Light" panose="020B0000000000000000" pitchFamily="34" charset="0"/>
              </a:rPr>
              <a:t> </a:t>
            </a:r>
            <a:r>
              <a:rPr lang="en-US" sz="2800" dirty="0" err="1">
                <a:solidFill>
                  <a:srgbClr val="666BD9"/>
                </a:solidFill>
                <a:latin typeface="Sofia Pro Soft Light" panose="020B0000000000000000" pitchFamily="34" charset="0"/>
              </a:rPr>
              <a:t>als</a:t>
            </a:r>
            <a:r>
              <a:rPr lang="en-US" sz="2800" dirty="0">
                <a:solidFill>
                  <a:srgbClr val="666BD9"/>
                </a:solidFill>
                <a:latin typeface="Sofia Pro Soft Light" panose="020B0000000000000000" pitchFamily="34" charset="0"/>
              </a:rPr>
              <a:t> </a:t>
            </a:r>
            <a:r>
              <a:rPr lang="en-US" sz="2800" dirty="0" err="1">
                <a:solidFill>
                  <a:srgbClr val="666BD9"/>
                </a:solidFill>
                <a:latin typeface="Sofia Pro Soft Light" panose="020B0000000000000000" pitchFamily="34" charset="0"/>
              </a:rPr>
              <a:t>hormoon</a:t>
            </a:r>
            <a:r>
              <a:rPr lang="en-US" sz="2800" dirty="0">
                <a:solidFill>
                  <a:srgbClr val="666BD9"/>
                </a:solidFill>
                <a:latin typeface="Sofia Pro Soft Light" panose="020B0000000000000000" pitchFamily="34" charset="0"/>
              </a:rPr>
              <a:t> </a:t>
            </a:r>
            <a:r>
              <a:rPr lang="en-US" sz="2800" dirty="0" err="1">
                <a:solidFill>
                  <a:srgbClr val="666BD9"/>
                </a:solidFill>
                <a:latin typeface="Sofia Pro Soft Light" panose="020B0000000000000000" pitchFamily="34" charset="0"/>
              </a:rPr>
              <a:t>fabriek</a:t>
            </a:r>
            <a:endParaRPr lang="nl-NL" sz="2800" dirty="0">
              <a:solidFill>
                <a:srgbClr val="666BD9"/>
              </a:solidFill>
              <a:latin typeface="Sofia Pro Soft Light" panose="020B0000000000000000" pitchFamily="34" charset="0"/>
            </a:endParaRPr>
          </a:p>
        </p:txBody>
      </p:sp>
    </p:spTree>
    <p:extLst>
      <p:ext uri="{BB962C8B-B14F-4D97-AF65-F5344CB8AC3E}">
        <p14:creationId xmlns:p14="http://schemas.microsoft.com/office/powerpoint/2010/main" val="2032299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arison of a child's body&#10;&#10;Description automatically generated">
            <a:extLst>
              <a:ext uri="{FF2B5EF4-FFF2-40B4-BE49-F238E27FC236}">
                <a16:creationId xmlns:a16="http://schemas.microsoft.com/office/drawing/2014/main" id="{A826F53D-CE45-4B3A-12E4-7A1F3F249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142999"/>
            <a:ext cx="5808518" cy="5576177"/>
          </a:xfrm>
          <a:prstGeom prst="rect">
            <a:avLst/>
          </a:prstGeom>
        </p:spPr>
      </p:pic>
      <p:sp>
        <p:nvSpPr>
          <p:cNvPr id="5" name="TextBox 4">
            <a:extLst>
              <a:ext uri="{FF2B5EF4-FFF2-40B4-BE49-F238E27FC236}">
                <a16:creationId xmlns:a16="http://schemas.microsoft.com/office/drawing/2014/main" id="{B6858D05-C894-3450-F921-8E2118A0AC85}"/>
              </a:ext>
            </a:extLst>
          </p:cNvPr>
          <p:cNvSpPr txBox="1"/>
          <p:nvPr/>
        </p:nvSpPr>
        <p:spPr>
          <a:xfrm>
            <a:off x="442452" y="393290"/>
            <a:ext cx="11130116" cy="400110"/>
          </a:xfrm>
          <a:prstGeom prst="rect">
            <a:avLst/>
          </a:prstGeom>
          <a:noFill/>
        </p:spPr>
        <p:txBody>
          <a:bodyPr wrap="square" rtlCol="0">
            <a:spAutoFit/>
          </a:bodyPr>
          <a:lstStyle/>
          <a:p>
            <a:r>
              <a:rPr lang="en-US" sz="2000" dirty="0">
                <a:latin typeface="Sofia Pro Soft Light" panose="020B0000000000000000" pitchFamily="34" charset="0"/>
              </a:rPr>
              <a:t>Kind met </a:t>
            </a:r>
            <a:r>
              <a:rPr lang="en-US" sz="2000" dirty="0" err="1">
                <a:latin typeface="Sofia Pro Soft Light" panose="020B0000000000000000" pitchFamily="34" charset="0"/>
              </a:rPr>
              <a:t>leptine</a:t>
            </a:r>
            <a:r>
              <a:rPr lang="en-US" sz="2000" dirty="0">
                <a:latin typeface="Sofia Pro Soft Light" panose="020B0000000000000000" pitchFamily="34" charset="0"/>
              </a:rPr>
              <a:t> </a:t>
            </a:r>
            <a:r>
              <a:rPr lang="en-US" sz="2000" dirty="0" err="1">
                <a:latin typeface="Sofia Pro Soft Light" panose="020B0000000000000000" pitchFamily="34" charset="0"/>
              </a:rPr>
              <a:t>deficienty</a:t>
            </a:r>
            <a:r>
              <a:rPr lang="en-US" sz="2000" dirty="0">
                <a:latin typeface="Sofia Pro Soft Light" panose="020B0000000000000000" pitchFamily="34" charset="0"/>
              </a:rPr>
              <a:t> (extreme </a:t>
            </a:r>
            <a:r>
              <a:rPr lang="en-US" sz="2000" dirty="0" err="1">
                <a:latin typeface="Sofia Pro Soft Light" panose="020B0000000000000000" pitchFamily="34" charset="0"/>
              </a:rPr>
              <a:t>zeldzaam</a:t>
            </a:r>
            <a:r>
              <a:rPr lang="en-US" sz="2000" dirty="0">
                <a:latin typeface="Sofia Pro Soft Light" panose="020B0000000000000000" pitchFamily="34" charset="0"/>
              </a:rPr>
              <a:t>) </a:t>
            </a:r>
            <a:r>
              <a:rPr lang="en-US" sz="2000" dirty="0" err="1">
                <a:latin typeface="Sofia Pro Soft Light" panose="020B0000000000000000" pitchFamily="34" charset="0"/>
              </a:rPr>
              <a:t>voor</a:t>
            </a:r>
            <a:r>
              <a:rPr lang="en-US" sz="2000" dirty="0">
                <a:latin typeface="Sofia Pro Soft Light" panose="020B0000000000000000" pitchFamily="34" charset="0"/>
              </a:rPr>
              <a:t> </a:t>
            </a:r>
            <a:r>
              <a:rPr lang="en-US" sz="2000" dirty="0" err="1">
                <a:latin typeface="Sofia Pro Soft Light" panose="020B0000000000000000" pitchFamily="34" charset="0"/>
              </a:rPr>
              <a:t>en</a:t>
            </a:r>
            <a:r>
              <a:rPr lang="en-US" sz="2000" dirty="0">
                <a:latin typeface="Sofia Pro Soft Light" panose="020B0000000000000000" pitchFamily="34" charset="0"/>
              </a:rPr>
              <a:t> </a:t>
            </a:r>
            <a:r>
              <a:rPr lang="en-US" sz="2000" dirty="0" err="1">
                <a:latin typeface="Sofia Pro Soft Light" panose="020B0000000000000000" pitchFamily="34" charset="0"/>
              </a:rPr>
              <a:t>na</a:t>
            </a:r>
            <a:r>
              <a:rPr lang="en-US" sz="2000" dirty="0">
                <a:latin typeface="Sofia Pro Soft Light" panose="020B0000000000000000" pitchFamily="34" charset="0"/>
              </a:rPr>
              <a:t> </a:t>
            </a:r>
            <a:r>
              <a:rPr lang="en-US" sz="2000" dirty="0" err="1">
                <a:latin typeface="Sofia Pro Soft Light" panose="020B0000000000000000" pitchFamily="34" charset="0"/>
              </a:rPr>
              <a:t>behandeling</a:t>
            </a:r>
            <a:r>
              <a:rPr lang="en-US" sz="2000" dirty="0">
                <a:latin typeface="Sofia Pro Soft Light" panose="020B0000000000000000" pitchFamily="34" charset="0"/>
              </a:rPr>
              <a:t> met </a:t>
            </a:r>
            <a:r>
              <a:rPr lang="en-US" sz="2000" dirty="0" err="1">
                <a:latin typeface="Sofia Pro Soft Light" panose="020B0000000000000000" pitchFamily="34" charset="0"/>
              </a:rPr>
              <a:t>hormoon</a:t>
            </a:r>
            <a:r>
              <a:rPr lang="en-US" sz="2000" dirty="0">
                <a:latin typeface="Sofia Pro Soft Light" panose="020B0000000000000000" pitchFamily="34" charset="0"/>
              </a:rPr>
              <a:t> </a:t>
            </a:r>
            <a:r>
              <a:rPr lang="en-US" sz="2000" dirty="0" err="1">
                <a:latin typeface="Sofia Pro Soft Light" panose="020B0000000000000000" pitchFamily="34" charset="0"/>
              </a:rPr>
              <a:t>leptine</a:t>
            </a:r>
            <a:endParaRPr lang="nl-NL" sz="2000" dirty="0">
              <a:latin typeface="Sofia Pro Soft Light" panose="020B0000000000000000" pitchFamily="34" charset="0"/>
            </a:endParaRPr>
          </a:p>
        </p:txBody>
      </p:sp>
    </p:spTree>
    <p:extLst>
      <p:ext uri="{BB962C8B-B14F-4D97-AF65-F5344CB8AC3E}">
        <p14:creationId xmlns:p14="http://schemas.microsoft.com/office/powerpoint/2010/main" val="1043558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diagram of obesity and obesity&#10;&#10;Description automatically generated">
            <a:extLst>
              <a:ext uri="{FF2B5EF4-FFF2-40B4-BE49-F238E27FC236}">
                <a16:creationId xmlns:a16="http://schemas.microsoft.com/office/drawing/2014/main" id="{A4C31286-13D9-6257-4EAA-132B9EDF1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69" y="0"/>
            <a:ext cx="11975662" cy="6858000"/>
          </a:xfrm>
          <a:prstGeom prst="rect">
            <a:avLst/>
          </a:prstGeom>
        </p:spPr>
      </p:pic>
    </p:spTree>
    <p:extLst>
      <p:ext uri="{BB962C8B-B14F-4D97-AF65-F5344CB8AC3E}">
        <p14:creationId xmlns:p14="http://schemas.microsoft.com/office/powerpoint/2010/main" val="54884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2"/>
        <p:cNvGrpSpPr/>
        <p:nvPr/>
      </p:nvGrpSpPr>
      <p:grpSpPr>
        <a:xfrm>
          <a:off x="0" y="0"/>
          <a:ext cx="0" cy="0"/>
          <a:chOff x="0" y="0"/>
          <a:chExt cx="0" cy="0"/>
        </a:xfrm>
      </p:grpSpPr>
      <p:sp useBgFill="1">
        <p:nvSpPr>
          <p:cNvPr id="21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12" name="Rectangle 2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Google Shape;203;p3"/>
          <p:cNvSpPr txBox="1">
            <a:spLocks noGrp="1"/>
          </p:cNvSpPr>
          <p:nvPr>
            <p:ph type="title"/>
          </p:nvPr>
        </p:nvSpPr>
        <p:spPr>
          <a:xfrm>
            <a:off x="761802" y="661479"/>
            <a:ext cx="6838532" cy="1624520"/>
          </a:xfrm>
          <a:prstGeom prst="rect">
            <a:avLst/>
          </a:prstGeom>
        </p:spPr>
        <p:txBody>
          <a:bodyPr spcFirstLastPara="1" vert="horz" lIns="91440" tIns="45720" rIns="91440" bIns="45720" rtlCol="0" anchor="ctr" anchorCtr="0">
            <a:normAutofit fontScale="90000"/>
          </a:bodyPr>
          <a:lstStyle/>
          <a:p>
            <a:pPr marL="0" lvl="0" indent="0">
              <a:spcBef>
                <a:spcPct val="0"/>
              </a:spcBef>
              <a:spcAft>
                <a:spcPts val="0"/>
              </a:spcAft>
              <a:buClr>
                <a:srgbClr val="489E91"/>
              </a:buClr>
              <a:buSzPct val="100358"/>
            </a:pPr>
            <a:r>
              <a:rPr lang="en-US" sz="3600" b="1" dirty="0">
                <a:solidFill>
                  <a:srgbClr val="666BD9"/>
                </a:solidFill>
                <a:latin typeface="Sofia Pro Soft Medium" panose="020B0000000000000000" pitchFamily="34" charset="0"/>
                <a:sym typeface="Balthazar"/>
              </a:rPr>
              <a:t>Casus mevrouw de Wit 50 </a:t>
            </a:r>
            <a:r>
              <a:rPr lang="en-US" sz="3600" b="1" dirty="0" err="1">
                <a:solidFill>
                  <a:srgbClr val="666BD9"/>
                </a:solidFill>
                <a:latin typeface="Sofia Pro Soft Medium" panose="020B0000000000000000" pitchFamily="34" charset="0"/>
                <a:sym typeface="Balthazar"/>
              </a:rPr>
              <a:t>jaar</a:t>
            </a:r>
            <a:br>
              <a:rPr lang="en-US" sz="3600" b="1" dirty="0">
                <a:solidFill>
                  <a:srgbClr val="666BD9"/>
                </a:solidFill>
                <a:latin typeface="Sofia Pro Soft Medium" panose="020B0000000000000000" pitchFamily="34" charset="0"/>
                <a:sym typeface="Balthazar"/>
              </a:rPr>
            </a:br>
            <a:br>
              <a:rPr lang="en-US" sz="3600" b="1" dirty="0">
                <a:solidFill>
                  <a:srgbClr val="666BD9"/>
                </a:solidFill>
                <a:latin typeface="Sofia Pro Soft Medium" panose="020B0000000000000000" pitchFamily="34" charset="0"/>
                <a:sym typeface="Balthazar"/>
              </a:rPr>
            </a:br>
            <a:r>
              <a:rPr lang="en-US" sz="3600" b="1" dirty="0" err="1">
                <a:solidFill>
                  <a:srgbClr val="666BD9"/>
                </a:solidFill>
                <a:latin typeface="Sofia Pro Soft Medium" panose="020B0000000000000000" pitchFamily="34" charset="0"/>
                <a:sym typeface="Balthazar"/>
              </a:rPr>
              <a:t>Hulpvraag</a:t>
            </a:r>
            <a:r>
              <a:rPr lang="en-US" sz="3600" b="1" dirty="0">
                <a:solidFill>
                  <a:srgbClr val="666BD9"/>
                </a:solidFill>
                <a:latin typeface="Sofia Pro Soft Medium" panose="020B0000000000000000" pitchFamily="34" charset="0"/>
                <a:sym typeface="Balthazar"/>
              </a:rPr>
              <a:t> : </a:t>
            </a:r>
            <a:r>
              <a:rPr lang="en-US" sz="3600" b="1" dirty="0" err="1">
                <a:solidFill>
                  <a:srgbClr val="666BD9"/>
                </a:solidFill>
                <a:latin typeface="Sofia Pro Soft Medium" panose="020B0000000000000000" pitchFamily="34" charset="0"/>
                <a:sym typeface="Balthazar"/>
              </a:rPr>
              <a:t>voelt</a:t>
            </a:r>
            <a:r>
              <a:rPr lang="en-US" sz="3600" b="1" dirty="0">
                <a:solidFill>
                  <a:srgbClr val="666BD9"/>
                </a:solidFill>
                <a:latin typeface="Sofia Pro Soft Medium" panose="020B0000000000000000" pitchFamily="34" charset="0"/>
                <a:sym typeface="Balthazar"/>
              </a:rPr>
              <a:t> </a:t>
            </a:r>
            <a:r>
              <a:rPr lang="en-US" sz="3600" b="1" dirty="0" err="1">
                <a:solidFill>
                  <a:srgbClr val="666BD9"/>
                </a:solidFill>
                <a:latin typeface="Sofia Pro Soft Medium" panose="020B0000000000000000" pitchFamily="34" charset="0"/>
                <a:sym typeface="Balthazar"/>
              </a:rPr>
              <a:t>zich</a:t>
            </a:r>
            <a:r>
              <a:rPr lang="en-US" sz="3600" b="1" dirty="0">
                <a:solidFill>
                  <a:srgbClr val="666BD9"/>
                </a:solidFill>
                <a:latin typeface="Sofia Pro Soft Medium" panose="020B0000000000000000" pitchFamily="34" charset="0"/>
                <a:sym typeface="Balthazar"/>
              </a:rPr>
              <a:t> </a:t>
            </a:r>
            <a:r>
              <a:rPr lang="en-US" sz="3600" b="1" dirty="0" err="1">
                <a:solidFill>
                  <a:srgbClr val="666BD9"/>
                </a:solidFill>
                <a:latin typeface="Sofia Pro Soft Medium" panose="020B0000000000000000" pitchFamily="34" charset="0"/>
                <a:sym typeface="Balthazar"/>
              </a:rPr>
              <a:t>niet</a:t>
            </a:r>
            <a:r>
              <a:rPr lang="en-US" sz="3600" b="1" dirty="0">
                <a:solidFill>
                  <a:srgbClr val="666BD9"/>
                </a:solidFill>
                <a:latin typeface="Sofia Pro Soft Medium" panose="020B0000000000000000" pitchFamily="34" charset="0"/>
                <a:sym typeface="Balthazar"/>
              </a:rPr>
              <a:t> fit</a:t>
            </a:r>
            <a:br>
              <a:rPr lang="en-US" sz="2200" b="1" dirty="0">
                <a:sym typeface="Balthazar"/>
              </a:rPr>
            </a:br>
            <a:br>
              <a:rPr lang="en-US" sz="2200" b="1" dirty="0">
                <a:sym typeface="Balthazar"/>
              </a:rPr>
            </a:br>
            <a:r>
              <a:rPr lang="en-US" sz="2200" b="1" dirty="0">
                <a:sym typeface="Balthazar"/>
              </a:rPr>
              <a:t> </a:t>
            </a:r>
            <a:br>
              <a:rPr lang="en-US" sz="2200" b="1" dirty="0">
                <a:sym typeface="Balthazar"/>
              </a:rPr>
            </a:br>
            <a:endParaRPr lang="en-US" sz="2200" b="1" dirty="0">
              <a:sym typeface="Balthazar"/>
            </a:endParaRPr>
          </a:p>
        </p:txBody>
      </p:sp>
      <p:sp>
        <p:nvSpPr>
          <p:cNvPr id="204" name="Google Shape;204;p3"/>
          <p:cNvSpPr txBox="1">
            <a:spLocks noGrp="1"/>
          </p:cNvSpPr>
          <p:nvPr>
            <p:ph type="body" idx="1"/>
          </p:nvPr>
        </p:nvSpPr>
        <p:spPr>
          <a:xfrm>
            <a:off x="167148" y="2493819"/>
            <a:ext cx="7675091" cy="3862531"/>
          </a:xfrm>
          <a:prstGeom prst="rect">
            <a:avLst/>
          </a:prstGeom>
        </p:spPr>
        <p:txBody>
          <a:bodyPr spcFirstLastPara="1" vert="horz" lIns="91440" tIns="45720" rIns="91440" bIns="45720" rtlCol="0" anchor="ctr" anchorCtr="0">
            <a:normAutofit fontScale="92500" lnSpcReduction="10000"/>
          </a:bodyPr>
          <a:lstStyle/>
          <a:p>
            <a:pPr marL="152397" lvl="0" indent="-228600">
              <a:spcBef>
                <a:spcPts val="0"/>
              </a:spcBef>
              <a:spcAft>
                <a:spcPts val="600"/>
              </a:spcAft>
              <a:buClr>
                <a:schemeClr val="dk1"/>
              </a:buClr>
              <a:buSzPts val="1800"/>
              <a:buFont typeface="Arial" panose="020B0604020202020204" pitchFamily="34" charset="0"/>
              <a:buChar char="•"/>
            </a:pPr>
            <a:endParaRPr lang="en-US" sz="1700" dirty="0">
              <a:solidFill>
                <a:schemeClr val="bg2">
                  <a:lumMod val="50000"/>
                </a:schemeClr>
              </a:solidFill>
            </a:endParaRPr>
          </a:p>
          <a:p>
            <a:pPr marL="609585" lvl="0" indent="-228600">
              <a:spcBef>
                <a:spcPts val="0"/>
              </a:spcBef>
              <a:spcAft>
                <a:spcPts val="600"/>
              </a:spcAft>
              <a:buClr>
                <a:schemeClr val="dk1"/>
              </a:buClr>
              <a:buSzPts val="1800"/>
              <a:buFont typeface="Arial" panose="020B0604020202020204" pitchFamily="34" charset="0"/>
              <a:buChar char="•"/>
            </a:pPr>
            <a:r>
              <a:rPr lang="en-US" sz="3000" dirty="0" err="1">
                <a:solidFill>
                  <a:schemeClr val="bg2">
                    <a:lumMod val="50000"/>
                  </a:schemeClr>
                </a:solidFill>
                <a:latin typeface="Sofia Pro Soft Light" panose="020B0000000000000000" pitchFamily="34" charset="0"/>
              </a:rPr>
              <a:t>gewicht</a:t>
            </a:r>
            <a:r>
              <a:rPr lang="en-US" sz="3000" dirty="0">
                <a:solidFill>
                  <a:schemeClr val="bg2">
                    <a:lumMod val="50000"/>
                  </a:schemeClr>
                </a:solidFill>
                <a:latin typeface="Sofia Pro Soft Light" panose="020B0000000000000000" pitchFamily="34" charset="0"/>
              </a:rPr>
              <a:t> 95 kg, </a:t>
            </a:r>
            <a:r>
              <a:rPr lang="en-US" sz="3000" dirty="0" err="1">
                <a:solidFill>
                  <a:schemeClr val="bg2">
                    <a:lumMod val="50000"/>
                  </a:schemeClr>
                </a:solidFill>
                <a:latin typeface="Sofia Pro Soft Light" panose="020B0000000000000000" pitchFamily="34" charset="0"/>
              </a:rPr>
              <a:t>lengte</a:t>
            </a:r>
            <a:r>
              <a:rPr lang="en-US" sz="3000" dirty="0">
                <a:solidFill>
                  <a:schemeClr val="bg2">
                    <a:lumMod val="50000"/>
                  </a:schemeClr>
                </a:solidFill>
                <a:latin typeface="Sofia Pro Soft Light" panose="020B0000000000000000" pitchFamily="34" charset="0"/>
              </a:rPr>
              <a:t> 1.62, </a:t>
            </a:r>
          </a:p>
          <a:p>
            <a:pPr marL="609585" lvl="0" indent="-228600">
              <a:spcBef>
                <a:spcPts val="0"/>
              </a:spcBef>
              <a:spcAft>
                <a:spcPts val="600"/>
              </a:spcAft>
              <a:buClr>
                <a:schemeClr val="dk1"/>
              </a:buClr>
              <a:buSzPts val="1800"/>
              <a:buFont typeface="Arial" panose="020B0604020202020204" pitchFamily="34" charset="0"/>
              <a:buChar char="•"/>
            </a:pPr>
            <a:r>
              <a:rPr lang="en-US" sz="3000" dirty="0">
                <a:solidFill>
                  <a:schemeClr val="bg2">
                    <a:lumMod val="50000"/>
                  </a:schemeClr>
                </a:solidFill>
                <a:latin typeface="Sofia Pro Soft Light" panose="020B0000000000000000" pitchFamily="34" charset="0"/>
              </a:rPr>
              <a:t>BMI 36.2</a:t>
            </a:r>
          </a:p>
          <a:p>
            <a:pPr marL="609585" lvl="0" indent="-228600">
              <a:spcBef>
                <a:spcPts val="0"/>
              </a:spcBef>
              <a:spcAft>
                <a:spcPts val="600"/>
              </a:spcAft>
              <a:buClr>
                <a:schemeClr val="dk1"/>
              </a:buClr>
              <a:buSzPts val="1800"/>
              <a:buFont typeface="Arial" panose="020B0604020202020204" pitchFamily="34" charset="0"/>
              <a:buChar char="•"/>
            </a:pPr>
            <a:r>
              <a:rPr lang="en-US" sz="3000" dirty="0" err="1">
                <a:solidFill>
                  <a:schemeClr val="bg2">
                    <a:lumMod val="50000"/>
                  </a:schemeClr>
                </a:solidFill>
                <a:latin typeface="Sofia Pro Soft Light" panose="020B0000000000000000" pitchFamily="34" charset="0"/>
              </a:rPr>
              <a:t>Rookt</a:t>
            </a:r>
            <a:r>
              <a:rPr lang="en-US" sz="3000" dirty="0">
                <a:solidFill>
                  <a:schemeClr val="bg2">
                    <a:lumMod val="50000"/>
                  </a:schemeClr>
                </a:solidFill>
                <a:latin typeface="Sofia Pro Soft Light" panose="020B0000000000000000" pitchFamily="34" charset="0"/>
              </a:rPr>
              <a:t> 8 </a:t>
            </a:r>
            <a:r>
              <a:rPr lang="en-US" sz="3000" dirty="0" err="1">
                <a:solidFill>
                  <a:schemeClr val="bg2">
                    <a:lumMod val="50000"/>
                  </a:schemeClr>
                </a:solidFill>
                <a:latin typeface="Sofia Pro Soft Light" panose="020B0000000000000000" pitchFamily="34" charset="0"/>
              </a:rPr>
              <a:t>sigaretten</a:t>
            </a:r>
            <a:r>
              <a:rPr lang="en-US" sz="3000" dirty="0">
                <a:solidFill>
                  <a:schemeClr val="bg2">
                    <a:lumMod val="50000"/>
                  </a:schemeClr>
                </a:solidFill>
                <a:latin typeface="Sofia Pro Soft Light" panose="020B0000000000000000" pitchFamily="34" charset="0"/>
              </a:rPr>
              <a:t> per </a:t>
            </a:r>
            <a:r>
              <a:rPr lang="en-US" sz="3000" dirty="0" err="1">
                <a:solidFill>
                  <a:schemeClr val="bg2">
                    <a:lumMod val="50000"/>
                  </a:schemeClr>
                </a:solidFill>
                <a:latin typeface="Sofia Pro Soft Light" panose="020B0000000000000000" pitchFamily="34" charset="0"/>
              </a:rPr>
              <a:t>dag</a:t>
            </a:r>
            <a:endParaRPr lang="en-US" sz="3000" dirty="0">
              <a:solidFill>
                <a:schemeClr val="bg2">
                  <a:lumMod val="50000"/>
                </a:schemeClr>
              </a:solidFill>
              <a:latin typeface="Sofia Pro Soft Light" panose="020B0000000000000000" pitchFamily="34" charset="0"/>
            </a:endParaRPr>
          </a:p>
          <a:p>
            <a:pPr marL="609585" lvl="0" indent="-228600">
              <a:spcBef>
                <a:spcPts val="0"/>
              </a:spcBef>
              <a:spcAft>
                <a:spcPts val="600"/>
              </a:spcAft>
              <a:buClr>
                <a:schemeClr val="dk1"/>
              </a:buClr>
              <a:buSzPts val="1800"/>
              <a:buFont typeface="Arial" panose="020B0604020202020204" pitchFamily="34" charset="0"/>
              <a:buChar char="•"/>
            </a:pPr>
            <a:r>
              <a:rPr lang="en-US" sz="3000" dirty="0" err="1">
                <a:solidFill>
                  <a:schemeClr val="bg2">
                    <a:lumMod val="50000"/>
                  </a:schemeClr>
                </a:solidFill>
                <a:latin typeface="Sofia Pro Soft Light" panose="020B0000000000000000" pitchFamily="34" charset="0"/>
              </a:rPr>
              <a:t>Veel</a:t>
            </a:r>
            <a:r>
              <a:rPr lang="en-US" sz="3000" dirty="0">
                <a:solidFill>
                  <a:schemeClr val="bg2">
                    <a:lumMod val="50000"/>
                  </a:schemeClr>
                </a:solidFill>
                <a:latin typeface="Sofia Pro Soft Light" panose="020B0000000000000000" pitchFamily="34" charset="0"/>
              </a:rPr>
              <a:t> </a:t>
            </a:r>
            <a:r>
              <a:rPr lang="en-US" sz="3000" dirty="0" err="1">
                <a:solidFill>
                  <a:schemeClr val="bg2">
                    <a:lumMod val="50000"/>
                  </a:schemeClr>
                </a:solidFill>
                <a:latin typeface="Sofia Pro Soft Light" panose="020B0000000000000000" pitchFamily="34" charset="0"/>
              </a:rPr>
              <a:t>crashdieten</a:t>
            </a:r>
            <a:endParaRPr lang="en-US" sz="3000" dirty="0">
              <a:solidFill>
                <a:schemeClr val="bg2">
                  <a:lumMod val="50000"/>
                </a:schemeClr>
              </a:solidFill>
              <a:latin typeface="Sofia Pro Soft Light" panose="020B0000000000000000" pitchFamily="34" charset="0"/>
            </a:endParaRPr>
          </a:p>
          <a:p>
            <a:pPr marL="609585" lvl="0" indent="-228600">
              <a:spcBef>
                <a:spcPts val="0"/>
              </a:spcBef>
              <a:spcAft>
                <a:spcPts val="600"/>
              </a:spcAft>
              <a:buClr>
                <a:schemeClr val="dk1"/>
              </a:buClr>
              <a:buSzPts val="1800"/>
              <a:buFont typeface="Arial" panose="020B0604020202020204" pitchFamily="34" charset="0"/>
              <a:buChar char="•"/>
            </a:pPr>
            <a:r>
              <a:rPr lang="en-US" sz="3000" dirty="0">
                <a:solidFill>
                  <a:schemeClr val="bg2">
                    <a:lumMod val="50000"/>
                  </a:schemeClr>
                </a:solidFill>
                <a:latin typeface="Sofia Pro Soft Light" panose="020B0000000000000000" pitchFamily="34" charset="0"/>
              </a:rPr>
              <a:t>Na </a:t>
            </a:r>
            <a:r>
              <a:rPr lang="en-US" sz="3000" dirty="0" err="1">
                <a:solidFill>
                  <a:schemeClr val="bg2">
                    <a:lumMod val="50000"/>
                  </a:schemeClr>
                </a:solidFill>
                <a:latin typeface="Sofia Pro Soft Light" panose="020B0000000000000000" pitchFamily="34" charset="0"/>
              </a:rPr>
              <a:t>zwangerschappen</a:t>
            </a:r>
            <a:r>
              <a:rPr lang="en-US" sz="3000" dirty="0">
                <a:solidFill>
                  <a:schemeClr val="bg2">
                    <a:lumMod val="50000"/>
                  </a:schemeClr>
                </a:solidFill>
                <a:latin typeface="Sofia Pro Soft Light" panose="020B0000000000000000" pitchFamily="34" charset="0"/>
              </a:rPr>
              <a:t> </a:t>
            </a:r>
            <a:r>
              <a:rPr lang="en-US" sz="3000" dirty="0" err="1">
                <a:solidFill>
                  <a:schemeClr val="bg2">
                    <a:lumMod val="50000"/>
                  </a:schemeClr>
                </a:solidFill>
                <a:latin typeface="Sofia Pro Soft Light" panose="020B0000000000000000" pitchFamily="34" charset="0"/>
              </a:rPr>
              <a:t>progressie</a:t>
            </a:r>
            <a:r>
              <a:rPr lang="en-US" sz="3000" dirty="0">
                <a:solidFill>
                  <a:schemeClr val="bg2">
                    <a:lumMod val="50000"/>
                  </a:schemeClr>
                </a:solidFill>
                <a:latin typeface="Sofia Pro Soft Light" panose="020B0000000000000000" pitchFamily="34" charset="0"/>
              </a:rPr>
              <a:t> </a:t>
            </a:r>
            <a:r>
              <a:rPr lang="en-US" sz="3000" dirty="0" err="1">
                <a:solidFill>
                  <a:schemeClr val="bg2">
                    <a:lumMod val="50000"/>
                  </a:schemeClr>
                </a:solidFill>
                <a:latin typeface="Sofia Pro Soft Light" panose="020B0000000000000000" pitchFamily="34" charset="0"/>
              </a:rPr>
              <a:t>overgewicht</a:t>
            </a:r>
            <a:endParaRPr lang="en-US" sz="3000" dirty="0">
              <a:solidFill>
                <a:schemeClr val="bg2">
                  <a:lumMod val="50000"/>
                </a:schemeClr>
              </a:solidFill>
              <a:latin typeface="Sofia Pro Soft Light" panose="020B0000000000000000" pitchFamily="34" charset="0"/>
            </a:endParaRPr>
          </a:p>
          <a:p>
            <a:pPr marL="609585" lvl="0" indent="-228600">
              <a:spcBef>
                <a:spcPts val="0"/>
              </a:spcBef>
              <a:spcAft>
                <a:spcPts val="600"/>
              </a:spcAft>
              <a:buClr>
                <a:schemeClr val="dk1"/>
              </a:buClr>
              <a:buSzPts val="1800"/>
              <a:buFont typeface="Arial" panose="020B0604020202020204" pitchFamily="34" charset="0"/>
              <a:buChar char="•"/>
            </a:pPr>
            <a:r>
              <a:rPr lang="en-US" sz="3000" dirty="0">
                <a:solidFill>
                  <a:schemeClr val="bg2">
                    <a:lumMod val="50000"/>
                  </a:schemeClr>
                </a:solidFill>
                <a:latin typeface="Sofia Pro Soft Light" panose="020B0000000000000000" pitchFamily="34" charset="0"/>
              </a:rPr>
              <a:t>2019 </a:t>
            </a:r>
            <a:r>
              <a:rPr lang="en-US" sz="3000" dirty="0" err="1">
                <a:solidFill>
                  <a:schemeClr val="bg2">
                    <a:lumMod val="50000"/>
                  </a:schemeClr>
                </a:solidFill>
                <a:latin typeface="Sofia Pro Soft Light" panose="020B0000000000000000" pitchFamily="34" charset="0"/>
              </a:rPr>
              <a:t>vorige</a:t>
            </a:r>
            <a:r>
              <a:rPr lang="en-US" sz="3000" dirty="0">
                <a:solidFill>
                  <a:schemeClr val="bg2">
                    <a:lumMod val="50000"/>
                  </a:schemeClr>
                </a:solidFill>
                <a:latin typeface="Sofia Pro Soft Light" panose="020B0000000000000000" pitchFamily="34" charset="0"/>
              </a:rPr>
              <a:t> HA: </a:t>
            </a:r>
            <a:r>
              <a:rPr lang="en-US" sz="3000" dirty="0" err="1">
                <a:solidFill>
                  <a:schemeClr val="bg2">
                    <a:lumMod val="50000"/>
                  </a:schemeClr>
                </a:solidFill>
                <a:latin typeface="Sofia Pro Soft Light" panose="020B0000000000000000" pitchFamily="34" charset="0"/>
              </a:rPr>
              <a:t>emotie</a:t>
            </a:r>
            <a:r>
              <a:rPr lang="en-US" sz="3000" dirty="0">
                <a:solidFill>
                  <a:schemeClr val="bg2">
                    <a:lumMod val="50000"/>
                  </a:schemeClr>
                </a:solidFill>
                <a:latin typeface="Sofia Pro Soft Light" panose="020B0000000000000000" pitchFamily="34" charset="0"/>
              </a:rPr>
              <a:t> </a:t>
            </a:r>
            <a:r>
              <a:rPr lang="en-US" sz="3000" dirty="0" err="1">
                <a:solidFill>
                  <a:schemeClr val="bg2">
                    <a:lumMod val="50000"/>
                  </a:schemeClr>
                </a:solidFill>
                <a:latin typeface="Sofia Pro Soft Light" panose="020B0000000000000000" pitchFamily="34" charset="0"/>
              </a:rPr>
              <a:t>eter</a:t>
            </a:r>
            <a:r>
              <a:rPr lang="en-US" sz="3000" dirty="0">
                <a:solidFill>
                  <a:schemeClr val="bg2">
                    <a:lumMod val="50000"/>
                  </a:schemeClr>
                </a:solidFill>
                <a:latin typeface="Sofia Pro Soft Light" panose="020B0000000000000000" pitchFamily="34" charset="0"/>
              </a:rPr>
              <a:t> </a:t>
            </a:r>
            <a:r>
              <a:rPr lang="en-US" sz="3000" dirty="0" err="1">
                <a:solidFill>
                  <a:schemeClr val="bg2">
                    <a:lumMod val="50000"/>
                  </a:schemeClr>
                </a:solidFill>
                <a:latin typeface="Sofia Pro Soft Light" panose="020B0000000000000000" pitchFamily="34" charset="0"/>
              </a:rPr>
              <a:t>bij</a:t>
            </a:r>
            <a:r>
              <a:rPr lang="en-US" sz="3000" dirty="0">
                <a:solidFill>
                  <a:schemeClr val="bg2">
                    <a:lumMod val="50000"/>
                  </a:schemeClr>
                </a:solidFill>
                <a:latin typeface="Sofia Pro Soft Light" panose="020B0000000000000000" pitchFamily="34" charset="0"/>
              </a:rPr>
              <a:t> stress</a:t>
            </a:r>
          </a:p>
          <a:p>
            <a:pPr marL="609584" lvl="0" indent="-228600">
              <a:spcBef>
                <a:spcPts val="0"/>
              </a:spcBef>
              <a:spcAft>
                <a:spcPts val="600"/>
              </a:spcAft>
              <a:buSzPts val="1800"/>
              <a:buFont typeface="Arial" panose="020B0604020202020204" pitchFamily="34" charset="0"/>
              <a:buChar char="•"/>
            </a:pPr>
            <a:r>
              <a:rPr lang="en-US" sz="3000" dirty="0">
                <a:solidFill>
                  <a:schemeClr val="bg2">
                    <a:lumMod val="50000"/>
                  </a:schemeClr>
                </a:solidFill>
                <a:latin typeface="Sofia Pro Soft Light" panose="020B0000000000000000" pitchFamily="34" charset="0"/>
              </a:rPr>
              <a:t>Lab: glucose </a:t>
            </a:r>
            <a:r>
              <a:rPr lang="en-US" sz="3000" dirty="0" err="1">
                <a:solidFill>
                  <a:schemeClr val="bg2">
                    <a:lumMod val="50000"/>
                  </a:schemeClr>
                </a:solidFill>
                <a:latin typeface="Sofia Pro Soft Light" panose="020B0000000000000000" pitchFamily="34" charset="0"/>
              </a:rPr>
              <a:t>nuchter</a:t>
            </a:r>
            <a:r>
              <a:rPr lang="en-US" sz="3000" dirty="0">
                <a:solidFill>
                  <a:schemeClr val="bg2">
                    <a:lumMod val="50000"/>
                  </a:schemeClr>
                </a:solidFill>
                <a:latin typeface="Sofia Pro Soft Light" panose="020B0000000000000000" pitchFamily="34" charset="0"/>
              </a:rPr>
              <a:t> 6.5 </a:t>
            </a:r>
            <a:r>
              <a:rPr lang="en-US" sz="3000" dirty="0" err="1">
                <a:solidFill>
                  <a:schemeClr val="bg2">
                    <a:lumMod val="50000"/>
                  </a:schemeClr>
                </a:solidFill>
                <a:latin typeface="Sofia Pro Soft Light" panose="020B0000000000000000" pitchFamily="34" charset="0"/>
              </a:rPr>
              <a:t>en</a:t>
            </a:r>
            <a:r>
              <a:rPr lang="en-US" sz="3000" dirty="0">
                <a:solidFill>
                  <a:schemeClr val="bg2">
                    <a:lumMod val="50000"/>
                  </a:schemeClr>
                </a:solidFill>
                <a:latin typeface="Sofia Pro Soft Light" panose="020B0000000000000000" pitchFamily="34" charset="0"/>
              </a:rPr>
              <a:t> 6.9 mmol/l</a:t>
            </a:r>
          </a:p>
          <a:p>
            <a:pPr marL="0" lvl="0" indent="-228600">
              <a:spcBef>
                <a:spcPts val="0"/>
              </a:spcBef>
              <a:spcAft>
                <a:spcPts val="600"/>
              </a:spcAft>
              <a:buFont typeface="Arial" panose="020B0604020202020204" pitchFamily="34" charset="0"/>
              <a:buChar char="•"/>
            </a:pPr>
            <a:endParaRPr lang="en-US" sz="1500" dirty="0"/>
          </a:p>
          <a:p>
            <a:pPr marL="0" lvl="0" indent="0">
              <a:spcBef>
                <a:spcPts val="0"/>
              </a:spcBef>
              <a:spcAft>
                <a:spcPts val="600"/>
              </a:spcAft>
              <a:buClr>
                <a:schemeClr val="dk1"/>
              </a:buClr>
              <a:buSzPts val="1800"/>
              <a:buNone/>
            </a:pPr>
            <a:endParaRPr lang="en-US" sz="1700" dirty="0"/>
          </a:p>
        </p:txBody>
      </p:sp>
      <p:pic>
        <p:nvPicPr>
          <p:cNvPr id="3" name="Picture 2" descr="A person smiling at the camera&#10;&#10;Description automatically generated">
            <a:extLst>
              <a:ext uri="{FF2B5EF4-FFF2-40B4-BE49-F238E27FC236}">
                <a16:creationId xmlns:a16="http://schemas.microsoft.com/office/drawing/2014/main" id="{332EF595-0BB9-8C13-5F9D-8E2180542B53}"/>
              </a:ext>
            </a:extLst>
          </p:cNvPr>
          <p:cNvPicPr>
            <a:picLocks noChangeAspect="1"/>
          </p:cNvPicPr>
          <p:nvPr/>
        </p:nvPicPr>
        <p:blipFill rotWithShape="1">
          <a:blip r:embed="rId3">
            <a:extLst>
              <a:ext uri="{28A0092B-C50C-407E-A947-70E740481C1C}">
                <a14:useLocalDpi xmlns:a14="http://schemas.microsoft.com/office/drawing/2010/main" val="0"/>
              </a:ext>
            </a:extLst>
          </a:blip>
          <a:srcRect l="19494" r="16943" b="9361"/>
          <a:stretch/>
        </p:blipFill>
        <p:spPr>
          <a:xfrm>
            <a:off x="7842241" y="1319645"/>
            <a:ext cx="4349759" cy="4430485"/>
          </a:xfrm>
          <a:prstGeom prst="rect">
            <a:avLst/>
          </a:prstGeom>
        </p:spPr>
      </p:pic>
      <p:sp>
        <p:nvSpPr>
          <p:cNvPr id="205" name="Google Shape;205;p3"/>
          <p:cNvSpPr txBox="1">
            <a:spLocks noGrp="1"/>
          </p:cNvSpPr>
          <p:nvPr>
            <p:ph type="sldNum" idx="12"/>
          </p:nvPr>
        </p:nvSpPr>
        <p:spPr>
          <a:xfrm>
            <a:off x="8732520" y="6356350"/>
            <a:ext cx="3200400" cy="365125"/>
          </a:xfrm>
          <a:prstGeom prst="rect">
            <a:avLst/>
          </a:prstGeom>
        </p:spPr>
        <p:txBody>
          <a:bodyPr spcFirstLastPara="1" vert="horz" lIns="91440" tIns="45720" rIns="91440" bIns="45720" rtlCol="0" anchor="ctr" anchorCtr="0">
            <a:normAutofit/>
          </a:bodyPr>
          <a:lstStyle/>
          <a:p>
            <a:pPr>
              <a:spcAft>
                <a:spcPts val="600"/>
              </a:spcAft>
              <a:buClrTx/>
              <a:buSzTx/>
              <a:defRPr/>
            </a:pPr>
            <a:fld id="{00000000-1234-1234-1234-123412341234}" type="slidenum">
              <a:rPr lang="en-US">
                <a:solidFill>
                  <a:srgbClr val="FFFFFF"/>
                </a:solidFill>
                <a:ea typeface="+mn-ea"/>
                <a:cs typeface="+mn-cs"/>
              </a:rPr>
              <a:pPr>
                <a:spcAft>
                  <a:spcPts val="600"/>
                </a:spcAft>
                <a:buClrTx/>
                <a:buSzTx/>
                <a:defRPr/>
              </a:pPr>
              <a:t>17</a:t>
            </a:fld>
            <a:endParaRPr lang="en-US">
              <a:solidFill>
                <a:srgbClr val="FFFFFF"/>
              </a:solidFill>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566F5720-5771-8426-7AD9-4FF2CA9C0CC1}"/>
              </a:ext>
            </a:extLst>
          </p:cNvPr>
          <p:cNvPicPr>
            <a:picLocks noChangeAspect="1"/>
          </p:cNvPicPr>
          <p:nvPr/>
        </p:nvPicPr>
        <p:blipFill rotWithShape="1">
          <a:blip r:embed="rId3"/>
          <a:srcRect l="2347" t="6654" r="2573"/>
          <a:stretch/>
        </p:blipFill>
        <p:spPr>
          <a:xfrm>
            <a:off x="0" y="462117"/>
            <a:ext cx="12104222" cy="5191432"/>
          </a:xfrm>
          <a:prstGeom prst="rect">
            <a:avLst/>
          </a:prstGeom>
        </p:spPr>
      </p:pic>
      <p:sp>
        <p:nvSpPr>
          <p:cNvPr id="3" name="TextBox 2">
            <a:extLst>
              <a:ext uri="{FF2B5EF4-FFF2-40B4-BE49-F238E27FC236}">
                <a16:creationId xmlns:a16="http://schemas.microsoft.com/office/drawing/2014/main" id="{39815B84-6C67-065C-F805-5898B219C477}"/>
              </a:ext>
            </a:extLst>
          </p:cNvPr>
          <p:cNvSpPr txBox="1"/>
          <p:nvPr/>
        </p:nvSpPr>
        <p:spPr>
          <a:xfrm>
            <a:off x="1664431" y="6325494"/>
            <a:ext cx="7774536" cy="368049"/>
          </a:xfrm>
          <a:prstGeom prst="rect">
            <a:avLst/>
          </a:prstGeom>
          <a:noFill/>
        </p:spPr>
        <p:txBody>
          <a:bodyPr wrap="square">
            <a:spAutoFit/>
          </a:bodyPr>
          <a:lstStyle/>
          <a:p>
            <a:pPr lvl="1">
              <a:lnSpc>
                <a:spcPct val="120000"/>
              </a:lnSpc>
            </a:pPr>
            <a:r>
              <a:rPr lang="nl-NL" sz="1600" b="1" dirty="0">
                <a:solidFill>
                  <a:schemeClr val="tx1"/>
                </a:solidFill>
                <a:latin typeface="Calibri Light" panose="020F0302020204030204" pitchFamily="34" charset="0"/>
                <a:cs typeface="Calibri Light" panose="020F0302020204030204" pitchFamily="34" charset="0"/>
              </a:rPr>
              <a:t>*Specifiek,meetbaar</a:t>
            </a:r>
            <a:r>
              <a:rPr lang="nl-NL" sz="1600" b="1" dirty="0">
                <a:latin typeface="Calibri Light" panose="020F0302020204030204" pitchFamily="34" charset="0"/>
                <a:cs typeface="Calibri Light" panose="020F0302020204030204" pitchFamily="34" charset="0"/>
              </a:rPr>
              <a:t>, </a:t>
            </a:r>
            <a:r>
              <a:rPr lang="nl-NL" sz="1600" b="1" dirty="0">
                <a:solidFill>
                  <a:schemeClr val="tx1"/>
                </a:solidFill>
                <a:latin typeface="Calibri Light" panose="020F0302020204030204" pitchFamily="34" charset="0"/>
                <a:cs typeface="Calibri Light" panose="020F0302020204030204" pitchFamily="34" charset="0"/>
              </a:rPr>
              <a:t>acceptabel voor jezelf en anderen, realistisch , tijdgebonden.</a:t>
            </a:r>
          </a:p>
        </p:txBody>
      </p:sp>
    </p:spTree>
    <p:extLst>
      <p:ext uri="{BB962C8B-B14F-4D97-AF65-F5344CB8AC3E}">
        <p14:creationId xmlns:p14="http://schemas.microsoft.com/office/powerpoint/2010/main" val="4095543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C3A5338-CAAA-4F0F-B618-0F69D2C318BF}"/>
              </a:ext>
            </a:extLst>
          </p:cNvPr>
          <p:cNvSpPr txBox="1"/>
          <p:nvPr/>
        </p:nvSpPr>
        <p:spPr>
          <a:xfrm>
            <a:off x="469001" y="136525"/>
            <a:ext cx="10726220" cy="707886"/>
          </a:xfrm>
          <a:prstGeom prst="rect">
            <a:avLst/>
          </a:prstGeom>
          <a:noFill/>
        </p:spPr>
        <p:txBody>
          <a:bodyPr wrap="square" rtlCol="0">
            <a:spAutoFit/>
          </a:bodyPr>
          <a:lstStyle/>
          <a:p>
            <a:r>
              <a:rPr lang="nl-NL" sz="4000" dirty="0">
                <a:solidFill>
                  <a:srgbClr val="4C7875"/>
                </a:solidFill>
                <a:latin typeface="BookmanJFPro Roman" pitchFamily="2" charset="0"/>
              </a:rPr>
              <a:t>Oorzaken obesitas</a:t>
            </a:r>
          </a:p>
        </p:txBody>
      </p:sp>
      <p:sp>
        <p:nvSpPr>
          <p:cNvPr id="33" name="Text Placeholder 6">
            <a:extLst>
              <a:ext uri="{FF2B5EF4-FFF2-40B4-BE49-F238E27FC236}">
                <a16:creationId xmlns:a16="http://schemas.microsoft.com/office/drawing/2014/main" id="{C351AAFB-4461-4956-AF4E-D28478A7A7CD}"/>
              </a:ext>
            </a:extLst>
          </p:cNvPr>
          <p:cNvSpPr txBox="1">
            <a:spLocks/>
          </p:cNvSpPr>
          <p:nvPr/>
        </p:nvSpPr>
        <p:spPr>
          <a:xfrm>
            <a:off x="177799" y="6243614"/>
            <a:ext cx="10048640" cy="32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000" dirty="0">
              <a:solidFill>
                <a:schemeClr val="bg1"/>
              </a:solidFill>
              <a:latin typeface="Franklin Gothic Book" panose="020B0503020102020204" pitchFamily="34" charset="0"/>
            </a:endParaRPr>
          </a:p>
        </p:txBody>
      </p:sp>
      <p:sp>
        <p:nvSpPr>
          <p:cNvPr id="79" name="Tekstvak 78">
            <a:extLst>
              <a:ext uri="{FF2B5EF4-FFF2-40B4-BE49-F238E27FC236}">
                <a16:creationId xmlns:a16="http://schemas.microsoft.com/office/drawing/2014/main" id="{92A346E0-A315-40F7-BFDD-32C38FD4DD11}"/>
              </a:ext>
            </a:extLst>
          </p:cNvPr>
          <p:cNvSpPr txBox="1"/>
          <p:nvPr/>
        </p:nvSpPr>
        <p:spPr>
          <a:xfrm>
            <a:off x="489548" y="773161"/>
            <a:ext cx="10819073" cy="369332"/>
          </a:xfrm>
          <a:prstGeom prst="rect">
            <a:avLst/>
          </a:prstGeom>
          <a:noFill/>
        </p:spPr>
        <p:txBody>
          <a:bodyPr wrap="square" rtlCol="0">
            <a:spAutoFit/>
          </a:bodyPr>
          <a:lstStyle/>
          <a:p>
            <a:r>
              <a:rPr lang="nl-NL" dirty="0">
                <a:solidFill>
                  <a:srgbClr val="4C7875"/>
                </a:solidFill>
                <a:latin typeface="Open Sans Semibold" panose="020B0606030504020204" pitchFamily="34" charset="0"/>
                <a:ea typeface="Open Sans Semibold" panose="020B0606030504020204" pitchFamily="34" charset="0"/>
                <a:cs typeface="Open Sans Semibold" panose="020B0606030504020204" pitchFamily="34" charset="0"/>
              </a:rPr>
              <a:t>Overzicht</a:t>
            </a:r>
          </a:p>
        </p:txBody>
      </p:sp>
      <p:sp>
        <p:nvSpPr>
          <p:cNvPr id="113" name="Ovaal 112">
            <a:extLst>
              <a:ext uri="{FF2B5EF4-FFF2-40B4-BE49-F238E27FC236}">
                <a16:creationId xmlns:a16="http://schemas.microsoft.com/office/drawing/2014/main" id="{082C1CC7-DE45-4B22-A003-1F46328E9D54}"/>
              </a:ext>
            </a:extLst>
          </p:cNvPr>
          <p:cNvSpPr>
            <a:spLocks noChangeAspect="1"/>
          </p:cNvSpPr>
          <p:nvPr/>
        </p:nvSpPr>
        <p:spPr>
          <a:xfrm>
            <a:off x="7047935" y="1862994"/>
            <a:ext cx="1284644" cy="128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5" name="Tekstvak 54">
            <a:extLst>
              <a:ext uri="{FF2B5EF4-FFF2-40B4-BE49-F238E27FC236}">
                <a16:creationId xmlns:a16="http://schemas.microsoft.com/office/drawing/2014/main" id="{40825655-42F7-4B53-9281-8DC0C1821911}"/>
              </a:ext>
            </a:extLst>
          </p:cNvPr>
          <p:cNvSpPr txBox="1"/>
          <p:nvPr/>
        </p:nvSpPr>
        <p:spPr>
          <a:xfrm>
            <a:off x="8829085" y="2451988"/>
            <a:ext cx="1018228" cy="307777"/>
          </a:xfrm>
          <a:prstGeom prst="rect">
            <a:avLst/>
          </a:prstGeom>
          <a:noFill/>
        </p:spPr>
        <p:txBody>
          <a:bodyPr wrap="none" rtlCol="0">
            <a:spAutoFit/>
          </a:bodyPr>
          <a:lstStyle/>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Genetisch</a:t>
            </a:r>
            <a:endParaRPr lang="nl-NL" sz="1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Ovaal 63">
            <a:extLst>
              <a:ext uri="{FF2B5EF4-FFF2-40B4-BE49-F238E27FC236}">
                <a16:creationId xmlns:a16="http://schemas.microsoft.com/office/drawing/2014/main" id="{D3897DBD-7011-472C-B42D-31D1A6650CE1}"/>
              </a:ext>
            </a:extLst>
          </p:cNvPr>
          <p:cNvSpPr>
            <a:spLocks noChangeAspect="1"/>
          </p:cNvSpPr>
          <p:nvPr/>
        </p:nvSpPr>
        <p:spPr>
          <a:xfrm>
            <a:off x="10300571" y="1874688"/>
            <a:ext cx="1284644" cy="1284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65" name="Tekstvak 64">
            <a:extLst>
              <a:ext uri="{FF2B5EF4-FFF2-40B4-BE49-F238E27FC236}">
                <a16:creationId xmlns:a16="http://schemas.microsoft.com/office/drawing/2014/main" id="{319490E2-3218-4851-B05C-8958AC976682}"/>
              </a:ext>
            </a:extLst>
          </p:cNvPr>
          <p:cNvSpPr txBox="1"/>
          <p:nvPr/>
        </p:nvSpPr>
        <p:spPr>
          <a:xfrm>
            <a:off x="10508318" y="2269298"/>
            <a:ext cx="869149" cy="523220"/>
          </a:xfrm>
          <a:prstGeom prst="rect">
            <a:avLst/>
          </a:prstGeom>
          <a:noFill/>
        </p:spPr>
        <p:txBody>
          <a:bodyPr wrap="none" rtlCol="0">
            <a:spAutoFit/>
          </a:bodyPr>
          <a:lstStyle/>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Hypo-</a:t>
            </a:r>
          </a:p>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thalaam</a:t>
            </a:r>
          </a:p>
        </p:txBody>
      </p:sp>
      <p:sp>
        <p:nvSpPr>
          <p:cNvPr id="66" name="Ovaal 65">
            <a:extLst>
              <a:ext uri="{FF2B5EF4-FFF2-40B4-BE49-F238E27FC236}">
                <a16:creationId xmlns:a16="http://schemas.microsoft.com/office/drawing/2014/main" id="{68E16BD9-ACCD-4EA9-B3FB-4ED8FBE30708}"/>
              </a:ext>
            </a:extLst>
          </p:cNvPr>
          <p:cNvSpPr>
            <a:spLocks noChangeAspect="1"/>
          </p:cNvSpPr>
          <p:nvPr/>
        </p:nvSpPr>
        <p:spPr>
          <a:xfrm>
            <a:off x="8607557" y="1862994"/>
            <a:ext cx="1284644" cy="1284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67" name="Tekstvak 66">
            <a:extLst>
              <a:ext uri="{FF2B5EF4-FFF2-40B4-BE49-F238E27FC236}">
                <a16:creationId xmlns:a16="http://schemas.microsoft.com/office/drawing/2014/main" id="{F416D0FE-70E0-42F3-83C5-05669764555D}"/>
              </a:ext>
            </a:extLst>
          </p:cNvPr>
          <p:cNvSpPr txBox="1"/>
          <p:nvPr/>
        </p:nvSpPr>
        <p:spPr>
          <a:xfrm>
            <a:off x="5940843" y="744615"/>
            <a:ext cx="1130439" cy="307777"/>
          </a:xfrm>
          <a:prstGeom prst="rect">
            <a:avLst/>
          </a:prstGeom>
          <a:noFill/>
        </p:spPr>
        <p:txBody>
          <a:bodyPr wrap="none" rtlCol="0">
            <a:spAutoFit/>
          </a:bodyPr>
          <a:lstStyle/>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Hormonaal</a:t>
            </a:r>
            <a:endParaRPr lang="nl-NL" sz="1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Ovaal 67">
            <a:extLst>
              <a:ext uri="{FF2B5EF4-FFF2-40B4-BE49-F238E27FC236}">
                <a16:creationId xmlns:a16="http://schemas.microsoft.com/office/drawing/2014/main" id="{88AA1540-6D78-4A9E-B302-A6BF7199A05D}"/>
              </a:ext>
            </a:extLst>
          </p:cNvPr>
          <p:cNvSpPr>
            <a:spLocks noChangeAspect="1"/>
          </p:cNvSpPr>
          <p:nvPr/>
        </p:nvSpPr>
        <p:spPr>
          <a:xfrm>
            <a:off x="5413712" y="1878246"/>
            <a:ext cx="1284644" cy="128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69" name="Tekstvak 68">
            <a:extLst>
              <a:ext uri="{FF2B5EF4-FFF2-40B4-BE49-F238E27FC236}">
                <a16:creationId xmlns:a16="http://schemas.microsoft.com/office/drawing/2014/main" id="{EF54D83A-575C-49FE-8132-DDCEDA845E6C}"/>
              </a:ext>
            </a:extLst>
          </p:cNvPr>
          <p:cNvSpPr txBox="1"/>
          <p:nvPr/>
        </p:nvSpPr>
        <p:spPr>
          <a:xfrm>
            <a:off x="5522826" y="2351427"/>
            <a:ext cx="1082227" cy="307777"/>
          </a:xfrm>
          <a:prstGeom prst="rect">
            <a:avLst/>
          </a:prstGeom>
          <a:noFill/>
        </p:spPr>
        <p:txBody>
          <a:bodyPr wrap="square" rtlCol="0">
            <a:spAutoFit/>
          </a:bodyPr>
          <a:lstStyle/>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Medicatie</a:t>
            </a:r>
            <a:endParaRPr lang="nl-NL" sz="1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Ovaal 69">
            <a:extLst>
              <a:ext uri="{FF2B5EF4-FFF2-40B4-BE49-F238E27FC236}">
                <a16:creationId xmlns:a16="http://schemas.microsoft.com/office/drawing/2014/main" id="{C401051E-923D-4EDE-9FB0-1CA616C97ED1}"/>
              </a:ext>
            </a:extLst>
          </p:cNvPr>
          <p:cNvSpPr>
            <a:spLocks noChangeAspect="1"/>
          </p:cNvSpPr>
          <p:nvPr/>
        </p:nvSpPr>
        <p:spPr>
          <a:xfrm>
            <a:off x="3779489" y="1878246"/>
            <a:ext cx="1284644" cy="128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71" name="Tekstvak 70">
            <a:extLst>
              <a:ext uri="{FF2B5EF4-FFF2-40B4-BE49-F238E27FC236}">
                <a16:creationId xmlns:a16="http://schemas.microsoft.com/office/drawing/2014/main" id="{882753CF-D70E-407A-A30F-55EE94F59573}"/>
              </a:ext>
            </a:extLst>
          </p:cNvPr>
          <p:cNvSpPr txBox="1"/>
          <p:nvPr/>
        </p:nvSpPr>
        <p:spPr>
          <a:xfrm>
            <a:off x="3927927" y="2377020"/>
            <a:ext cx="987771" cy="307777"/>
          </a:xfrm>
          <a:prstGeom prst="rect">
            <a:avLst/>
          </a:prstGeom>
          <a:noFill/>
        </p:spPr>
        <p:txBody>
          <a:bodyPr wrap="none" rtlCol="0">
            <a:spAutoFit/>
          </a:bodyPr>
          <a:lstStyle/>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Psychisch</a:t>
            </a:r>
            <a:endParaRPr lang="nl-NL" sz="1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Ovaal 71">
            <a:extLst>
              <a:ext uri="{FF2B5EF4-FFF2-40B4-BE49-F238E27FC236}">
                <a16:creationId xmlns:a16="http://schemas.microsoft.com/office/drawing/2014/main" id="{535CCE39-CF0F-41BA-9FF0-D64D9FEA8DAE}"/>
              </a:ext>
            </a:extLst>
          </p:cNvPr>
          <p:cNvSpPr>
            <a:spLocks noChangeAspect="1"/>
          </p:cNvSpPr>
          <p:nvPr/>
        </p:nvSpPr>
        <p:spPr>
          <a:xfrm>
            <a:off x="2193823" y="1878246"/>
            <a:ext cx="1284644" cy="128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73" name="Tekstvak 72">
            <a:extLst>
              <a:ext uri="{FF2B5EF4-FFF2-40B4-BE49-F238E27FC236}">
                <a16:creationId xmlns:a16="http://schemas.microsoft.com/office/drawing/2014/main" id="{AFB5A09B-97F0-43CA-A5E7-256415CCCD98}"/>
              </a:ext>
            </a:extLst>
          </p:cNvPr>
          <p:cNvSpPr txBox="1"/>
          <p:nvPr/>
        </p:nvSpPr>
        <p:spPr>
          <a:xfrm>
            <a:off x="2232754" y="2286862"/>
            <a:ext cx="1191353" cy="523220"/>
          </a:xfrm>
          <a:prstGeom prst="rect">
            <a:avLst/>
          </a:prstGeom>
          <a:noFill/>
        </p:spPr>
        <p:txBody>
          <a:bodyPr wrap="none" rtlCol="0">
            <a:spAutoFit/>
          </a:bodyPr>
          <a:lstStyle/>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Sociaal</a:t>
            </a:r>
          </a:p>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economisch</a:t>
            </a:r>
          </a:p>
        </p:txBody>
      </p:sp>
      <p:sp>
        <p:nvSpPr>
          <p:cNvPr id="74" name="Ovaal 73">
            <a:extLst>
              <a:ext uri="{FF2B5EF4-FFF2-40B4-BE49-F238E27FC236}">
                <a16:creationId xmlns:a16="http://schemas.microsoft.com/office/drawing/2014/main" id="{2A84E15D-C507-498B-B595-763DDAE82A11}"/>
              </a:ext>
            </a:extLst>
          </p:cNvPr>
          <p:cNvSpPr>
            <a:spLocks noChangeAspect="1"/>
          </p:cNvSpPr>
          <p:nvPr/>
        </p:nvSpPr>
        <p:spPr>
          <a:xfrm>
            <a:off x="596119" y="1878246"/>
            <a:ext cx="1284644" cy="12846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75" name="Tekstvak 74">
            <a:extLst>
              <a:ext uri="{FF2B5EF4-FFF2-40B4-BE49-F238E27FC236}">
                <a16:creationId xmlns:a16="http://schemas.microsoft.com/office/drawing/2014/main" id="{E857624C-63A9-4037-9D91-E20EDF12C047}"/>
              </a:ext>
            </a:extLst>
          </p:cNvPr>
          <p:cNvSpPr txBox="1"/>
          <p:nvPr/>
        </p:nvSpPr>
        <p:spPr>
          <a:xfrm>
            <a:off x="779640" y="2366680"/>
            <a:ext cx="824265" cy="307777"/>
          </a:xfrm>
          <a:prstGeom prst="rect">
            <a:avLst/>
          </a:prstGeom>
          <a:noFill/>
        </p:spPr>
        <p:txBody>
          <a:bodyPr wrap="none" rtlCol="0">
            <a:spAutoFit/>
          </a:bodyPr>
          <a:lstStyle/>
          <a:p>
            <a:pPr algn="ctr"/>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Leefstijl</a:t>
            </a:r>
            <a:endParaRPr lang="nl-NL" sz="1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hthoek: afgeronde hoeken 2">
            <a:extLst>
              <a:ext uri="{FF2B5EF4-FFF2-40B4-BE49-F238E27FC236}">
                <a16:creationId xmlns:a16="http://schemas.microsoft.com/office/drawing/2014/main" id="{51082110-BB1E-4E7A-868B-ACD4E5AF26DE}"/>
              </a:ext>
            </a:extLst>
          </p:cNvPr>
          <p:cNvSpPr/>
          <p:nvPr/>
        </p:nvSpPr>
        <p:spPr>
          <a:xfrm>
            <a:off x="7071282" y="3562156"/>
            <a:ext cx="1363607" cy="2165684"/>
          </a:xfrm>
          <a:prstGeom prst="roundRect">
            <a:avLst/>
          </a:prstGeom>
          <a:solidFill>
            <a:srgbClr val="D4412C">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hthoek: afgeronde hoeken 75">
            <a:extLst>
              <a:ext uri="{FF2B5EF4-FFF2-40B4-BE49-F238E27FC236}">
                <a16:creationId xmlns:a16="http://schemas.microsoft.com/office/drawing/2014/main" id="{A21DF6D0-61AA-4433-B84C-50CD5ABB7C1D}"/>
              </a:ext>
            </a:extLst>
          </p:cNvPr>
          <p:cNvSpPr/>
          <p:nvPr/>
        </p:nvSpPr>
        <p:spPr>
          <a:xfrm>
            <a:off x="575106" y="3571506"/>
            <a:ext cx="1363607" cy="2165684"/>
          </a:xfrm>
          <a:prstGeom prst="roundRect">
            <a:avLst/>
          </a:prstGeom>
          <a:solidFill>
            <a:srgbClr val="D4412C">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hthoek: afgeronde hoeken 76">
            <a:extLst>
              <a:ext uri="{FF2B5EF4-FFF2-40B4-BE49-F238E27FC236}">
                <a16:creationId xmlns:a16="http://schemas.microsoft.com/office/drawing/2014/main" id="{EC2ABDCF-282B-426B-81C9-E951F9914E99}"/>
              </a:ext>
            </a:extLst>
          </p:cNvPr>
          <p:cNvSpPr/>
          <p:nvPr/>
        </p:nvSpPr>
        <p:spPr>
          <a:xfrm>
            <a:off x="2157301" y="3571506"/>
            <a:ext cx="1363607" cy="2165684"/>
          </a:xfrm>
          <a:prstGeom prst="roundRect">
            <a:avLst/>
          </a:prstGeom>
          <a:solidFill>
            <a:srgbClr val="D4412C">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hthoek: afgeronde hoeken 77">
            <a:extLst>
              <a:ext uri="{FF2B5EF4-FFF2-40B4-BE49-F238E27FC236}">
                <a16:creationId xmlns:a16="http://schemas.microsoft.com/office/drawing/2014/main" id="{B392E14B-4B45-47C3-8E85-6CC8471278CE}"/>
              </a:ext>
            </a:extLst>
          </p:cNvPr>
          <p:cNvSpPr/>
          <p:nvPr/>
        </p:nvSpPr>
        <p:spPr>
          <a:xfrm>
            <a:off x="3758721" y="3573379"/>
            <a:ext cx="1363607" cy="2165684"/>
          </a:xfrm>
          <a:prstGeom prst="roundRect">
            <a:avLst/>
          </a:prstGeom>
          <a:solidFill>
            <a:srgbClr val="D4412C">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hthoek: afgeronde hoeken 79">
            <a:extLst>
              <a:ext uri="{FF2B5EF4-FFF2-40B4-BE49-F238E27FC236}">
                <a16:creationId xmlns:a16="http://schemas.microsoft.com/office/drawing/2014/main" id="{069BFE91-9419-4F88-845D-C51CDF04D48D}"/>
              </a:ext>
            </a:extLst>
          </p:cNvPr>
          <p:cNvSpPr/>
          <p:nvPr/>
        </p:nvSpPr>
        <p:spPr>
          <a:xfrm>
            <a:off x="5413711" y="3575134"/>
            <a:ext cx="1363607" cy="2165684"/>
          </a:xfrm>
          <a:prstGeom prst="roundRect">
            <a:avLst/>
          </a:prstGeom>
          <a:solidFill>
            <a:srgbClr val="D4412C">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hthoek: afgeronde hoeken 80">
            <a:extLst>
              <a:ext uri="{FF2B5EF4-FFF2-40B4-BE49-F238E27FC236}">
                <a16:creationId xmlns:a16="http://schemas.microsoft.com/office/drawing/2014/main" id="{15D72802-1BF4-4D1B-87FA-A265948181CD}"/>
              </a:ext>
            </a:extLst>
          </p:cNvPr>
          <p:cNvSpPr/>
          <p:nvPr/>
        </p:nvSpPr>
        <p:spPr>
          <a:xfrm>
            <a:off x="8656396" y="3581553"/>
            <a:ext cx="1363607" cy="2165684"/>
          </a:xfrm>
          <a:prstGeom prst="roundRect">
            <a:avLst/>
          </a:prstGeom>
          <a:solidFill>
            <a:srgbClr val="D4412C">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hthoek: afgeronde hoeken 81">
            <a:extLst>
              <a:ext uri="{FF2B5EF4-FFF2-40B4-BE49-F238E27FC236}">
                <a16:creationId xmlns:a16="http://schemas.microsoft.com/office/drawing/2014/main" id="{5F5839EB-648C-4BC2-9828-ADA5CB356457}"/>
              </a:ext>
            </a:extLst>
          </p:cNvPr>
          <p:cNvSpPr/>
          <p:nvPr/>
        </p:nvSpPr>
        <p:spPr>
          <a:xfrm>
            <a:off x="10300569" y="3573379"/>
            <a:ext cx="1363607" cy="2165684"/>
          </a:xfrm>
          <a:prstGeom prst="roundRect">
            <a:avLst/>
          </a:prstGeom>
          <a:solidFill>
            <a:srgbClr val="D4412C">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C9E7A363-41D5-43AE-9ED3-B36467778C0F}"/>
              </a:ext>
            </a:extLst>
          </p:cNvPr>
          <p:cNvSpPr txBox="1"/>
          <p:nvPr/>
        </p:nvSpPr>
        <p:spPr>
          <a:xfrm>
            <a:off x="8674903" y="3761358"/>
            <a:ext cx="1295370" cy="1217000"/>
          </a:xfrm>
          <a:prstGeom prst="rect">
            <a:avLst/>
          </a:prstGeom>
          <a:noFill/>
        </p:spPr>
        <p:txBody>
          <a:bodyPr wrap="square" lIns="0" tIns="0" rIns="0" bIns="0" rtlCol="0">
            <a:spAutoFit/>
          </a:bodyPr>
          <a:lstStyle/>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Monogenetisch</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Polygenetisch</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Syndromen</a:t>
            </a:r>
          </a:p>
          <a:p>
            <a:pPr>
              <a:lnSpc>
                <a:spcPct val="150000"/>
              </a:lnSpc>
            </a:pPr>
            <a:endParaRPr lang="en-US" sz="1200" dirty="0" err="1">
              <a:latin typeface="Open Sans" panose="020B0606030504020204" pitchFamily="34" charset="0"/>
              <a:ea typeface="Open Sans" panose="020B0606030504020204" pitchFamily="34" charset="0"/>
              <a:cs typeface="Open Sans" panose="020B0606030504020204" pitchFamily="34" charset="0"/>
            </a:endParaRPr>
          </a:p>
        </p:txBody>
      </p:sp>
      <p:sp>
        <p:nvSpPr>
          <p:cNvPr id="83" name="Tekstvak 82">
            <a:extLst>
              <a:ext uri="{FF2B5EF4-FFF2-40B4-BE49-F238E27FC236}">
                <a16:creationId xmlns:a16="http://schemas.microsoft.com/office/drawing/2014/main" id="{7CFA0A22-67B9-44AF-A9B6-1096A3160CEC}"/>
              </a:ext>
            </a:extLst>
          </p:cNvPr>
          <p:cNvSpPr txBox="1"/>
          <p:nvPr/>
        </p:nvSpPr>
        <p:spPr>
          <a:xfrm>
            <a:off x="636740" y="3689568"/>
            <a:ext cx="898387" cy="1724831"/>
          </a:xfrm>
          <a:prstGeom prst="rect">
            <a:avLst/>
          </a:prstGeom>
          <a:noFill/>
        </p:spPr>
        <p:txBody>
          <a:bodyPr wrap="none" lIns="0" tIns="0" rIns="0" bIns="0" rtlCol="0">
            <a:spAutoFit/>
          </a:bodyPr>
          <a:lstStyle/>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Voeding</a:t>
            </a:r>
          </a:p>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Bewegen</a:t>
            </a:r>
          </a:p>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Slaap</a:t>
            </a:r>
          </a:p>
          <a:p>
            <a:pPr>
              <a:lnSpc>
                <a:spcPct val="150000"/>
              </a:lnSpc>
            </a:pPr>
            <a:r>
              <a:rPr lang="nl-NL" sz="1600" dirty="0">
                <a:latin typeface="Open Sans" panose="020B0606030504020204" pitchFamily="34" charset="0"/>
                <a:ea typeface="Open Sans" panose="020B0606030504020204" pitchFamily="34" charset="0"/>
                <a:cs typeface="Open Sans" panose="020B0606030504020204" pitchFamily="34" charset="0"/>
              </a:rPr>
              <a:t>Stress</a:t>
            </a:r>
          </a:p>
          <a:p>
            <a:pPr>
              <a:lnSpc>
                <a:spcPct val="150000"/>
              </a:lnSpc>
            </a:pPr>
            <a:endParaRPr lang="en-US" sz="1200" dirty="0" err="1">
              <a:latin typeface="Open Sans" panose="020B0606030504020204" pitchFamily="34" charset="0"/>
              <a:ea typeface="Open Sans" panose="020B0606030504020204" pitchFamily="34" charset="0"/>
              <a:cs typeface="Open Sans" panose="020B0606030504020204" pitchFamily="34" charset="0"/>
            </a:endParaRPr>
          </a:p>
        </p:txBody>
      </p:sp>
      <p:sp>
        <p:nvSpPr>
          <p:cNvPr id="84" name="Tekstvak 83">
            <a:extLst>
              <a:ext uri="{FF2B5EF4-FFF2-40B4-BE49-F238E27FC236}">
                <a16:creationId xmlns:a16="http://schemas.microsoft.com/office/drawing/2014/main" id="{01EA4511-629A-4C7C-BB6D-7968FA38416D}"/>
              </a:ext>
            </a:extLst>
          </p:cNvPr>
          <p:cNvSpPr txBox="1"/>
          <p:nvPr/>
        </p:nvSpPr>
        <p:spPr>
          <a:xfrm>
            <a:off x="2175391" y="3689568"/>
            <a:ext cx="1295355" cy="1493999"/>
          </a:xfrm>
          <a:prstGeom prst="rect">
            <a:avLst/>
          </a:prstGeom>
          <a:noFill/>
        </p:spPr>
        <p:txBody>
          <a:bodyPr wrap="none" lIns="0" tIns="0" rIns="0" bIns="0" rtlCol="0">
            <a:spAutoFit/>
          </a:bodyPr>
          <a:lstStyle/>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Schulden</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Eenzaamheid</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Armoede</a:t>
            </a:r>
          </a:p>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Laaggeletterdheid</a:t>
            </a:r>
          </a:p>
          <a:p>
            <a:pPr>
              <a:lnSpc>
                <a:spcPct val="150000"/>
              </a:lnSpc>
            </a:pPr>
            <a:endParaRPr lang="en-US" sz="1200" dirty="0" err="1">
              <a:latin typeface="Open Sans" panose="020B0606030504020204" pitchFamily="34" charset="0"/>
              <a:ea typeface="Open Sans" panose="020B0606030504020204" pitchFamily="34" charset="0"/>
              <a:cs typeface="Open Sans" panose="020B0606030504020204" pitchFamily="34" charset="0"/>
            </a:endParaRPr>
          </a:p>
        </p:txBody>
      </p:sp>
      <p:sp>
        <p:nvSpPr>
          <p:cNvPr id="85" name="Tekstvak 84">
            <a:extLst>
              <a:ext uri="{FF2B5EF4-FFF2-40B4-BE49-F238E27FC236}">
                <a16:creationId xmlns:a16="http://schemas.microsoft.com/office/drawing/2014/main" id="{4062F2A1-BE1C-443F-A76A-BD2C3226459E}"/>
              </a:ext>
            </a:extLst>
          </p:cNvPr>
          <p:cNvSpPr txBox="1"/>
          <p:nvPr/>
        </p:nvSpPr>
        <p:spPr>
          <a:xfrm>
            <a:off x="3804393" y="3695761"/>
            <a:ext cx="1238973" cy="1217000"/>
          </a:xfrm>
          <a:prstGeom prst="rect">
            <a:avLst/>
          </a:prstGeom>
          <a:noFill/>
        </p:spPr>
        <p:txBody>
          <a:bodyPr wrap="square" lIns="0" tIns="0" rIns="0" bIns="0" rtlCol="0">
            <a:spAutoFit/>
          </a:bodyPr>
          <a:lstStyle/>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Eetstoornissen </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Depressie</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Laag zelfbeeld</a:t>
            </a:r>
          </a:p>
          <a:p>
            <a:pPr>
              <a:lnSpc>
                <a:spcPct val="150000"/>
              </a:lnSpc>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86" name="Tekstvak 85">
            <a:extLst>
              <a:ext uri="{FF2B5EF4-FFF2-40B4-BE49-F238E27FC236}">
                <a16:creationId xmlns:a16="http://schemas.microsoft.com/office/drawing/2014/main" id="{1C4AEBF6-B41B-4F8C-8491-8A90EF66EF11}"/>
              </a:ext>
            </a:extLst>
          </p:cNvPr>
          <p:cNvSpPr txBox="1"/>
          <p:nvPr/>
        </p:nvSpPr>
        <p:spPr>
          <a:xfrm>
            <a:off x="5456846" y="3672677"/>
            <a:ext cx="1332096" cy="1909497"/>
          </a:xfrm>
          <a:prstGeom prst="rect">
            <a:avLst/>
          </a:prstGeom>
          <a:noFill/>
        </p:spPr>
        <p:txBody>
          <a:bodyPr wrap="none" lIns="0" tIns="0" rIns="0" bIns="0" rtlCol="0">
            <a:spAutoFit/>
          </a:bodyPr>
          <a:lstStyle/>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(Zenuw)pijnstiller</a:t>
            </a:r>
          </a:p>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Diabetesmedicatie</a:t>
            </a:r>
          </a:p>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Anti-epileptica</a:t>
            </a:r>
          </a:p>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Corticosteroïden</a:t>
            </a:r>
          </a:p>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Antihypertensiva</a:t>
            </a:r>
          </a:p>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Antidepressiva</a:t>
            </a:r>
          </a:p>
          <a:p>
            <a:pPr>
              <a:lnSpc>
                <a:spcPct val="150000"/>
              </a:lnSpc>
            </a:pPr>
            <a:r>
              <a:rPr lang="nl-NL" sz="1200" dirty="0">
                <a:latin typeface="Open Sans" panose="020B0606030504020204" pitchFamily="34" charset="0"/>
                <a:ea typeface="Open Sans" panose="020B0606030504020204" pitchFamily="34" charset="0"/>
                <a:cs typeface="Open Sans" panose="020B0606030504020204" pitchFamily="34" charset="0"/>
              </a:rPr>
              <a:t>Antipsychotica</a:t>
            </a:r>
            <a:endParaRPr lang="en-US" sz="1200" dirty="0" err="1">
              <a:latin typeface="Open Sans" panose="020B0606030504020204" pitchFamily="34" charset="0"/>
              <a:ea typeface="Open Sans" panose="020B0606030504020204" pitchFamily="34" charset="0"/>
              <a:cs typeface="Open Sans" panose="020B0606030504020204" pitchFamily="34" charset="0"/>
            </a:endParaRPr>
          </a:p>
        </p:txBody>
      </p:sp>
      <p:sp>
        <p:nvSpPr>
          <p:cNvPr id="87" name="Tekstvak 86">
            <a:extLst>
              <a:ext uri="{FF2B5EF4-FFF2-40B4-BE49-F238E27FC236}">
                <a16:creationId xmlns:a16="http://schemas.microsoft.com/office/drawing/2014/main" id="{7CA6B3A3-DBC7-48EB-98D4-DC752861A8BF}"/>
              </a:ext>
            </a:extLst>
          </p:cNvPr>
          <p:cNvSpPr txBox="1"/>
          <p:nvPr/>
        </p:nvSpPr>
        <p:spPr>
          <a:xfrm>
            <a:off x="7238320" y="3683971"/>
            <a:ext cx="1215076" cy="1817164"/>
          </a:xfrm>
          <a:prstGeom prst="rect">
            <a:avLst/>
          </a:prstGeom>
          <a:noFill/>
        </p:spPr>
        <p:txBody>
          <a:bodyPr wrap="none" lIns="0" tIns="0" rIns="0" bIns="0" rtlCol="0">
            <a:spAutoFit/>
          </a:bodyPr>
          <a:lstStyle/>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Menopauze</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Zwangerschap</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PCOS</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Cushing</a:t>
            </a:r>
          </a:p>
          <a:p>
            <a:pPr>
              <a:lnSpc>
                <a:spcPct val="150000"/>
              </a:lnSpc>
            </a:pPr>
            <a:endParaRPr lang="nl-NL" sz="1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US" sz="1200" dirty="0" err="1">
              <a:latin typeface="Open Sans" panose="020B0606030504020204" pitchFamily="34" charset="0"/>
              <a:ea typeface="Open Sans" panose="020B0606030504020204" pitchFamily="34" charset="0"/>
              <a:cs typeface="Open Sans" panose="020B0606030504020204" pitchFamily="34" charset="0"/>
            </a:endParaRPr>
          </a:p>
        </p:txBody>
      </p:sp>
      <p:sp>
        <p:nvSpPr>
          <p:cNvPr id="88" name="Tekstvak 87">
            <a:extLst>
              <a:ext uri="{FF2B5EF4-FFF2-40B4-BE49-F238E27FC236}">
                <a16:creationId xmlns:a16="http://schemas.microsoft.com/office/drawing/2014/main" id="{4A1D7A5D-06AF-4E7D-BFEB-00C9B2907E2E}"/>
              </a:ext>
            </a:extLst>
          </p:cNvPr>
          <p:cNvSpPr txBox="1"/>
          <p:nvPr/>
        </p:nvSpPr>
        <p:spPr>
          <a:xfrm>
            <a:off x="10374116" y="3699266"/>
            <a:ext cx="1176219" cy="1817164"/>
          </a:xfrm>
          <a:prstGeom prst="rect">
            <a:avLst/>
          </a:prstGeom>
          <a:noFill/>
        </p:spPr>
        <p:txBody>
          <a:bodyPr wrap="none" lIns="0" tIns="0" rIns="0" bIns="0" rtlCol="0">
            <a:spAutoFit/>
          </a:bodyPr>
          <a:lstStyle/>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Radiotherapie</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Tumor</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Chirurgie</a:t>
            </a:r>
          </a:p>
          <a:p>
            <a:pPr>
              <a:lnSpc>
                <a:spcPct val="150000"/>
              </a:lnSpc>
            </a:pPr>
            <a:r>
              <a:rPr lang="nl-NL" sz="1400" dirty="0">
                <a:latin typeface="Open Sans" panose="020B0606030504020204" pitchFamily="34" charset="0"/>
                <a:ea typeface="Open Sans" panose="020B0606030504020204" pitchFamily="34" charset="0"/>
                <a:cs typeface="Open Sans" panose="020B0606030504020204" pitchFamily="34" charset="0"/>
              </a:rPr>
              <a:t>Afwijkingen</a:t>
            </a:r>
          </a:p>
          <a:p>
            <a:pPr>
              <a:lnSpc>
                <a:spcPct val="150000"/>
              </a:lnSpc>
            </a:pPr>
            <a:endParaRPr lang="nl-NL" sz="1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US" sz="1200" dirty="0" err="1">
              <a:latin typeface="Open Sans" panose="020B0606030504020204" pitchFamily="34" charset="0"/>
              <a:ea typeface="Open Sans" panose="020B0606030504020204" pitchFamily="34" charset="0"/>
              <a:cs typeface="Open Sans" panose="020B0606030504020204" pitchFamily="34" charset="0"/>
            </a:endParaRPr>
          </a:p>
        </p:txBody>
      </p:sp>
      <p:sp>
        <p:nvSpPr>
          <p:cNvPr id="89" name="Rechthoek 88">
            <a:extLst>
              <a:ext uri="{FF2B5EF4-FFF2-40B4-BE49-F238E27FC236}">
                <a16:creationId xmlns:a16="http://schemas.microsoft.com/office/drawing/2014/main" id="{9617606B-BAAF-4663-8796-C2A538AF5810}"/>
              </a:ext>
            </a:extLst>
          </p:cNvPr>
          <p:cNvSpPr/>
          <p:nvPr/>
        </p:nvSpPr>
        <p:spPr>
          <a:xfrm>
            <a:off x="0" y="6349163"/>
            <a:ext cx="12192000" cy="5807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4" name="Tekstvak 93">
            <a:extLst>
              <a:ext uri="{FF2B5EF4-FFF2-40B4-BE49-F238E27FC236}">
                <a16:creationId xmlns:a16="http://schemas.microsoft.com/office/drawing/2014/main" id="{01F6363C-D022-4DE6-9CEA-E16EF179BE17}"/>
              </a:ext>
            </a:extLst>
          </p:cNvPr>
          <p:cNvSpPr txBox="1"/>
          <p:nvPr/>
        </p:nvSpPr>
        <p:spPr>
          <a:xfrm>
            <a:off x="177799" y="6470270"/>
            <a:ext cx="8929791" cy="338554"/>
          </a:xfrm>
          <a:prstGeom prst="rect">
            <a:avLst/>
          </a:prstGeom>
          <a:noFill/>
        </p:spPr>
        <p:txBody>
          <a:bodyPr wrap="square" lIns="0" tIns="0" rIns="0" bIns="0" rtlCol="0">
            <a:spAutoFit/>
          </a:bodyPr>
          <a:lstStyle/>
          <a:p>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1.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Aanpak</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overgewicht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en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obesitas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Partnerschap</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Overgewicht</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Nederland: https://www.partnerschapovergewichtnederland/stappenplan; 2. Van der Valk ES et al. </a:t>
            </a:r>
            <a:r>
              <a:rPr lang="en-US"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Obes</a:t>
            </a:r>
            <a:r>
              <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Rev. 2019;20(6):795-804.</a:t>
            </a:r>
          </a:p>
        </p:txBody>
      </p:sp>
      <p:sp>
        <p:nvSpPr>
          <p:cNvPr id="6" name="TextBox 5">
            <a:extLst>
              <a:ext uri="{FF2B5EF4-FFF2-40B4-BE49-F238E27FC236}">
                <a16:creationId xmlns:a16="http://schemas.microsoft.com/office/drawing/2014/main" id="{B41E8DCB-B007-ECA2-CA27-E73B826C2472}"/>
              </a:ext>
            </a:extLst>
          </p:cNvPr>
          <p:cNvSpPr txBox="1"/>
          <p:nvPr/>
        </p:nvSpPr>
        <p:spPr>
          <a:xfrm>
            <a:off x="9189780" y="735404"/>
            <a:ext cx="2221578" cy="523220"/>
          </a:xfrm>
          <a:prstGeom prst="rect">
            <a:avLst/>
          </a:prstGeom>
          <a:noFill/>
        </p:spPr>
        <p:txBody>
          <a:bodyPr wrap="square" rtlCol="0">
            <a:spAutoFit/>
          </a:bodyPr>
          <a:lstStyle/>
          <a:p>
            <a:r>
              <a:rPr lang="en-US" sz="2800" dirty="0" err="1"/>
              <a:t>Zeldzaam</a:t>
            </a:r>
            <a:endParaRPr lang="nl-NL" sz="2800" dirty="0"/>
          </a:p>
        </p:txBody>
      </p:sp>
      <p:sp>
        <p:nvSpPr>
          <p:cNvPr id="7" name="Tekstvak 68">
            <a:extLst>
              <a:ext uri="{FF2B5EF4-FFF2-40B4-BE49-F238E27FC236}">
                <a16:creationId xmlns:a16="http://schemas.microsoft.com/office/drawing/2014/main" id="{B825A1FB-3235-4311-7B7D-3D6FD9B0BBC7}"/>
              </a:ext>
            </a:extLst>
          </p:cNvPr>
          <p:cNvSpPr txBox="1"/>
          <p:nvPr/>
        </p:nvSpPr>
        <p:spPr>
          <a:xfrm>
            <a:off x="6976504" y="2421211"/>
            <a:ext cx="1359000" cy="338554"/>
          </a:xfrm>
          <a:prstGeom prst="rect">
            <a:avLst/>
          </a:prstGeom>
          <a:noFill/>
        </p:spPr>
        <p:txBody>
          <a:bodyPr wrap="square" rtlCol="0">
            <a:spAutoFit/>
          </a:bodyPr>
          <a:lstStyle/>
          <a:p>
            <a:pPr algn="ctr"/>
            <a:r>
              <a:rPr lang="en-US" sz="2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H</a:t>
            </a:r>
            <a:r>
              <a:rPr lang="nl-NL" sz="2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ormonaal</a:t>
            </a:r>
          </a:p>
        </p:txBody>
      </p:sp>
      <p:sp>
        <p:nvSpPr>
          <p:cNvPr id="8" name="Tekstvak 68">
            <a:extLst>
              <a:ext uri="{FF2B5EF4-FFF2-40B4-BE49-F238E27FC236}">
                <a16:creationId xmlns:a16="http://schemas.microsoft.com/office/drawing/2014/main" id="{DCB8D134-E69F-55D7-835A-503148E76F2D}"/>
              </a:ext>
            </a:extLst>
          </p:cNvPr>
          <p:cNvSpPr txBox="1"/>
          <p:nvPr/>
        </p:nvSpPr>
        <p:spPr>
          <a:xfrm>
            <a:off x="8674903" y="2361631"/>
            <a:ext cx="1201674" cy="338554"/>
          </a:xfrm>
          <a:prstGeom prst="rect">
            <a:avLst/>
          </a:prstGeom>
          <a:noFill/>
        </p:spPr>
        <p:txBody>
          <a:bodyPr wrap="square" rtlCol="0">
            <a:spAutoFit/>
          </a:bodyPr>
          <a:lstStyle/>
          <a:p>
            <a:pPr algn="ctr"/>
            <a:r>
              <a:rPr lang="en-US" sz="2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G</a:t>
            </a:r>
            <a:r>
              <a:rPr lang="nl-NL" sz="2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enetisch</a:t>
            </a:r>
          </a:p>
        </p:txBody>
      </p:sp>
      <p:sp>
        <p:nvSpPr>
          <p:cNvPr id="9" name="Right Brace 8">
            <a:extLst>
              <a:ext uri="{FF2B5EF4-FFF2-40B4-BE49-F238E27FC236}">
                <a16:creationId xmlns:a16="http://schemas.microsoft.com/office/drawing/2014/main" id="{86ED7316-24DE-174D-776E-005B20F85E3C}"/>
              </a:ext>
            </a:extLst>
          </p:cNvPr>
          <p:cNvSpPr/>
          <p:nvPr/>
        </p:nvSpPr>
        <p:spPr>
          <a:xfrm rot="16200000">
            <a:off x="9696801" y="1013654"/>
            <a:ext cx="796484" cy="115781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4270510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4B0"/>
        </a:solidFill>
        <a:effectLst/>
      </p:bgPr>
    </p:bg>
    <p:spTree>
      <p:nvGrpSpPr>
        <p:cNvPr id="1" name=""/>
        <p:cNvGrpSpPr/>
        <p:nvPr/>
      </p:nvGrpSpPr>
      <p:grpSpPr>
        <a:xfrm>
          <a:off x="0" y="0"/>
          <a:ext cx="0" cy="0"/>
          <a:chOff x="0" y="0"/>
          <a:chExt cx="0" cy="0"/>
        </a:xfrm>
      </p:grpSpPr>
      <p:graphicFrame>
        <p:nvGraphicFramePr>
          <p:cNvPr id="6" name="Tabel 5">
            <a:extLst>
              <a:ext uri="{FF2B5EF4-FFF2-40B4-BE49-F238E27FC236}">
                <a16:creationId xmlns:a16="http://schemas.microsoft.com/office/drawing/2014/main" id="{BF27979A-88BB-D0BA-02E4-68502973C5E2}"/>
              </a:ext>
            </a:extLst>
          </p:cNvPr>
          <p:cNvGraphicFramePr>
            <a:graphicFrameLocks noGrp="1"/>
          </p:cNvGraphicFramePr>
          <p:nvPr>
            <p:extLst>
              <p:ext uri="{D42A27DB-BD31-4B8C-83A1-F6EECF244321}">
                <p14:modId xmlns:p14="http://schemas.microsoft.com/office/powerpoint/2010/main" val="3419937101"/>
              </p:ext>
            </p:extLst>
          </p:nvPr>
        </p:nvGraphicFramePr>
        <p:xfrm>
          <a:off x="2143125" y="1600200"/>
          <a:ext cx="7905750" cy="3962400"/>
        </p:xfrm>
        <a:graphic>
          <a:graphicData uri="http://schemas.openxmlformats.org/drawingml/2006/table">
            <a:tbl>
              <a:tblPr firstRow="1" firstCol="1" bandRow="1">
                <a:tableStyleId>{2D5ABB26-0587-4C30-8999-92F81FD0307C}</a:tableStyleId>
              </a:tblPr>
              <a:tblGrid>
                <a:gridCol w="4273636">
                  <a:extLst>
                    <a:ext uri="{9D8B030D-6E8A-4147-A177-3AD203B41FA5}">
                      <a16:colId xmlns:a16="http://schemas.microsoft.com/office/drawing/2014/main" val="20000"/>
                    </a:ext>
                  </a:extLst>
                </a:gridCol>
                <a:gridCol w="3632114">
                  <a:extLst>
                    <a:ext uri="{9D8B030D-6E8A-4147-A177-3AD203B41FA5}">
                      <a16:colId xmlns:a16="http://schemas.microsoft.com/office/drawing/2014/main" val="20001"/>
                    </a:ext>
                  </a:extLst>
                </a:gridCol>
              </a:tblGrid>
              <a:tr h="793377">
                <a:tc>
                  <a:txBody>
                    <a:bodyPr/>
                    <a:lstStyle/>
                    <a:p>
                      <a:pPr>
                        <a:spcAft>
                          <a:spcPts val="0"/>
                        </a:spcAft>
                      </a:pPr>
                      <a:r>
                        <a:rPr lang="nl-NL" sz="1900" dirty="0">
                          <a:effectLst/>
                          <a:latin typeface="Sofia Pro Soft Light" panose="020B0000000000000000" pitchFamily="34" charset="0"/>
                        </a:rPr>
                        <a:t>(potentiële) belangenverstrengeling</a:t>
                      </a:r>
                      <a:endParaRPr lang="nl-NL" sz="1000" dirty="0">
                        <a:effectLst/>
                        <a:latin typeface="Sofia Pro Soft Light" panose="020B0000000000000000" pitchFamily="34" charset="0"/>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effectLst/>
                          <a:latin typeface="Sofia Pro Soft Light" panose="020B0000000000000000" pitchFamily="34" charset="0"/>
                        </a:rPr>
                        <a:t>Geen  </a:t>
                      </a:r>
                      <a:endParaRPr lang="nl-NL" sz="1000" dirty="0">
                        <a:effectLst/>
                        <a:latin typeface="Sofia Pro Soft Light" panose="020B0000000000000000" pitchFamily="34" charset="0"/>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7123">
                <a:tc>
                  <a:txBody>
                    <a:bodyPr/>
                    <a:lstStyle/>
                    <a:p>
                      <a:pPr>
                        <a:spcAft>
                          <a:spcPts val="0"/>
                        </a:spcAft>
                      </a:pPr>
                      <a:r>
                        <a:rPr lang="nl-NL" sz="1900" dirty="0">
                          <a:effectLst/>
                          <a:latin typeface="Sofia Pro Soft Light" panose="020B0000000000000000" pitchFamily="34" charset="0"/>
                        </a:rPr>
                        <a:t>Voor bijeenkomst mogelijk relevante relaties met bedrijven</a:t>
                      </a:r>
                      <a:endParaRPr lang="nl-NL" sz="1000" dirty="0">
                        <a:effectLst/>
                        <a:latin typeface="Sofia Pro Soft Light" panose="020B0000000000000000" pitchFamily="34" charset="0"/>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effectLst/>
                          <a:latin typeface="Sofia Pro Soft Light" panose="020B0000000000000000" pitchFamily="34" charset="0"/>
                        </a:rPr>
                        <a:t>Geen</a:t>
                      </a:r>
                      <a:endParaRPr lang="nl-NL" sz="1000" dirty="0">
                        <a:effectLst/>
                        <a:latin typeface="Sofia Pro Soft Light" panose="020B0000000000000000" pitchFamily="34" charset="0"/>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51900">
                <a:tc>
                  <a:txBody>
                    <a:bodyPr/>
                    <a:lstStyle/>
                    <a:p>
                      <a:pPr marL="342900" lvl="0" indent="-342900">
                        <a:spcAft>
                          <a:spcPts val="0"/>
                        </a:spcAft>
                        <a:buFont typeface="Symbol"/>
                        <a:buChar char=""/>
                      </a:pPr>
                      <a:r>
                        <a:rPr lang="nl-NL" sz="1900" dirty="0">
                          <a:effectLst/>
                          <a:latin typeface="Sofia Pro Soft Light" panose="020B0000000000000000" pitchFamily="34" charset="0"/>
                        </a:rPr>
                        <a:t>Sponsoring of onderzoeksgeld</a:t>
                      </a:r>
                      <a:endParaRPr lang="nl-NL" sz="1000" dirty="0">
                        <a:effectLst/>
                        <a:latin typeface="Sofia Pro Soft Light" panose="020B0000000000000000" pitchFamily="34" charset="0"/>
                      </a:endParaRPr>
                    </a:p>
                    <a:p>
                      <a:pPr marL="342900" lvl="0" indent="-342900">
                        <a:spcAft>
                          <a:spcPts val="0"/>
                        </a:spcAft>
                        <a:buFont typeface="Symbol"/>
                        <a:buChar char=""/>
                      </a:pPr>
                      <a:r>
                        <a:rPr lang="nl-NL" sz="1900" dirty="0">
                          <a:effectLst/>
                          <a:latin typeface="Sofia Pro Soft Light" panose="020B0000000000000000" pitchFamily="34" charset="0"/>
                        </a:rPr>
                        <a:t>Honorarium of andere (financiële) vergoeding</a:t>
                      </a:r>
                      <a:endParaRPr lang="nl-NL" sz="1000" baseline="0" dirty="0">
                        <a:effectLst/>
                        <a:latin typeface="Sofia Pro Soft Light" panose="020B0000000000000000" pitchFamily="34" charset="0"/>
                      </a:endParaRPr>
                    </a:p>
                    <a:p>
                      <a:pPr marL="342900" lvl="0" indent="-342900">
                        <a:spcAft>
                          <a:spcPts val="0"/>
                        </a:spcAft>
                        <a:buFont typeface="Symbol"/>
                        <a:buChar char=""/>
                      </a:pPr>
                      <a:r>
                        <a:rPr lang="nl-NL" sz="1900" dirty="0">
                          <a:effectLst/>
                          <a:latin typeface="Sofia Pro Soft Light" panose="020B0000000000000000" pitchFamily="34" charset="0"/>
                        </a:rPr>
                        <a:t>Aandeelhouder</a:t>
                      </a:r>
                      <a:endParaRPr lang="nl-NL" sz="1000" dirty="0">
                        <a:effectLst/>
                        <a:latin typeface="Sofia Pro Soft Light" panose="020B0000000000000000" pitchFamily="34" charset="0"/>
                      </a:endParaRPr>
                    </a:p>
                    <a:p>
                      <a:pPr marL="342900" lvl="0" indent="-342900">
                        <a:spcAft>
                          <a:spcPts val="0"/>
                        </a:spcAft>
                        <a:buFont typeface="Symbol"/>
                        <a:buChar char=""/>
                      </a:pPr>
                      <a:r>
                        <a:rPr lang="nl-NL" sz="1900" dirty="0">
                          <a:effectLst/>
                          <a:latin typeface="Sofia Pro Soft Light" panose="020B0000000000000000" pitchFamily="34" charset="0"/>
                        </a:rPr>
                        <a:t>Andere relatie, namelijk …</a:t>
                      </a:r>
                      <a:endParaRPr lang="nl-NL" sz="1000" dirty="0">
                        <a:effectLst/>
                        <a:latin typeface="Sofia Pro Soft Light" panose="020B0000000000000000" pitchFamily="34" charset="0"/>
                        <a:ea typeface="Calibri"/>
                        <a:cs typeface="Times New Roman"/>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nl-NL" sz="900" dirty="0">
                          <a:effectLst/>
                          <a:latin typeface="Sofia Pro Soft Light" panose="020B0000000000000000" pitchFamily="34" charset="0"/>
                        </a:rPr>
                        <a:t> </a:t>
                      </a:r>
                      <a:endParaRPr lang="nl-NL" sz="1000" dirty="0">
                        <a:effectLst/>
                        <a:latin typeface="Sofia Pro Soft Light" panose="020B0000000000000000" pitchFamily="34" charset="0"/>
                      </a:endParaRPr>
                    </a:p>
                    <a:p>
                      <a:pPr marL="342900" indent="-342900">
                        <a:spcAft>
                          <a:spcPts val="0"/>
                        </a:spcAft>
                        <a:buFont typeface="Symbol" panose="05050102010706020507" pitchFamily="18" charset="2"/>
                        <a:buChar char="·"/>
                      </a:pPr>
                      <a:endParaRPr lang="en-NL" sz="1000" dirty="0">
                        <a:effectLst/>
                        <a:latin typeface="Sofia Pro Soft Light" panose="020B0000000000000000" pitchFamily="34" charset="0"/>
                        <a:cs typeface="Times New Roman"/>
                        <a:sym typeface="Symbol"/>
                      </a:endParaRPr>
                    </a:p>
                    <a:p>
                      <a:pPr marL="0" indent="0" algn="ctr">
                        <a:spcAft>
                          <a:spcPts val="0"/>
                        </a:spcAft>
                        <a:buFont typeface="Symbol" panose="05050102010706020507" pitchFamily="18" charset="2"/>
                        <a:buNone/>
                      </a:pPr>
                      <a:r>
                        <a:rPr lang="en-US" sz="2000" dirty="0">
                          <a:effectLst/>
                          <a:latin typeface="Sofia Pro Soft Light" panose="020B0000000000000000" pitchFamily="34" charset="0"/>
                          <a:cs typeface="Times New Roman"/>
                          <a:sym typeface="Symbol"/>
                        </a:rPr>
                        <a:t>NVT</a:t>
                      </a:r>
                      <a:endParaRPr lang="en-NL" sz="2000" dirty="0">
                        <a:effectLst/>
                        <a:latin typeface="Sofia Pro Soft Light" panose="020B0000000000000000" pitchFamily="34" charset="0"/>
                        <a:cs typeface="Times New Roman"/>
                        <a:sym typeface="Symbol"/>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itel 6">
            <a:extLst>
              <a:ext uri="{FF2B5EF4-FFF2-40B4-BE49-F238E27FC236}">
                <a16:creationId xmlns:a16="http://schemas.microsoft.com/office/drawing/2014/main" id="{65B22CF5-149C-904E-528B-CDF769656433}"/>
              </a:ext>
            </a:extLst>
          </p:cNvPr>
          <p:cNvSpPr>
            <a:spLocks noGrp="1"/>
          </p:cNvSpPr>
          <p:nvPr>
            <p:ph type="title"/>
          </p:nvPr>
        </p:nvSpPr>
        <p:spPr/>
        <p:txBody>
          <a:bodyPr rtlCol="0">
            <a:normAutofit/>
          </a:bodyPr>
          <a:lstStyle/>
          <a:p>
            <a:pPr>
              <a:defRPr/>
            </a:pPr>
            <a:r>
              <a:rPr lang="nl-NL" dirty="0" err="1">
                <a:solidFill>
                  <a:schemeClr val="bg1"/>
                </a:solidFill>
                <a:latin typeface="Sofia Pro Soft Regular" panose="020B0000000000000000" pitchFamily="34" charset="0"/>
                <a:ea typeface="+mn-ea"/>
                <a:cs typeface="+mn-cs"/>
              </a:rPr>
              <a:t>Disclosure</a:t>
            </a:r>
            <a:r>
              <a:rPr lang="nl-NL" dirty="0">
                <a:solidFill>
                  <a:schemeClr val="bg1"/>
                </a:solidFill>
                <a:latin typeface="Sofia Pro Soft Regular" panose="020B0000000000000000" pitchFamily="34" charset="0"/>
                <a:ea typeface="+mn-ea"/>
                <a:cs typeface="+mn-cs"/>
              </a:rPr>
              <a:t> belangen spreker</a:t>
            </a:r>
            <a:br>
              <a:rPr lang="nl-NL" dirty="0"/>
            </a:br>
            <a:endParaRPr lang="nl-N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F428-7DED-49C0-6778-7BDCC205EBF3}"/>
              </a:ext>
            </a:extLst>
          </p:cNvPr>
          <p:cNvSpPr>
            <a:spLocks noGrp="1"/>
          </p:cNvSpPr>
          <p:nvPr>
            <p:ph type="title"/>
          </p:nvPr>
        </p:nvSpPr>
        <p:spPr>
          <a:xfrm>
            <a:off x="758952" y="333497"/>
            <a:ext cx="10872609" cy="1029419"/>
          </a:xfrm>
        </p:spPr>
        <p:txBody>
          <a:bodyPr vert="horz" lIns="91440" tIns="45720" rIns="91440" bIns="45720" rtlCol="0" anchor="ctr">
            <a:normAutofit fontScale="90000"/>
          </a:bodyPr>
          <a:lstStyle/>
          <a:p>
            <a:r>
              <a:rPr lang="en-US" sz="4000" kern="1200" dirty="0" err="1">
                <a:solidFill>
                  <a:schemeClr val="tx1">
                    <a:lumMod val="50000"/>
                    <a:lumOff val="50000"/>
                  </a:schemeClr>
                </a:solidFill>
                <a:latin typeface="Sofia Pro Soft Medium" panose="020B0000000000000000" pitchFamily="34" charset="0"/>
              </a:rPr>
              <a:t>Vaststellen</a:t>
            </a:r>
            <a:r>
              <a:rPr lang="en-US" sz="4000" kern="1200" dirty="0">
                <a:solidFill>
                  <a:schemeClr val="tx1">
                    <a:lumMod val="50000"/>
                    <a:lumOff val="50000"/>
                  </a:schemeClr>
                </a:solidFill>
                <a:latin typeface="Sofia Pro Soft Medium" panose="020B0000000000000000" pitchFamily="34" charset="0"/>
              </a:rPr>
              <a:t> </a:t>
            </a:r>
            <a:r>
              <a:rPr lang="en-US" sz="4000" kern="1200" dirty="0" err="1">
                <a:solidFill>
                  <a:schemeClr val="tx1">
                    <a:lumMod val="50000"/>
                    <a:lumOff val="50000"/>
                  </a:schemeClr>
                </a:solidFill>
                <a:latin typeface="Sofia Pro Soft Medium" panose="020B0000000000000000" pitchFamily="34" charset="0"/>
              </a:rPr>
              <a:t>gewichtsger</a:t>
            </a:r>
            <a:r>
              <a:rPr lang="en-US" sz="4000" dirty="0" err="1">
                <a:solidFill>
                  <a:schemeClr val="tx1">
                    <a:lumMod val="50000"/>
                    <a:lumOff val="50000"/>
                  </a:schemeClr>
                </a:solidFill>
                <a:latin typeface="Sofia Pro Soft Medium" panose="020B0000000000000000" pitchFamily="34" charset="0"/>
              </a:rPr>
              <a:t>elateerd</a:t>
            </a:r>
            <a:r>
              <a:rPr lang="en-US" sz="4000" dirty="0">
                <a:solidFill>
                  <a:schemeClr val="tx1">
                    <a:lumMod val="50000"/>
                    <a:lumOff val="50000"/>
                  </a:schemeClr>
                </a:solidFill>
                <a:latin typeface="Sofia Pro Soft Medium" panose="020B0000000000000000" pitchFamily="34" charset="0"/>
              </a:rPr>
              <a:t> </a:t>
            </a:r>
            <a:r>
              <a:rPr lang="en-US" sz="4000" dirty="0" err="1">
                <a:solidFill>
                  <a:schemeClr val="tx1">
                    <a:lumMod val="50000"/>
                    <a:lumOff val="50000"/>
                  </a:schemeClr>
                </a:solidFill>
                <a:latin typeface="Sofia Pro Soft Medium" panose="020B0000000000000000" pitchFamily="34" charset="0"/>
              </a:rPr>
              <a:t>gezondheidsrisico</a:t>
            </a:r>
            <a:endParaRPr lang="en-US" sz="4000" kern="1200" dirty="0">
              <a:solidFill>
                <a:schemeClr val="tx1">
                  <a:lumMod val="50000"/>
                  <a:lumOff val="50000"/>
                </a:schemeClr>
              </a:solidFill>
              <a:latin typeface="Sofia Pro Soft Medium" panose="020B0000000000000000" pitchFamily="34" charset="0"/>
            </a:endParaRPr>
          </a:p>
        </p:txBody>
      </p:sp>
      <p:pic>
        <p:nvPicPr>
          <p:cNvPr id="5" name="Picture 4" descr="A screenshot of a computer screen&#10;&#10;Description automatically generated">
            <a:extLst>
              <a:ext uri="{FF2B5EF4-FFF2-40B4-BE49-F238E27FC236}">
                <a16:creationId xmlns:a16="http://schemas.microsoft.com/office/drawing/2014/main" id="{09AC69C8-4AF3-9C75-872F-F53AB73A1618}"/>
              </a:ext>
            </a:extLst>
          </p:cNvPr>
          <p:cNvPicPr>
            <a:picLocks noChangeAspect="1"/>
          </p:cNvPicPr>
          <p:nvPr/>
        </p:nvPicPr>
        <p:blipFill rotWithShape="1">
          <a:blip r:embed="rId2">
            <a:extLst>
              <a:ext uri="{28A0092B-C50C-407E-A947-70E740481C1C}">
                <a14:useLocalDpi xmlns:a14="http://schemas.microsoft.com/office/drawing/2010/main" val="0"/>
              </a:ext>
            </a:extLst>
          </a:blip>
          <a:srcRect t="3170" b="4522"/>
          <a:stretch/>
        </p:blipFill>
        <p:spPr>
          <a:xfrm>
            <a:off x="179162" y="1456648"/>
            <a:ext cx="11729842" cy="5278450"/>
          </a:xfrm>
          <a:prstGeom prst="rect">
            <a:avLst/>
          </a:prstGeom>
          <a:effectLst/>
        </p:spPr>
      </p:pic>
      <p:sp>
        <p:nvSpPr>
          <p:cNvPr id="3" name="TextBox 2">
            <a:extLst>
              <a:ext uri="{FF2B5EF4-FFF2-40B4-BE49-F238E27FC236}">
                <a16:creationId xmlns:a16="http://schemas.microsoft.com/office/drawing/2014/main" id="{37CD0A61-9E64-3B79-A003-CF03CCDAF390}"/>
              </a:ext>
            </a:extLst>
          </p:cNvPr>
          <p:cNvSpPr txBox="1"/>
          <p:nvPr/>
        </p:nvSpPr>
        <p:spPr>
          <a:xfrm>
            <a:off x="7816647" y="6263148"/>
            <a:ext cx="3696928" cy="338554"/>
          </a:xfrm>
          <a:prstGeom prst="rect">
            <a:avLst/>
          </a:prstGeom>
          <a:noFill/>
        </p:spPr>
        <p:txBody>
          <a:bodyPr wrap="square" rtlCol="0">
            <a:spAutoFit/>
          </a:bodyPr>
          <a:lstStyle/>
          <a:p>
            <a:r>
              <a:rPr lang="en-US" sz="1600" dirty="0" err="1">
                <a:solidFill>
                  <a:schemeClr val="tx1">
                    <a:lumMod val="50000"/>
                    <a:lumOff val="50000"/>
                  </a:schemeClr>
                </a:solidFill>
                <a:latin typeface="Sofia Pro Soft Light" panose="020B0000000000000000" pitchFamily="34" charset="0"/>
              </a:rPr>
              <a:t>Bron</a:t>
            </a:r>
            <a:r>
              <a:rPr lang="en-US" sz="1600" dirty="0">
                <a:solidFill>
                  <a:schemeClr val="tx1">
                    <a:lumMod val="50000"/>
                    <a:lumOff val="50000"/>
                  </a:schemeClr>
                </a:solidFill>
                <a:latin typeface="Sofia Pro Soft Light" panose="020B0000000000000000" pitchFamily="34" charset="0"/>
              </a:rPr>
              <a:t>: </a:t>
            </a:r>
            <a:r>
              <a:rPr lang="en-US" sz="1600" dirty="0" err="1">
                <a:solidFill>
                  <a:schemeClr val="tx1">
                    <a:lumMod val="50000"/>
                    <a:lumOff val="50000"/>
                  </a:schemeClr>
                </a:solidFill>
                <a:latin typeface="Sofia Pro Soft Light" panose="020B0000000000000000" pitchFamily="34" charset="0"/>
              </a:rPr>
              <a:t>Multidisciplinaire</a:t>
            </a:r>
            <a:r>
              <a:rPr lang="en-US" sz="1600" dirty="0">
                <a:solidFill>
                  <a:schemeClr val="tx1">
                    <a:lumMod val="50000"/>
                    <a:lumOff val="50000"/>
                  </a:schemeClr>
                </a:solidFill>
                <a:latin typeface="Sofia Pro Soft Light" panose="020B0000000000000000" pitchFamily="34" charset="0"/>
              </a:rPr>
              <a:t> </a:t>
            </a:r>
            <a:r>
              <a:rPr lang="en-US" sz="1600" dirty="0" err="1">
                <a:solidFill>
                  <a:schemeClr val="tx1">
                    <a:lumMod val="50000"/>
                    <a:lumOff val="50000"/>
                  </a:schemeClr>
                </a:solidFill>
                <a:latin typeface="Sofia Pro Soft Light" panose="020B0000000000000000" pitchFamily="34" charset="0"/>
              </a:rPr>
              <a:t>richtlijn</a:t>
            </a:r>
            <a:r>
              <a:rPr lang="en-US" sz="1600" dirty="0">
                <a:solidFill>
                  <a:schemeClr val="tx1">
                    <a:lumMod val="50000"/>
                    <a:lumOff val="50000"/>
                  </a:schemeClr>
                </a:solidFill>
                <a:latin typeface="Sofia Pro Soft Light" panose="020B0000000000000000" pitchFamily="34" charset="0"/>
              </a:rPr>
              <a:t> 2022</a:t>
            </a:r>
            <a:endParaRPr lang="nl-NL" sz="1600" dirty="0">
              <a:solidFill>
                <a:schemeClr val="tx1">
                  <a:lumMod val="50000"/>
                  <a:lumOff val="50000"/>
                </a:schemeClr>
              </a:solidFill>
              <a:latin typeface="Sofia Pro Soft Light" panose="020B0000000000000000" pitchFamily="34" charset="0"/>
            </a:endParaRPr>
          </a:p>
        </p:txBody>
      </p:sp>
    </p:spTree>
    <p:extLst>
      <p:ext uri="{BB962C8B-B14F-4D97-AF65-F5344CB8AC3E}">
        <p14:creationId xmlns:p14="http://schemas.microsoft.com/office/powerpoint/2010/main" val="2621953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35B92-8E96-6921-1A2A-F4A152E86496}"/>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Check </a:t>
            </a:r>
            <a:r>
              <a:rPr lang="en-US" sz="5200" kern="1200" dirty="0" err="1">
                <a:solidFill>
                  <a:schemeClr val="tx1"/>
                </a:solidFill>
                <a:latin typeface="+mj-lt"/>
                <a:ea typeface="+mj-ea"/>
                <a:cs typeface="+mj-cs"/>
              </a:rPr>
              <a:t>oorzaken</a:t>
            </a:r>
            <a:r>
              <a:rPr lang="en-US" sz="5200" kern="1200" dirty="0">
                <a:solidFill>
                  <a:schemeClr val="tx1"/>
                </a:solidFill>
                <a:latin typeface="+mj-lt"/>
                <a:ea typeface="+mj-ea"/>
                <a:cs typeface="+mj-cs"/>
              </a:rPr>
              <a:t> </a:t>
            </a:r>
            <a:r>
              <a:rPr lang="en-US" sz="5200" kern="1200" dirty="0" err="1">
                <a:solidFill>
                  <a:schemeClr val="tx1"/>
                </a:solidFill>
                <a:latin typeface="+mj-lt"/>
                <a:ea typeface="+mj-ea"/>
                <a:cs typeface="+mj-cs"/>
              </a:rPr>
              <a:t>overgewicht</a:t>
            </a:r>
            <a:endParaRPr lang="en-US" sz="5200" kern="1200" dirty="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C89E4B03-9C45-042D-3D91-10125121847B}"/>
              </a:ext>
            </a:extLst>
          </p:cNvPr>
          <p:cNvPicPr>
            <a:picLocks noChangeAspect="1"/>
          </p:cNvPicPr>
          <p:nvPr/>
        </p:nvPicPr>
        <p:blipFill>
          <a:blip r:embed="rId2"/>
          <a:stretch>
            <a:fillRect/>
          </a:stretch>
        </p:blipFill>
        <p:spPr>
          <a:xfrm>
            <a:off x="858823" y="1845426"/>
            <a:ext cx="10471301" cy="4450303"/>
          </a:xfrm>
          <a:prstGeom prst="rect">
            <a:avLst/>
          </a:prstGeom>
        </p:spPr>
      </p:pic>
      <p:sp>
        <p:nvSpPr>
          <p:cNvPr id="6" name="TextBox 5">
            <a:extLst>
              <a:ext uri="{FF2B5EF4-FFF2-40B4-BE49-F238E27FC236}">
                <a16:creationId xmlns:a16="http://schemas.microsoft.com/office/drawing/2014/main" id="{D7313CF9-008A-1D11-8E09-C15B14FDF908}"/>
              </a:ext>
            </a:extLst>
          </p:cNvPr>
          <p:cNvSpPr txBox="1"/>
          <p:nvPr/>
        </p:nvSpPr>
        <p:spPr>
          <a:xfrm>
            <a:off x="383458" y="6295729"/>
            <a:ext cx="5171768" cy="369332"/>
          </a:xfrm>
          <a:prstGeom prst="rect">
            <a:avLst/>
          </a:prstGeom>
          <a:noFill/>
        </p:spPr>
        <p:txBody>
          <a:bodyPr wrap="square" rtlCol="0">
            <a:spAutoFit/>
          </a:bodyPr>
          <a:lstStyle/>
          <a:p>
            <a:r>
              <a:rPr lang="nl-NL" dirty="0"/>
              <a:t>https://www.checkoorzakenovergewicht.nl/</a:t>
            </a:r>
          </a:p>
        </p:txBody>
      </p:sp>
    </p:spTree>
    <p:extLst>
      <p:ext uri="{BB962C8B-B14F-4D97-AF65-F5344CB8AC3E}">
        <p14:creationId xmlns:p14="http://schemas.microsoft.com/office/powerpoint/2010/main" val="2291899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D9FD0-B8C6-415F-A7EA-A953A8EDB2CF}"/>
              </a:ext>
            </a:extLst>
          </p:cNvPr>
          <p:cNvSpPr txBox="1">
            <a:spLocks/>
          </p:cNvSpPr>
          <p:nvPr/>
        </p:nvSpPr>
        <p:spPr>
          <a:xfrm>
            <a:off x="-567853" y="409929"/>
            <a:ext cx="11779675" cy="11382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L" dirty="0">
                <a:solidFill>
                  <a:srgbClr val="666BD9"/>
                </a:solidFill>
                <a:latin typeface="Sofia Pro Soft Medium" panose="020B0000000000000000" pitchFamily="34" charset="0"/>
              </a:rPr>
              <a:t>Medicatie </a:t>
            </a:r>
            <a:r>
              <a:rPr lang="en-US" dirty="0">
                <a:solidFill>
                  <a:srgbClr val="666BD9"/>
                </a:solidFill>
                <a:latin typeface="Sofia Pro Soft Medium" panose="020B0000000000000000" pitchFamily="34" charset="0"/>
              </a:rPr>
              <a:t>(</a:t>
            </a:r>
            <a:r>
              <a:rPr lang="en-NL" dirty="0">
                <a:solidFill>
                  <a:srgbClr val="666BD9"/>
                </a:solidFill>
                <a:latin typeface="Sofia Pro Soft Medium" panose="020B0000000000000000" pitchFamily="34" charset="0"/>
              </a:rPr>
              <a:t>verborgen dikmaker</a:t>
            </a:r>
            <a:r>
              <a:rPr lang="en-US" dirty="0">
                <a:solidFill>
                  <a:srgbClr val="666BD9"/>
                </a:solidFill>
                <a:latin typeface="Sofia Pro Soft Medium" panose="020B0000000000000000" pitchFamily="34" charset="0"/>
              </a:rPr>
              <a:t>s)</a:t>
            </a:r>
            <a:endParaRPr lang="en-NL" dirty="0">
              <a:solidFill>
                <a:srgbClr val="666BD9"/>
              </a:solidFill>
              <a:latin typeface="Sofia Pro Soft Medium" panose="020B0000000000000000" pitchFamily="34" charset="0"/>
            </a:endParaRPr>
          </a:p>
          <a:p>
            <a:endParaRPr lang="nl-NL" dirty="0"/>
          </a:p>
        </p:txBody>
      </p:sp>
      <p:pic>
        <p:nvPicPr>
          <p:cNvPr id="7" name="Picture 6" descr="A picture containing needle, cosmetic&#10;&#10;Description automatically generated">
            <a:extLst>
              <a:ext uri="{FF2B5EF4-FFF2-40B4-BE49-F238E27FC236}">
                <a16:creationId xmlns:a16="http://schemas.microsoft.com/office/drawing/2014/main" id="{480C42B7-7BA1-4453-A4CA-B20DC4628630}"/>
              </a:ext>
            </a:extLst>
          </p:cNvPr>
          <p:cNvPicPr>
            <a:picLocks noChangeAspect="1"/>
          </p:cNvPicPr>
          <p:nvPr/>
        </p:nvPicPr>
        <p:blipFill rotWithShape="1">
          <a:blip r:embed="rId2">
            <a:extLst>
              <a:ext uri="{28A0092B-C50C-407E-A947-70E740481C1C}">
                <a14:useLocalDpi xmlns:a14="http://schemas.microsoft.com/office/drawing/2010/main" val="0"/>
              </a:ext>
            </a:extLst>
          </a:blip>
          <a:srcRect l="13598" r="20357"/>
          <a:stretch/>
        </p:blipFill>
        <p:spPr>
          <a:xfrm>
            <a:off x="8601103" y="1671436"/>
            <a:ext cx="3352505" cy="2110124"/>
          </a:xfrm>
          <a:prstGeom prst="rect">
            <a:avLst/>
          </a:prstGeom>
        </p:spPr>
      </p:pic>
      <p:pic>
        <p:nvPicPr>
          <p:cNvPr id="13" name="Picture 12" descr="A picture containing beverage&#10;&#10;Description automatically generated">
            <a:extLst>
              <a:ext uri="{FF2B5EF4-FFF2-40B4-BE49-F238E27FC236}">
                <a16:creationId xmlns:a16="http://schemas.microsoft.com/office/drawing/2014/main" id="{B50D723F-3BE5-4D9B-895A-779A984C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103" y="4219562"/>
            <a:ext cx="3353460" cy="2228509"/>
          </a:xfrm>
          <a:prstGeom prst="rect">
            <a:avLst/>
          </a:prstGeom>
        </p:spPr>
      </p:pic>
      <p:sp>
        <p:nvSpPr>
          <p:cNvPr id="8" name="TextBox 7">
            <a:extLst>
              <a:ext uri="{FF2B5EF4-FFF2-40B4-BE49-F238E27FC236}">
                <a16:creationId xmlns:a16="http://schemas.microsoft.com/office/drawing/2014/main" id="{DCE4DCE1-1F84-4027-ADC5-1B97649A4010}"/>
              </a:ext>
            </a:extLst>
          </p:cNvPr>
          <p:cNvSpPr txBox="1"/>
          <p:nvPr/>
        </p:nvSpPr>
        <p:spPr>
          <a:xfrm>
            <a:off x="0" y="6571304"/>
            <a:ext cx="9304884" cy="261610"/>
          </a:xfrm>
          <a:prstGeom prst="rect">
            <a:avLst/>
          </a:prstGeom>
          <a:noFill/>
        </p:spPr>
        <p:txBody>
          <a:bodyPr wrap="square">
            <a:spAutoFit/>
          </a:bodyPr>
          <a:lstStyle/>
          <a:p>
            <a:r>
              <a:rPr lang="nl-NL" sz="1050" dirty="0"/>
              <a:t>Obesity Reviews. 2019;20:795–804. https://doi.org/10.1111/obr.12836</a:t>
            </a:r>
          </a:p>
        </p:txBody>
      </p:sp>
      <p:sp>
        <p:nvSpPr>
          <p:cNvPr id="3" name="TextBox 2">
            <a:extLst>
              <a:ext uri="{FF2B5EF4-FFF2-40B4-BE49-F238E27FC236}">
                <a16:creationId xmlns:a16="http://schemas.microsoft.com/office/drawing/2014/main" id="{B72FFBCD-5241-9A9F-AD27-B1EE0E2BA672}"/>
              </a:ext>
            </a:extLst>
          </p:cNvPr>
          <p:cNvSpPr txBox="1"/>
          <p:nvPr/>
        </p:nvSpPr>
        <p:spPr>
          <a:xfrm>
            <a:off x="316096" y="1769867"/>
            <a:ext cx="8060988" cy="4678204"/>
          </a:xfrm>
          <a:prstGeom prst="rect">
            <a:avLst/>
          </a:prstGeom>
          <a:noFill/>
        </p:spPr>
        <p:txBody>
          <a:bodyPr wrap="square" rtlCol="0">
            <a:spAutoFit/>
          </a:bodyPr>
          <a:lstStyle/>
          <a:p>
            <a:pPr marL="342900" lvl="0" indent="-342900">
              <a:buFont typeface="Arial" panose="020B0604020202020204" pitchFamily="34" charset="0"/>
              <a:buChar char="•"/>
            </a:pP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Corticosteroïden</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 </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i</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n </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e</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l</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k</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e </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v</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o</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r</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m!</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pPr marL="342900" lvl="0" indent="-342900">
              <a:buFont typeface="Arial" panose="020B0604020202020204" pitchFamily="34" charset="0"/>
              <a:buChar char="•"/>
            </a:pP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Anti-epileptica</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pPr marL="342900" lvl="0" indent="-342900">
              <a:buFont typeface="Arial" panose="020B0604020202020204" pitchFamily="34" charset="0"/>
              <a:buChar char="•"/>
            </a:pP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A</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n</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t</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i</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h</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y</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p</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e</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r</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t</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e</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n</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s</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i</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v</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a</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 (</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b</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e</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t</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a-</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b</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l</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o</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k</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k</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e</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r</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s 1.2 kg)</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pPr marL="342900" lvl="0" indent="-342900">
              <a:buFont typeface="Arial" panose="020B0604020202020204" pitchFamily="34" charset="0"/>
              <a:buChar char="•"/>
            </a:pP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I</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n</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s</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u</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l</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i</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n</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e </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 (2-6 kg 1e jaar)</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pPr marL="342900" lvl="0" indent="-342900">
              <a:buFont typeface="Arial" panose="020B0604020202020204" pitchFamily="34" charset="0"/>
              <a:buChar char="•"/>
            </a:pP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SU derivaten</a:t>
            </a:r>
            <a:r>
              <a:rPr lang="en-US" sz="2800" dirty="0">
                <a:solidFill>
                  <a:schemeClr val="tx1">
                    <a:lumMod val="65000"/>
                    <a:lumOff val="35000"/>
                  </a:schemeClr>
                </a:solidFill>
                <a:latin typeface="Sofia Pro Soft Light" panose="020B0000000000000000" pitchFamily="34" charset="0"/>
                <a:cs typeface="Calibri Light" panose="020F0302020204030204" pitchFamily="34" charset="0"/>
              </a:rPr>
              <a:t> </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(2-4 kg na 1 jaar)</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pPr marL="342900" lvl="0" indent="-342900">
              <a:buFont typeface="Arial" panose="020B0604020202020204" pitchFamily="34" charset="0"/>
              <a:buChar char="•"/>
            </a:pP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P</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s</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y</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c</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h</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o</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f</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a</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r</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m</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a</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c</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a </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 (10-30% kans &gt; 7% gewichtstoename)</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pPr marL="342900" lvl="0" indent="-342900">
              <a:buFont typeface="Arial" panose="020B0604020202020204" pitchFamily="34" charset="0"/>
              <a:buChar char="•"/>
            </a:pP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Pr</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o</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t</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o</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n</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p</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o</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m</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p</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r</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e</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m</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m</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e</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r</a:t>
            </a:r>
            <a:r>
              <a:rPr lang="nl-NL" sz="2800" dirty="0">
                <a:solidFill>
                  <a:schemeClr val="tx1">
                    <a:lumMod val="65000"/>
                    <a:lumOff val="35000"/>
                  </a:schemeClr>
                </a:solidFill>
                <a:latin typeface="Sofia Pro Soft Light" panose="020B0000000000000000" pitchFamily="34" charset="0"/>
                <a:cs typeface="Calibri Light" panose="020F0302020204030204" pitchFamily="34" charset="0"/>
              </a:rPr>
              <a:t>s</a:t>
            </a: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 aanwijzingen voor relatie </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pPr marL="342900" lvl="0" indent="-342900">
              <a:buFont typeface="Arial" panose="020B0604020202020204" pitchFamily="34" charset="0"/>
              <a:buChar char="•"/>
            </a:pPr>
            <a:r>
              <a:rPr lang="en-NL" sz="2800" dirty="0">
                <a:solidFill>
                  <a:schemeClr val="tx1">
                    <a:lumMod val="65000"/>
                    <a:lumOff val="35000"/>
                  </a:schemeClr>
                </a:solidFill>
                <a:latin typeface="Sofia Pro Soft Light" panose="020B0000000000000000" pitchFamily="34" charset="0"/>
                <a:cs typeface="Calibri Light" panose="020F0302020204030204" pitchFamily="34" charset="0"/>
              </a:rPr>
              <a:t>antihistaminica aanwijzingen voor relatie </a:t>
            </a:r>
            <a:endParaRPr lang="en-US" sz="2800" dirty="0">
              <a:solidFill>
                <a:schemeClr val="tx1">
                  <a:lumMod val="65000"/>
                  <a:lumOff val="35000"/>
                </a:schemeClr>
              </a:solidFill>
              <a:latin typeface="Sofia Pro Soft Light" panose="020B0000000000000000"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3269801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2">
            <a:extLst>
              <a:ext uri="{FF2B5EF4-FFF2-40B4-BE49-F238E27FC236}">
                <a16:creationId xmlns:a16="http://schemas.microsoft.com/office/drawing/2014/main" id="{8CC119B2-1F2B-5319-0B48-9C94B05A810A}"/>
              </a:ext>
            </a:extLst>
          </p:cNvPr>
          <p:cNvSpPr>
            <a:spLocks noChangeArrowheads="1"/>
          </p:cNvSpPr>
          <p:nvPr/>
        </p:nvSpPr>
        <p:spPr bwMode="auto">
          <a:xfrm>
            <a:off x="862366" y="2194102"/>
            <a:ext cx="3427001" cy="390858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r>
              <a:rPr kumimoji="0" lang="en-US" altLang="nl-NL" sz="1700" b="1" i="0" u="none" strike="noStrike" cap="none" normalizeH="0" baseline="0" dirty="0">
                <a:ln>
                  <a:noFill/>
                </a:ln>
                <a:effectLst/>
              </a:rPr>
              <a:t>Table 2</a:t>
            </a:r>
            <a:endParaRPr kumimoji="0" lang="en-US" altLang="nl-NL" sz="1700" b="0" i="0" u="none" strike="noStrike" cap="none" normalizeH="0" baseline="0" dirty="0">
              <a:ln>
                <a:noFill/>
              </a:ln>
              <a:effectLst/>
            </a:endParaRPr>
          </a:p>
          <a:p>
            <a:pPr marR="0" lvl="0" fontAlgn="base">
              <a:lnSpc>
                <a:spcPct val="90000"/>
              </a:lnSpc>
              <a:spcBef>
                <a:spcPct val="0"/>
              </a:spcBef>
              <a:spcAft>
                <a:spcPts val="600"/>
              </a:spcAft>
              <a:buClrTx/>
              <a:buSzTx/>
              <a:tabLst/>
            </a:pPr>
            <a:r>
              <a:rPr kumimoji="0" lang="en-US" altLang="nl-NL" sz="1700" b="0" i="0" u="none" strike="noStrike" cap="none" normalizeH="0" baseline="0" dirty="0">
                <a:ln>
                  <a:noFill/>
                </a:ln>
                <a:effectLst/>
              </a:rPr>
              <a:t>Treatment-emergent weight changes associated with antidepressants</a:t>
            </a:r>
          </a:p>
          <a:p>
            <a:pPr marR="0" lvl="0" fontAlgn="base">
              <a:lnSpc>
                <a:spcPct val="90000"/>
              </a:lnSpc>
              <a:spcBef>
                <a:spcPct val="0"/>
              </a:spcBef>
              <a:spcAft>
                <a:spcPts val="600"/>
              </a:spcAft>
              <a:buClrTx/>
              <a:buSzTx/>
              <a:tabLst/>
            </a:pPr>
            <a:endParaRPr kumimoji="0" lang="en-US" altLang="nl-NL" sz="1700" b="1" i="0" u="none" strike="noStrike" cap="none" normalizeH="0" baseline="0" dirty="0">
              <a:ln>
                <a:noFill/>
              </a:ln>
              <a:effectLst/>
            </a:endParaRPr>
          </a:p>
          <a:p>
            <a:pPr marR="0" lvl="0" fontAlgn="base">
              <a:lnSpc>
                <a:spcPct val="90000"/>
              </a:lnSpc>
              <a:spcBef>
                <a:spcPct val="0"/>
              </a:spcBef>
              <a:spcAft>
                <a:spcPts val="600"/>
              </a:spcAft>
              <a:buClrTx/>
              <a:buSzTx/>
              <a:tabLst/>
            </a:pPr>
            <a:r>
              <a:rPr kumimoji="0" lang="en-US" altLang="nl-NL" sz="1700" b="1" i="0" u="none" strike="noStrike" cap="none" normalizeH="0" baseline="0" dirty="0">
                <a:ln>
                  <a:noFill/>
                </a:ln>
                <a:effectLst/>
              </a:rPr>
              <a:t>Notes:</a:t>
            </a:r>
            <a:r>
              <a:rPr kumimoji="0" lang="en-US" altLang="nl-NL" sz="1700" b="0" i="0" u="none" strike="noStrike" cap="none" normalizeH="0" baseline="0" dirty="0">
                <a:ln>
                  <a:noFill/>
                </a:ln>
                <a:effectLst/>
              </a:rPr>
              <a:t> +=&gt;1 kg. Neutral=±1 kg. −=&lt;−1 kg. Additional + or – refers to ≥3 kg weight change.</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nl-NL" sz="1700" b="0" i="0" u="none" strike="noStrike" cap="none" normalizeH="0" baseline="30000" dirty="0">
              <a:ln>
                <a:noFill/>
              </a:ln>
              <a:effectLst/>
            </a:endParaRPr>
          </a:p>
          <a:p>
            <a:pPr marR="0" lvl="0" fontAlgn="base">
              <a:lnSpc>
                <a:spcPct val="90000"/>
              </a:lnSpc>
              <a:spcBef>
                <a:spcPct val="0"/>
              </a:spcBef>
              <a:spcAft>
                <a:spcPts val="600"/>
              </a:spcAft>
              <a:buClrTx/>
              <a:buSzTx/>
              <a:tabLst/>
            </a:pPr>
            <a:r>
              <a:rPr kumimoji="0" lang="en-US" altLang="nl-NL" sz="1700" b="0" i="0" u="none" strike="noStrike" cap="none" normalizeH="0" baseline="0" dirty="0">
                <a:ln>
                  <a:noFill/>
                </a:ln>
                <a:effectLst/>
              </a:rPr>
              <a:t>Articles cited included ≥1 weight neutral estimate(s).</a:t>
            </a:r>
          </a:p>
          <a:p>
            <a:pPr marR="0" lvl="0" fontAlgn="base">
              <a:lnSpc>
                <a:spcPct val="90000"/>
              </a:lnSpc>
              <a:spcBef>
                <a:spcPct val="0"/>
              </a:spcBef>
              <a:spcAft>
                <a:spcPts val="600"/>
              </a:spcAft>
              <a:buClrTx/>
              <a:buSzTx/>
              <a:tabLst/>
            </a:pPr>
            <a:endParaRPr lang="en-US" altLang="nl-NL" sz="1700" dirty="0"/>
          </a:p>
          <a:p>
            <a:pPr marR="0" lvl="0" fontAlgn="base">
              <a:lnSpc>
                <a:spcPct val="90000"/>
              </a:lnSpc>
              <a:spcBef>
                <a:spcPct val="0"/>
              </a:spcBef>
              <a:spcAft>
                <a:spcPts val="600"/>
              </a:spcAft>
              <a:buClrTx/>
              <a:buSzTx/>
              <a:tabLst/>
            </a:pPr>
            <a:endParaRPr kumimoji="0" lang="en-US" altLang="nl-NL" sz="1700" b="0" i="0" u="none" strike="noStrike" cap="none" normalizeH="0" baseline="0" dirty="0">
              <a:ln>
                <a:noFill/>
              </a:ln>
              <a:effectLst/>
            </a:endParaRPr>
          </a:p>
          <a:p>
            <a:pPr marR="0" lvl="0" fontAlgn="base">
              <a:lnSpc>
                <a:spcPct val="90000"/>
              </a:lnSpc>
              <a:spcBef>
                <a:spcPct val="0"/>
              </a:spcBef>
              <a:spcAft>
                <a:spcPts val="600"/>
              </a:spcAft>
              <a:buClrTx/>
              <a:buSzTx/>
              <a:tabLst/>
            </a:pPr>
            <a:r>
              <a:rPr kumimoji="0" lang="en-US" altLang="nl-NL" sz="1700" b="0" i="1" u="none" strike="noStrike" cap="none" normalizeH="0" baseline="0" dirty="0">
                <a:ln>
                  <a:noFill/>
                </a:ln>
                <a:effectLst/>
                <a:hlinkClick r:id="rId2"/>
              </a:rPr>
              <a:t>https://www.ncbi.nlm.nih.gov/pmc/articles/PMC6109660/</a:t>
            </a:r>
            <a:endParaRPr kumimoji="0" lang="en-US" altLang="nl-NL" sz="1700" b="0" i="0" u="none" strike="noStrike" cap="none" normalizeH="0" baseline="0" dirty="0">
              <a:ln>
                <a:noFill/>
              </a:ln>
              <a:effectLst/>
            </a:endParaRPr>
          </a:p>
        </p:txBody>
      </p:sp>
      <p:graphicFrame>
        <p:nvGraphicFramePr>
          <p:cNvPr id="4" name="Table 3">
            <a:extLst>
              <a:ext uri="{FF2B5EF4-FFF2-40B4-BE49-F238E27FC236}">
                <a16:creationId xmlns:a16="http://schemas.microsoft.com/office/drawing/2014/main" id="{5C9EE1B5-47BF-C164-9581-D2843214FE27}"/>
              </a:ext>
            </a:extLst>
          </p:cNvPr>
          <p:cNvGraphicFramePr>
            <a:graphicFrameLocks noGrp="1"/>
          </p:cNvGraphicFramePr>
          <p:nvPr>
            <p:extLst>
              <p:ext uri="{D42A27DB-BD31-4B8C-83A1-F6EECF244321}">
                <p14:modId xmlns:p14="http://schemas.microsoft.com/office/powerpoint/2010/main" val="2538470359"/>
              </p:ext>
            </p:extLst>
          </p:nvPr>
        </p:nvGraphicFramePr>
        <p:xfrm>
          <a:off x="5226627" y="249382"/>
          <a:ext cx="6754091" cy="6452758"/>
        </p:xfrm>
        <a:graphic>
          <a:graphicData uri="http://schemas.openxmlformats.org/drawingml/2006/table">
            <a:tbl>
              <a:tblPr/>
              <a:tblGrid>
                <a:gridCol w="5460065">
                  <a:extLst>
                    <a:ext uri="{9D8B030D-6E8A-4147-A177-3AD203B41FA5}">
                      <a16:colId xmlns:a16="http://schemas.microsoft.com/office/drawing/2014/main" val="1488488515"/>
                    </a:ext>
                  </a:extLst>
                </a:gridCol>
                <a:gridCol w="1294026">
                  <a:extLst>
                    <a:ext uri="{9D8B030D-6E8A-4147-A177-3AD203B41FA5}">
                      <a16:colId xmlns:a16="http://schemas.microsoft.com/office/drawing/2014/main" val="1889945730"/>
                    </a:ext>
                  </a:extLst>
                </a:gridCol>
              </a:tblGrid>
              <a:tr h="248183">
                <a:tc>
                  <a:txBody>
                    <a:bodyPr/>
                    <a:lstStyle/>
                    <a:p>
                      <a:pPr marL="0" marR="0" fontAlgn="t">
                        <a:spcBef>
                          <a:spcPts val="0"/>
                        </a:spcBef>
                        <a:spcAft>
                          <a:spcPts val="0"/>
                        </a:spcAft>
                      </a:pPr>
                      <a:r>
                        <a:rPr lang="en-US" sz="800" b="1">
                          <a:effectLst/>
                          <a:latin typeface="Calibri" panose="020F0502020204030204" pitchFamily="34" charset="0"/>
                        </a:rPr>
                        <a:t>Drug name</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b="1">
                          <a:effectLst/>
                          <a:latin typeface="Calibri" panose="020F0502020204030204" pitchFamily="34" charset="0"/>
                        </a:rPr>
                        <a:t>Weight effect</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152305045"/>
                  </a:ext>
                </a:extLst>
              </a:tr>
              <a:tr h="248183">
                <a:tc>
                  <a:txBody>
                    <a:bodyPr/>
                    <a:lstStyle/>
                    <a:p>
                      <a:pPr marL="0" marR="0" fontAlgn="t">
                        <a:spcBef>
                          <a:spcPts val="0"/>
                        </a:spcBef>
                        <a:spcAft>
                          <a:spcPts val="0"/>
                        </a:spcAft>
                      </a:pPr>
                      <a:r>
                        <a:rPr lang="en-US" sz="800" b="1">
                          <a:effectLst/>
                          <a:latin typeface="Calibri" panose="020F0502020204030204" pitchFamily="34" charset="0"/>
                        </a:rPr>
                        <a:t>Atypical</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62309505"/>
                  </a:ext>
                </a:extLst>
              </a:tr>
              <a:tr h="248183">
                <a:tc>
                  <a:txBody>
                    <a:bodyPr/>
                    <a:lstStyle/>
                    <a:p>
                      <a:pPr marL="0" marR="0" fontAlgn="t">
                        <a:spcBef>
                          <a:spcPts val="0"/>
                        </a:spcBef>
                        <a:spcAft>
                          <a:spcPts val="0"/>
                        </a:spcAft>
                      </a:pPr>
                      <a:r>
                        <a:rPr lang="en-US" sz="800">
                          <a:effectLst/>
                          <a:latin typeface="Calibri" panose="020F0502020204030204" pitchFamily="34" charset="0"/>
                        </a:rPr>
                        <a:t>Bupropion (norepinephrine–dopamine reuptake inhibitor)</a:t>
                      </a:r>
                      <a:r>
                        <a:rPr lang="en-US" sz="800" baseline="30000">
                          <a:effectLst/>
                          <a:latin typeface="Calibri" panose="020F0502020204030204" pitchFamily="34" charset="0"/>
                          <a:hlinkClick r:id="rId3"/>
                        </a:rPr>
                        <a:t>5</a:t>
                      </a:r>
                      <a:r>
                        <a:rPr lang="en-US" sz="800">
                          <a:effectLst/>
                          <a:latin typeface="Calibri" panose="020F0502020204030204" pitchFamily="34" charset="0"/>
                        </a:rPr>
                        <a:t>,</a:t>
                      </a:r>
                      <a:r>
                        <a:rPr lang="en-US" sz="8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5"/>
                        </a:rPr>
                        <a:t>47</a:t>
                      </a:r>
                      <a:r>
                        <a:rPr lang="en-US" sz="800">
                          <a:effectLst/>
                          <a:latin typeface="Calibri" panose="020F0502020204030204" pitchFamily="34" charset="0"/>
                        </a:rPr>
                        <a:t>,</a:t>
                      </a:r>
                      <a:r>
                        <a:rPr lang="en-US" sz="800">
                          <a:effectLst/>
                          <a:latin typeface="Calibri" panose="020F0502020204030204" pitchFamily="34" charset="0"/>
                          <a:hlinkClick r:id="rId6"/>
                        </a:rPr>
                        <a:t>51</a:t>
                      </a:r>
                      <a:r>
                        <a:rPr lang="en-US" sz="800">
                          <a:effectLst/>
                          <a:latin typeface="Calibri" panose="020F0502020204030204" pitchFamily="34" charset="0"/>
                        </a:rPr>
                        <a:t>,</a:t>
                      </a:r>
                      <a:r>
                        <a:rPr lang="en-US" sz="800">
                          <a:effectLst/>
                          <a:latin typeface="Calibri" panose="020F0502020204030204" pitchFamily="34" charset="0"/>
                          <a:hlinkClick r:id="rId7"/>
                        </a:rPr>
                        <a:t>66</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360769760"/>
                  </a:ext>
                </a:extLst>
              </a:tr>
              <a:tr h="248183">
                <a:tc>
                  <a:txBody>
                    <a:bodyPr/>
                    <a:lstStyle/>
                    <a:p>
                      <a:pPr marL="0" marR="0" fontAlgn="t">
                        <a:spcBef>
                          <a:spcPts val="0"/>
                        </a:spcBef>
                        <a:spcAft>
                          <a:spcPts val="0"/>
                        </a:spcAft>
                      </a:pPr>
                      <a:r>
                        <a:rPr lang="en-US" sz="800">
                          <a:effectLst/>
                          <a:latin typeface="Calibri" panose="020F0502020204030204" pitchFamily="34" charset="0"/>
                        </a:rPr>
                        <a:t>Mirtazapine (noradrenergic and specific serotonergic)</a:t>
                      </a:r>
                      <a:r>
                        <a:rPr lang="en-US" sz="800" baseline="30000">
                          <a:effectLst/>
                          <a:latin typeface="Calibri" panose="020F0502020204030204" pitchFamily="34" charset="0"/>
                          <a:hlinkClick r:id="rId3"/>
                        </a:rPr>
                        <a:t>5</a:t>
                      </a:r>
                      <a:r>
                        <a:rPr lang="en-US" sz="800">
                          <a:effectLst/>
                          <a:latin typeface="Calibri" panose="020F0502020204030204" pitchFamily="34" charset="0"/>
                        </a:rPr>
                        <a:t>,</a:t>
                      </a:r>
                      <a:r>
                        <a:rPr lang="en-US" sz="8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8"/>
                        </a:rPr>
                        <a:t>71</a:t>
                      </a:r>
                      <a:r>
                        <a:rPr lang="en-US" sz="800">
                          <a:effectLst/>
                          <a:latin typeface="Calibri" panose="020F0502020204030204" pitchFamily="34" charset="0"/>
                        </a:rPr>
                        <a:t>,</a:t>
                      </a:r>
                      <a:r>
                        <a:rPr lang="en-US" sz="800">
                          <a:effectLst/>
                          <a:latin typeface="Calibri" panose="020F0502020204030204" pitchFamily="34" charset="0"/>
                          <a:hlinkClick r:id="rId9"/>
                        </a:rPr>
                        <a:t>72</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576798961"/>
                  </a:ext>
                </a:extLst>
              </a:tr>
              <a:tr h="248183">
                <a:tc>
                  <a:txBody>
                    <a:bodyPr/>
                    <a:lstStyle/>
                    <a:p>
                      <a:pPr marL="0" marR="0" fontAlgn="t">
                        <a:spcBef>
                          <a:spcPts val="0"/>
                        </a:spcBef>
                        <a:spcAft>
                          <a:spcPts val="0"/>
                        </a:spcAft>
                      </a:pPr>
                      <a:r>
                        <a:rPr lang="en-US" sz="800" b="1">
                          <a:effectLst/>
                          <a:latin typeface="Calibri" panose="020F0502020204030204" pitchFamily="34" charset="0"/>
                        </a:rPr>
                        <a:t>Monoamine oxidase inhibitors</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999225304"/>
                  </a:ext>
                </a:extLst>
              </a:tr>
              <a:tr h="248183">
                <a:tc>
                  <a:txBody>
                    <a:bodyPr/>
                    <a:lstStyle/>
                    <a:p>
                      <a:pPr marL="0" marR="0" fontAlgn="t">
                        <a:spcBef>
                          <a:spcPts val="0"/>
                        </a:spcBef>
                        <a:spcAft>
                          <a:spcPts val="0"/>
                        </a:spcAft>
                      </a:pPr>
                      <a:r>
                        <a:rPr lang="en-US" sz="800">
                          <a:effectLst/>
                          <a:latin typeface="Calibri" panose="020F0502020204030204" pitchFamily="34" charset="0"/>
                        </a:rPr>
                        <a:t>Isocarboxazid</a:t>
                      </a:r>
                      <a:r>
                        <a:rPr lang="en-US" sz="800" baseline="30000">
                          <a:effectLst/>
                          <a:latin typeface="Calibri" panose="020F0502020204030204" pitchFamily="34" charset="0"/>
                          <a:hlinkClick r:id="rId10"/>
                        </a:rPr>
                        <a:t>57</a:t>
                      </a:r>
                      <a:r>
                        <a:rPr lang="en-US" sz="800">
                          <a:effectLst/>
                          <a:latin typeface="Calibri" panose="020F0502020204030204" pitchFamily="34" charset="0"/>
                        </a:rPr>
                        <a:t>,</a:t>
                      </a:r>
                      <a:r>
                        <a:rPr lang="en-US" sz="800">
                          <a:effectLst/>
                          <a:latin typeface="Calibri" panose="020F0502020204030204" pitchFamily="34" charset="0"/>
                          <a:hlinkClick r:id="rId11"/>
                        </a:rPr>
                        <a:t>58</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759014514"/>
                  </a:ext>
                </a:extLst>
              </a:tr>
              <a:tr h="248183">
                <a:tc>
                  <a:txBody>
                    <a:bodyPr/>
                    <a:lstStyle/>
                    <a:p>
                      <a:pPr marL="0" marR="0" fontAlgn="t">
                        <a:spcBef>
                          <a:spcPts val="0"/>
                        </a:spcBef>
                        <a:spcAft>
                          <a:spcPts val="0"/>
                        </a:spcAft>
                      </a:pPr>
                      <a:r>
                        <a:rPr lang="en-US" sz="800">
                          <a:effectLst/>
                          <a:latin typeface="Calibri" panose="020F0502020204030204" pitchFamily="34" charset="0"/>
                        </a:rPr>
                        <a:t>Phenelzine</a:t>
                      </a:r>
                      <a:r>
                        <a:rPr lang="en-US" sz="800" baseline="30000">
                          <a:effectLst/>
                          <a:latin typeface="Calibri" panose="020F0502020204030204" pitchFamily="34" charset="0"/>
                          <a:hlinkClick r:id="rId12"/>
                        </a:rPr>
                        <a:t>45</a:t>
                      </a:r>
                      <a:r>
                        <a:rPr lang="en-US" sz="800">
                          <a:effectLst/>
                          <a:latin typeface="Calibri" panose="020F0502020204030204" pitchFamily="34" charset="0"/>
                        </a:rPr>
                        <a:t>,</a:t>
                      </a:r>
                      <a:r>
                        <a:rPr lang="en-US" sz="800">
                          <a:effectLst/>
                          <a:latin typeface="Calibri" panose="020F0502020204030204" pitchFamily="34" charset="0"/>
                          <a:hlinkClick r:id="rId13"/>
                        </a:rPr>
                        <a:t>49</a:t>
                      </a:r>
                      <a:r>
                        <a:rPr lang="en-US" sz="800">
                          <a:effectLst/>
                          <a:latin typeface="Calibri" panose="020F0502020204030204" pitchFamily="34" charset="0"/>
                        </a:rPr>
                        <a:t>,</a:t>
                      </a:r>
                      <a:r>
                        <a:rPr lang="en-US" sz="800">
                          <a:effectLst/>
                          <a:latin typeface="Calibri" panose="020F0502020204030204" pitchFamily="34" charset="0"/>
                          <a:hlinkClick r:id="rId14"/>
                        </a:rPr>
                        <a:t>54</a:t>
                      </a:r>
                      <a:r>
                        <a:rPr lang="en-US" sz="800">
                          <a:effectLst/>
                          <a:latin typeface="Calibri" panose="020F0502020204030204" pitchFamily="34" charset="0"/>
                        </a:rPr>
                        <a:t>,</a:t>
                      </a:r>
                      <a:r>
                        <a:rPr lang="en-US" sz="800">
                          <a:effectLst/>
                          <a:latin typeface="Calibri" panose="020F0502020204030204" pitchFamily="34" charset="0"/>
                          <a:hlinkClick r:id="rId15"/>
                        </a:rPr>
                        <a:t>55</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1777644367"/>
                  </a:ext>
                </a:extLst>
              </a:tr>
              <a:tr h="248183">
                <a:tc>
                  <a:txBody>
                    <a:bodyPr/>
                    <a:lstStyle/>
                    <a:p>
                      <a:pPr marL="0" marR="0" fontAlgn="t">
                        <a:spcBef>
                          <a:spcPts val="0"/>
                        </a:spcBef>
                        <a:spcAft>
                          <a:spcPts val="0"/>
                        </a:spcAft>
                      </a:pPr>
                      <a:r>
                        <a:rPr lang="en-US" sz="800">
                          <a:effectLst/>
                          <a:latin typeface="Calibri" panose="020F0502020204030204" pitchFamily="34" charset="0"/>
                        </a:rPr>
                        <a:t>Tranylcypromine</a:t>
                      </a:r>
                      <a:r>
                        <a:rPr lang="en-US" sz="800" baseline="30000">
                          <a:effectLst/>
                          <a:latin typeface="Calibri" panose="020F0502020204030204" pitchFamily="34" charset="0"/>
                          <a:hlinkClick r:id="rId12"/>
                        </a:rPr>
                        <a:t>45</a:t>
                      </a:r>
                      <a:r>
                        <a:rPr lang="en-US" sz="800">
                          <a:effectLst/>
                          <a:latin typeface="Calibri" panose="020F0502020204030204" pitchFamily="34" charset="0"/>
                        </a:rPr>
                        <a:t>,</a:t>
                      </a:r>
                      <a:r>
                        <a:rPr lang="en-US" sz="800">
                          <a:effectLst/>
                          <a:latin typeface="Calibri" panose="020F0502020204030204" pitchFamily="34" charset="0"/>
                          <a:hlinkClick r:id="rId13"/>
                        </a:rPr>
                        <a:t>49</a:t>
                      </a:r>
                      <a:r>
                        <a:rPr lang="en-US" sz="800">
                          <a:effectLst/>
                          <a:latin typeface="Calibri" panose="020F0502020204030204" pitchFamily="34" charset="0"/>
                        </a:rPr>
                        <a:t>,</a:t>
                      </a:r>
                      <a:r>
                        <a:rPr lang="en-US" sz="800">
                          <a:effectLst/>
                          <a:latin typeface="Calibri" panose="020F0502020204030204" pitchFamily="34" charset="0"/>
                          <a:hlinkClick r:id="rId16"/>
                        </a:rPr>
                        <a:t>56</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890464859"/>
                  </a:ext>
                </a:extLst>
              </a:tr>
              <a:tr h="248183">
                <a:tc>
                  <a:txBody>
                    <a:bodyPr/>
                    <a:lstStyle/>
                    <a:p>
                      <a:pPr marL="0" marR="0" fontAlgn="t">
                        <a:spcBef>
                          <a:spcPts val="0"/>
                        </a:spcBef>
                        <a:spcAft>
                          <a:spcPts val="0"/>
                        </a:spcAft>
                      </a:pPr>
                      <a:r>
                        <a:rPr lang="en-US" sz="800" b="1">
                          <a:effectLst/>
                          <a:latin typeface="Calibri" panose="020F0502020204030204" pitchFamily="34" charset="0"/>
                        </a:rPr>
                        <a:t>Selective serotonin reuptake inhibitor</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446404672"/>
                  </a:ext>
                </a:extLst>
              </a:tr>
              <a:tr h="248183">
                <a:tc>
                  <a:txBody>
                    <a:bodyPr/>
                    <a:lstStyle/>
                    <a:p>
                      <a:pPr marL="0" marR="0" fontAlgn="t">
                        <a:spcBef>
                          <a:spcPts val="0"/>
                        </a:spcBef>
                        <a:spcAft>
                          <a:spcPts val="0"/>
                        </a:spcAft>
                      </a:pPr>
                      <a:r>
                        <a:rPr lang="en-US" sz="800">
                          <a:effectLst/>
                          <a:latin typeface="Calibri" panose="020F0502020204030204" pitchFamily="34" charset="0"/>
                        </a:rPr>
                        <a:t>Citalopram</a:t>
                      </a:r>
                      <a:r>
                        <a:rPr lang="en-US" sz="800" baseline="300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17"/>
                        </a:rPr>
                        <a:t>59</a:t>
                      </a:r>
                      <a:r>
                        <a:rPr lang="en-US" sz="800">
                          <a:effectLst/>
                          <a:latin typeface="Calibri" panose="020F0502020204030204" pitchFamily="34" charset="0"/>
                        </a:rPr>
                        <a:t>–</a:t>
                      </a:r>
                      <a:r>
                        <a:rPr lang="en-US" sz="800">
                          <a:effectLst/>
                          <a:latin typeface="Calibri" panose="020F0502020204030204" pitchFamily="34" charset="0"/>
                          <a:hlinkClick r:id="rId18"/>
                        </a:rPr>
                        <a:t>61</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235970532"/>
                  </a:ext>
                </a:extLst>
              </a:tr>
              <a:tr h="248183">
                <a:tc>
                  <a:txBody>
                    <a:bodyPr/>
                    <a:lstStyle/>
                    <a:p>
                      <a:pPr marL="0" marR="0" fontAlgn="t">
                        <a:spcBef>
                          <a:spcPts val="0"/>
                        </a:spcBef>
                        <a:spcAft>
                          <a:spcPts val="0"/>
                        </a:spcAft>
                      </a:pPr>
                      <a:r>
                        <a:rPr lang="en-US" sz="800">
                          <a:effectLst/>
                          <a:latin typeface="Calibri" panose="020F0502020204030204" pitchFamily="34" charset="0"/>
                        </a:rPr>
                        <a:t>Escitalopram</a:t>
                      </a:r>
                      <a:r>
                        <a:rPr lang="en-US" sz="800" baseline="300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19"/>
                        </a:rPr>
                        <a:t>60</a:t>
                      </a:r>
                      <a:r>
                        <a:rPr lang="en-US" sz="800">
                          <a:effectLst/>
                          <a:latin typeface="Calibri" panose="020F0502020204030204" pitchFamily="34" charset="0"/>
                        </a:rPr>
                        <a:t>,</a:t>
                      </a:r>
                      <a:r>
                        <a:rPr lang="en-US" sz="800">
                          <a:effectLst/>
                          <a:latin typeface="Calibri" panose="020F0502020204030204" pitchFamily="34" charset="0"/>
                          <a:hlinkClick r:id="rId20"/>
                        </a:rPr>
                        <a:t>64</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90593953"/>
                  </a:ext>
                </a:extLst>
              </a:tr>
              <a:tr h="248183">
                <a:tc>
                  <a:txBody>
                    <a:bodyPr/>
                    <a:lstStyle/>
                    <a:p>
                      <a:pPr marL="0" marR="0" fontAlgn="t">
                        <a:spcBef>
                          <a:spcPts val="0"/>
                        </a:spcBef>
                        <a:spcAft>
                          <a:spcPts val="0"/>
                        </a:spcAft>
                      </a:pPr>
                      <a:r>
                        <a:rPr lang="en-US" sz="800">
                          <a:effectLst/>
                          <a:latin typeface="Calibri" panose="020F0502020204030204" pitchFamily="34" charset="0"/>
                        </a:rPr>
                        <a:t>Fluoxetine</a:t>
                      </a:r>
                      <a:r>
                        <a:rPr lang="en-US" sz="800" baseline="30000">
                          <a:effectLst/>
                          <a:latin typeface="Calibri" panose="020F0502020204030204" pitchFamily="34" charset="0"/>
                          <a:hlinkClick r:id="rId3"/>
                        </a:rPr>
                        <a:t>5</a:t>
                      </a:r>
                      <a:r>
                        <a:rPr lang="en-US" sz="800">
                          <a:effectLst/>
                          <a:latin typeface="Calibri" panose="020F0502020204030204" pitchFamily="34" charset="0"/>
                        </a:rPr>
                        <a:t>,</a:t>
                      </a:r>
                      <a:r>
                        <a:rPr lang="en-US" sz="800">
                          <a:effectLst/>
                          <a:latin typeface="Calibri" panose="020F0502020204030204" pitchFamily="34" charset="0"/>
                          <a:hlinkClick r:id="rId21"/>
                        </a:rPr>
                        <a:t>41</a:t>
                      </a:r>
                      <a:r>
                        <a:rPr lang="en-US" sz="800">
                          <a:effectLst/>
                          <a:latin typeface="Calibri" panose="020F0502020204030204" pitchFamily="34" charset="0"/>
                        </a:rPr>
                        <a:t>–</a:t>
                      </a:r>
                      <a:r>
                        <a:rPr lang="en-US" sz="800">
                          <a:effectLst/>
                          <a:latin typeface="Calibri" panose="020F0502020204030204" pitchFamily="34" charset="0"/>
                          <a:hlinkClick r:id="rId22"/>
                        </a:rPr>
                        <a:t>43</a:t>
                      </a:r>
                      <a:r>
                        <a:rPr lang="en-US" sz="800">
                          <a:effectLst/>
                          <a:latin typeface="Calibri" panose="020F0502020204030204" pitchFamily="34" charset="0"/>
                        </a:rPr>
                        <a:t>,</a:t>
                      </a:r>
                      <a:r>
                        <a:rPr lang="en-US" sz="800">
                          <a:effectLst/>
                          <a:latin typeface="Calibri" panose="020F0502020204030204" pitchFamily="34" charset="0"/>
                          <a:hlinkClick r:id="rId23"/>
                        </a:rPr>
                        <a:t>48</a:t>
                      </a:r>
                      <a:r>
                        <a:rPr lang="en-US" sz="800">
                          <a:effectLst/>
                          <a:latin typeface="Calibri" panose="020F0502020204030204" pitchFamily="34" charset="0"/>
                        </a:rPr>
                        <a:t>,</a:t>
                      </a:r>
                      <a:r>
                        <a:rPr lang="en-US" sz="800">
                          <a:effectLst/>
                          <a:latin typeface="Calibri" panose="020F0502020204030204" pitchFamily="34" charset="0"/>
                          <a:hlinkClick r:id="rId24"/>
                        </a:rPr>
                        <a:t>50</a:t>
                      </a:r>
                      <a:r>
                        <a:rPr lang="en-US" sz="800">
                          <a:effectLst/>
                          <a:latin typeface="Calibri" panose="020F0502020204030204" pitchFamily="34" charset="0"/>
                        </a:rPr>
                        <a:t>,</a:t>
                      </a:r>
                      <a:r>
                        <a:rPr lang="en-US" sz="800">
                          <a:effectLst/>
                          <a:latin typeface="Calibri" panose="020F0502020204030204" pitchFamily="34" charset="0"/>
                          <a:hlinkClick r:id="rId18"/>
                        </a:rPr>
                        <a:t>61</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965591554"/>
                  </a:ext>
                </a:extLst>
              </a:tr>
              <a:tr h="248183">
                <a:tc>
                  <a:txBody>
                    <a:bodyPr/>
                    <a:lstStyle/>
                    <a:p>
                      <a:pPr marL="0" marR="0" fontAlgn="t">
                        <a:spcBef>
                          <a:spcPts val="0"/>
                        </a:spcBef>
                        <a:spcAft>
                          <a:spcPts val="0"/>
                        </a:spcAft>
                      </a:pPr>
                      <a:r>
                        <a:rPr lang="en-US" sz="800">
                          <a:effectLst/>
                          <a:latin typeface="Calibri" panose="020F0502020204030204" pitchFamily="34" charset="0"/>
                        </a:rPr>
                        <a:t>Fluvoxamine</a:t>
                      </a:r>
                      <a:r>
                        <a:rPr lang="en-US" sz="800" baseline="30000">
                          <a:effectLst/>
                          <a:latin typeface="Calibri" panose="020F0502020204030204" pitchFamily="34" charset="0"/>
                          <a:hlinkClick r:id="rId18"/>
                        </a:rPr>
                        <a:t>61</a:t>
                      </a:r>
                      <a:r>
                        <a:rPr lang="en-US" sz="800">
                          <a:effectLst/>
                          <a:latin typeface="Calibri" panose="020F0502020204030204" pitchFamily="34" charset="0"/>
                        </a:rPr>
                        <a:t>–</a:t>
                      </a:r>
                      <a:r>
                        <a:rPr lang="en-US" sz="800">
                          <a:effectLst/>
                          <a:latin typeface="Calibri" panose="020F0502020204030204" pitchFamily="34" charset="0"/>
                          <a:hlinkClick r:id="rId25"/>
                        </a:rPr>
                        <a:t>63</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&amp; −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8096896"/>
                  </a:ext>
                </a:extLst>
              </a:tr>
              <a:tr h="248183">
                <a:tc>
                  <a:txBody>
                    <a:bodyPr/>
                    <a:lstStyle/>
                    <a:p>
                      <a:pPr marL="0" marR="0" fontAlgn="t">
                        <a:spcBef>
                          <a:spcPts val="0"/>
                        </a:spcBef>
                        <a:spcAft>
                          <a:spcPts val="0"/>
                        </a:spcAft>
                      </a:pPr>
                      <a:r>
                        <a:rPr lang="en-US" sz="800">
                          <a:effectLst/>
                          <a:latin typeface="Calibri" panose="020F0502020204030204" pitchFamily="34" charset="0"/>
                        </a:rPr>
                        <a:t>Paroxetine</a:t>
                      </a:r>
                      <a:r>
                        <a:rPr lang="en-US" sz="800" baseline="300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18"/>
                        </a:rPr>
                        <a:t>61</a:t>
                      </a:r>
                      <a:r>
                        <a:rPr lang="en-US" sz="800">
                          <a:effectLst/>
                          <a:latin typeface="Calibri" panose="020F0502020204030204" pitchFamily="34" charset="0"/>
                        </a:rPr>
                        <a:t>,</a:t>
                      </a:r>
                      <a:r>
                        <a:rPr lang="en-US" sz="800">
                          <a:effectLst/>
                          <a:latin typeface="Calibri" panose="020F0502020204030204" pitchFamily="34" charset="0"/>
                          <a:hlinkClick r:id="rId26"/>
                        </a:rPr>
                        <a:t>65</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676636151"/>
                  </a:ext>
                </a:extLst>
              </a:tr>
              <a:tr h="248183">
                <a:tc>
                  <a:txBody>
                    <a:bodyPr/>
                    <a:lstStyle/>
                    <a:p>
                      <a:pPr marL="0" marR="0" fontAlgn="t">
                        <a:spcBef>
                          <a:spcPts val="0"/>
                        </a:spcBef>
                        <a:spcAft>
                          <a:spcPts val="0"/>
                        </a:spcAft>
                      </a:pPr>
                      <a:r>
                        <a:rPr lang="en-US" sz="800">
                          <a:effectLst/>
                          <a:latin typeface="Calibri" panose="020F0502020204030204" pitchFamily="34" charset="0"/>
                        </a:rPr>
                        <a:t>Sertraline</a:t>
                      </a:r>
                      <a:r>
                        <a:rPr lang="en-US" sz="800" baseline="300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18"/>
                        </a:rPr>
                        <a:t>61</a:t>
                      </a:r>
                      <a:r>
                        <a:rPr lang="en-US" sz="800">
                          <a:effectLst/>
                          <a:latin typeface="Calibri" panose="020F0502020204030204" pitchFamily="34" charset="0"/>
                        </a:rPr>
                        <a:t>,</a:t>
                      </a:r>
                      <a:r>
                        <a:rPr lang="en-US" sz="800">
                          <a:effectLst/>
                          <a:latin typeface="Calibri" panose="020F0502020204030204" pitchFamily="34" charset="0"/>
                          <a:hlinkClick r:id="rId7"/>
                        </a:rPr>
                        <a:t>66</a:t>
                      </a:r>
                      <a:r>
                        <a:rPr lang="en-US" sz="800">
                          <a:effectLst/>
                          <a:latin typeface="Calibri" panose="020F0502020204030204" pitchFamily="34" charset="0"/>
                        </a:rPr>
                        <a:t>,</a:t>
                      </a:r>
                      <a:r>
                        <a:rPr lang="en-US" sz="800">
                          <a:effectLst/>
                          <a:latin typeface="Calibri" panose="020F0502020204030204" pitchFamily="34" charset="0"/>
                          <a:hlinkClick r:id="rId27"/>
                        </a:rPr>
                        <a:t>67</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866259000"/>
                  </a:ext>
                </a:extLst>
              </a:tr>
              <a:tr h="248183">
                <a:tc>
                  <a:txBody>
                    <a:bodyPr/>
                    <a:lstStyle/>
                    <a:p>
                      <a:pPr marL="0" marR="0" fontAlgn="t">
                        <a:spcBef>
                          <a:spcPts val="0"/>
                        </a:spcBef>
                        <a:spcAft>
                          <a:spcPts val="0"/>
                        </a:spcAft>
                      </a:pPr>
                      <a:r>
                        <a:rPr lang="en-US" sz="800" b="1">
                          <a:effectLst/>
                          <a:latin typeface="Calibri" panose="020F0502020204030204" pitchFamily="34" charset="0"/>
                        </a:rPr>
                        <a:t>Serotonin–norepinephrine reuptake inhibitor</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87683660"/>
                  </a:ext>
                </a:extLst>
              </a:tr>
              <a:tr h="248183">
                <a:tc>
                  <a:txBody>
                    <a:bodyPr/>
                    <a:lstStyle/>
                    <a:p>
                      <a:pPr marL="0" marR="0" fontAlgn="t">
                        <a:spcBef>
                          <a:spcPts val="0"/>
                        </a:spcBef>
                        <a:spcAft>
                          <a:spcPts val="0"/>
                        </a:spcAft>
                      </a:pPr>
                      <a:r>
                        <a:rPr lang="en-US" sz="800">
                          <a:effectLst/>
                          <a:latin typeface="Calibri" panose="020F0502020204030204" pitchFamily="34" charset="0"/>
                        </a:rPr>
                        <a:t>Desvenlafaxine</a:t>
                      </a:r>
                      <a:r>
                        <a:rPr lang="en-US" sz="800" baseline="30000">
                          <a:effectLst/>
                          <a:latin typeface="Calibri" panose="020F0502020204030204" pitchFamily="34" charset="0"/>
                          <a:hlinkClick r:id="rId28"/>
                        </a:rPr>
                        <a:t>68</a:t>
                      </a:r>
                      <a:r>
                        <a:rPr lang="en-US" sz="800">
                          <a:effectLst/>
                          <a:latin typeface="Calibri" panose="020F0502020204030204" pitchFamily="34" charset="0"/>
                        </a:rPr>
                        <a:t>–</a:t>
                      </a:r>
                      <a:r>
                        <a:rPr lang="en-US" sz="800">
                          <a:effectLst/>
                          <a:latin typeface="Calibri" panose="020F0502020204030204" pitchFamily="34" charset="0"/>
                          <a:hlinkClick r:id="rId29"/>
                        </a:rPr>
                        <a:t>70</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&amp;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790917726"/>
                  </a:ext>
                </a:extLst>
              </a:tr>
              <a:tr h="248183">
                <a:tc>
                  <a:txBody>
                    <a:bodyPr/>
                    <a:lstStyle/>
                    <a:p>
                      <a:pPr marL="0" marR="0" fontAlgn="t">
                        <a:spcBef>
                          <a:spcPts val="0"/>
                        </a:spcBef>
                        <a:spcAft>
                          <a:spcPts val="0"/>
                        </a:spcAft>
                      </a:pPr>
                      <a:r>
                        <a:rPr lang="en-US" sz="800">
                          <a:effectLst/>
                          <a:latin typeface="Calibri" panose="020F0502020204030204" pitchFamily="34" charset="0"/>
                        </a:rPr>
                        <a:t>Duloxetine</a:t>
                      </a:r>
                      <a:r>
                        <a:rPr lang="en-US" sz="800" baseline="300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20"/>
                        </a:rPr>
                        <a:t>64</a:t>
                      </a:r>
                      <a:r>
                        <a:rPr lang="en-US" sz="800">
                          <a:effectLst/>
                          <a:latin typeface="Calibri" panose="020F0502020204030204" pitchFamily="34" charset="0"/>
                        </a:rPr>
                        <a:t>,</a:t>
                      </a:r>
                      <a:r>
                        <a:rPr lang="en-US" sz="800">
                          <a:effectLst/>
                          <a:latin typeface="Calibri" panose="020F0502020204030204" pitchFamily="34" charset="0"/>
                          <a:hlinkClick r:id="rId26"/>
                        </a:rPr>
                        <a:t>65</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170783959"/>
                  </a:ext>
                </a:extLst>
              </a:tr>
              <a:tr h="248183">
                <a:tc>
                  <a:txBody>
                    <a:bodyPr/>
                    <a:lstStyle/>
                    <a:p>
                      <a:pPr marL="0" marR="0" fontAlgn="t">
                        <a:spcBef>
                          <a:spcPts val="0"/>
                        </a:spcBef>
                        <a:spcAft>
                          <a:spcPts val="0"/>
                        </a:spcAft>
                      </a:pPr>
                      <a:r>
                        <a:rPr lang="en-US" sz="800">
                          <a:effectLst/>
                          <a:latin typeface="Calibri" panose="020F0502020204030204" pitchFamily="34" charset="0"/>
                        </a:rPr>
                        <a:t>Venlafaxine</a:t>
                      </a:r>
                      <a:r>
                        <a:rPr lang="en-US" sz="800" baseline="30000">
                          <a:effectLst/>
                          <a:latin typeface="Calibri" panose="020F0502020204030204" pitchFamily="34" charset="0"/>
                          <a:hlinkClick r:id="rId4"/>
                        </a:rPr>
                        <a:t>42</a:t>
                      </a:r>
                      <a:r>
                        <a:rPr lang="en-US" sz="800">
                          <a:effectLst/>
                          <a:latin typeface="Calibri" panose="020F0502020204030204" pitchFamily="34" charset="0"/>
                        </a:rPr>
                        <a:t>,</a:t>
                      </a:r>
                      <a:r>
                        <a:rPr lang="en-US" sz="800">
                          <a:effectLst/>
                          <a:latin typeface="Calibri" panose="020F0502020204030204" pitchFamily="34" charset="0"/>
                          <a:hlinkClick r:id="rId30"/>
                        </a:rPr>
                        <a:t>52</a:t>
                      </a:r>
                      <a:r>
                        <a:rPr lang="en-US" sz="800">
                          <a:effectLst/>
                          <a:latin typeface="Calibri" panose="020F0502020204030204" pitchFamily="34" charset="0"/>
                        </a:rPr>
                        <a:t>,</a:t>
                      </a:r>
                      <a:r>
                        <a:rPr lang="en-US" sz="800">
                          <a:effectLst/>
                          <a:latin typeface="Calibri" panose="020F0502020204030204" pitchFamily="34" charset="0"/>
                          <a:hlinkClick r:id="rId8"/>
                        </a:rPr>
                        <a:t>71</a:t>
                      </a:r>
                      <a:r>
                        <a:rPr lang="en-US" sz="800">
                          <a:effectLst/>
                          <a:latin typeface="Calibri" panose="020F0502020204030204" pitchFamily="34" charset="0"/>
                        </a:rPr>
                        <a:t>,</a:t>
                      </a:r>
                      <a:r>
                        <a:rPr lang="en-US" sz="800">
                          <a:effectLst/>
                          <a:latin typeface="Calibri" panose="020F0502020204030204" pitchFamily="34" charset="0"/>
                          <a:hlinkClick r:id="rId9"/>
                        </a:rPr>
                        <a:t>72</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&amp;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324496348"/>
                  </a:ext>
                </a:extLst>
              </a:tr>
              <a:tr h="248183">
                <a:tc>
                  <a:txBody>
                    <a:bodyPr/>
                    <a:lstStyle/>
                    <a:p>
                      <a:pPr marL="0" marR="0" fontAlgn="t">
                        <a:spcBef>
                          <a:spcPts val="0"/>
                        </a:spcBef>
                        <a:spcAft>
                          <a:spcPts val="0"/>
                        </a:spcAft>
                      </a:pPr>
                      <a:r>
                        <a:rPr lang="en-US" sz="800" b="1">
                          <a:effectLst/>
                          <a:latin typeface="Calibri" panose="020F0502020204030204" pitchFamily="34" charset="0"/>
                        </a:rPr>
                        <a:t>Tricyclic antidepressant</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972115067"/>
                  </a:ext>
                </a:extLst>
              </a:tr>
              <a:tr h="248183">
                <a:tc>
                  <a:txBody>
                    <a:bodyPr/>
                    <a:lstStyle/>
                    <a:p>
                      <a:pPr marL="0" marR="0" fontAlgn="t">
                        <a:spcBef>
                          <a:spcPts val="0"/>
                        </a:spcBef>
                        <a:spcAft>
                          <a:spcPts val="0"/>
                        </a:spcAft>
                      </a:pPr>
                      <a:r>
                        <a:rPr lang="en-US" sz="800">
                          <a:effectLst/>
                          <a:latin typeface="Calibri" panose="020F0502020204030204" pitchFamily="34" charset="0"/>
                        </a:rPr>
                        <a:t>Amitriptyline</a:t>
                      </a:r>
                      <a:r>
                        <a:rPr lang="en-US" sz="800" baseline="30000">
                          <a:effectLst/>
                          <a:latin typeface="Calibri" panose="020F0502020204030204" pitchFamily="34" charset="0"/>
                          <a:hlinkClick r:id="rId3"/>
                        </a:rPr>
                        <a:t>5</a:t>
                      </a:r>
                      <a:r>
                        <a:rPr lang="en-US" sz="800">
                          <a:effectLst/>
                          <a:latin typeface="Calibri" panose="020F0502020204030204" pitchFamily="34" charset="0"/>
                        </a:rPr>
                        <a:t>,</a:t>
                      </a:r>
                      <a:r>
                        <a:rPr lang="en-US" sz="800">
                          <a:effectLst/>
                          <a:latin typeface="Calibri" panose="020F0502020204030204" pitchFamily="34" charset="0"/>
                          <a:hlinkClick r:id="rId31"/>
                        </a:rPr>
                        <a:t>39</a:t>
                      </a:r>
                      <a:r>
                        <a:rPr lang="en-US" sz="800">
                          <a:effectLst/>
                          <a:latin typeface="Calibri" panose="020F0502020204030204" pitchFamily="34" charset="0"/>
                        </a:rPr>
                        <a:t>–</a:t>
                      </a:r>
                      <a:r>
                        <a:rPr lang="en-US" sz="800">
                          <a:effectLst/>
                          <a:latin typeface="Calibri" panose="020F0502020204030204" pitchFamily="34" charset="0"/>
                          <a:hlinkClick r:id="rId4"/>
                        </a:rPr>
                        <a:t>42</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4020943995"/>
                  </a:ext>
                </a:extLst>
              </a:tr>
              <a:tr h="248183">
                <a:tc>
                  <a:txBody>
                    <a:bodyPr/>
                    <a:lstStyle/>
                    <a:p>
                      <a:pPr marL="0" marR="0" fontAlgn="t">
                        <a:spcBef>
                          <a:spcPts val="0"/>
                        </a:spcBef>
                        <a:spcAft>
                          <a:spcPts val="0"/>
                        </a:spcAft>
                      </a:pPr>
                      <a:r>
                        <a:rPr lang="en-US" sz="800">
                          <a:effectLst/>
                          <a:latin typeface="Calibri" panose="020F0502020204030204" pitchFamily="34" charset="0"/>
                        </a:rPr>
                        <a:t>Desipramine</a:t>
                      </a:r>
                      <a:r>
                        <a:rPr lang="en-US" sz="800" baseline="30000">
                          <a:effectLst/>
                          <a:latin typeface="Calibri" panose="020F0502020204030204" pitchFamily="34" charset="0"/>
                          <a:hlinkClick r:id="rId32"/>
                        </a:rPr>
                        <a:t>40</a:t>
                      </a:r>
                      <a:r>
                        <a:rPr lang="en-US" sz="800">
                          <a:effectLst/>
                          <a:latin typeface="Calibri" panose="020F0502020204030204" pitchFamily="34" charset="0"/>
                        </a:rPr>
                        <a:t>,</a:t>
                      </a:r>
                      <a:r>
                        <a:rPr lang="en-US" sz="800">
                          <a:effectLst/>
                          <a:latin typeface="Calibri" panose="020F0502020204030204" pitchFamily="34" charset="0"/>
                          <a:hlinkClick r:id="rId21"/>
                        </a:rPr>
                        <a:t>41</a:t>
                      </a:r>
                      <a:r>
                        <a:rPr lang="en-US" sz="800">
                          <a:effectLst/>
                          <a:latin typeface="Calibri" panose="020F0502020204030204" pitchFamily="34" charset="0"/>
                        </a:rPr>
                        <a:t>,</a:t>
                      </a:r>
                      <a:r>
                        <a:rPr lang="en-US" sz="800">
                          <a:effectLst/>
                          <a:latin typeface="Calibri" panose="020F0502020204030204" pitchFamily="34" charset="0"/>
                          <a:hlinkClick r:id="rId22"/>
                        </a:rPr>
                        <a:t>43</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3226852987"/>
                  </a:ext>
                </a:extLst>
              </a:tr>
              <a:tr h="248183">
                <a:tc>
                  <a:txBody>
                    <a:bodyPr/>
                    <a:lstStyle/>
                    <a:p>
                      <a:pPr marL="0" marR="0" fontAlgn="t">
                        <a:spcBef>
                          <a:spcPts val="0"/>
                        </a:spcBef>
                        <a:spcAft>
                          <a:spcPts val="0"/>
                        </a:spcAft>
                      </a:pPr>
                      <a:r>
                        <a:rPr lang="en-US" sz="800">
                          <a:effectLst/>
                          <a:latin typeface="Calibri" panose="020F0502020204030204" pitchFamily="34" charset="0"/>
                        </a:rPr>
                        <a:t>Doxepin</a:t>
                      </a:r>
                      <a:r>
                        <a:rPr lang="en-US" sz="800" baseline="30000">
                          <a:effectLst/>
                          <a:latin typeface="Calibri" panose="020F0502020204030204" pitchFamily="34" charset="0"/>
                          <a:hlinkClick r:id="rId33"/>
                        </a:rPr>
                        <a:t>46</a:t>
                      </a:r>
                      <a:r>
                        <a:rPr lang="en-US" sz="800">
                          <a:effectLst/>
                          <a:latin typeface="Calibri" panose="020F0502020204030204" pitchFamily="34" charset="0"/>
                        </a:rPr>
                        <a:t>–</a:t>
                      </a:r>
                      <a:r>
                        <a:rPr lang="en-US" sz="800">
                          <a:effectLst/>
                          <a:latin typeface="Calibri" panose="020F0502020204030204" pitchFamily="34" charset="0"/>
                          <a:hlinkClick r:id="rId13"/>
                        </a:rPr>
                        <a:t>49</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681685177"/>
                  </a:ext>
                </a:extLst>
              </a:tr>
              <a:tr h="248183">
                <a:tc>
                  <a:txBody>
                    <a:bodyPr/>
                    <a:lstStyle/>
                    <a:p>
                      <a:pPr marL="0" marR="0" fontAlgn="t">
                        <a:spcBef>
                          <a:spcPts val="0"/>
                        </a:spcBef>
                        <a:spcAft>
                          <a:spcPts val="0"/>
                        </a:spcAft>
                      </a:pPr>
                      <a:r>
                        <a:rPr lang="en-US" sz="800">
                          <a:effectLst/>
                          <a:latin typeface="Calibri" panose="020F0502020204030204" pitchFamily="34" charset="0"/>
                        </a:rPr>
                        <a:t>Imipramine</a:t>
                      </a:r>
                      <a:r>
                        <a:rPr lang="en-US" sz="800" baseline="30000">
                          <a:effectLst/>
                          <a:latin typeface="Calibri" panose="020F0502020204030204" pitchFamily="34" charset="0"/>
                          <a:hlinkClick r:id="rId31"/>
                        </a:rPr>
                        <a:t>39</a:t>
                      </a:r>
                      <a:r>
                        <a:rPr lang="en-US" sz="800">
                          <a:effectLst/>
                          <a:latin typeface="Calibri" panose="020F0502020204030204" pitchFamily="34" charset="0"/>
                        </a:rPr>
                        <a:t>,</a:t>
                      </a:r>
                      <a:r>
                        <a:rPr lang="en-US" sz="800">
                          <a:effectLst/>
                          <a:latin typeface="Calibri" panose="020F0502020204030204" pitchFamily="34" charset="0"/>
                          <a:hlinkClick r:id="rId34"/>
                        </a:rPr>
                        <a:t>44</a:t>
                      </a:r>
                      <a:r>
                        <a:rPr lang="en-US" sz="800">
                          <a:effectLst/>
                          <a:latin typeface="Calibri" panose="020F0502020204030204" pitchFamily="34" charset="0"/>
                        </a:rPr>
                        <a:t>,</a:t>
                      </a:r>
                      <a:r>
                        <a:rPr lang="en-US" sz="800">
                          <a:effectLst/>
                          <a:latin typeface="Calibri" panose="020F0502020204030204" pitchFamily="34" charset="0"/>
                          <a:hlinkClick r:id="rId12"/>
                        </a:rPr>
                        <a:t>45</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902830606"/>
                  </a:ext>
                </a:extLst>
              </a:tr>
              <a:tr h="248183">
                <a:tc>
                  <a:txBody>
                    <a:bodyPr/>
                    <a:lstStyle/>
                    <a:p>
                      <a:pPr marL="0" marR="0" fontAlgn="t">
                        <a:spcBef>
                          <a:spcPts val="0"/>
                        </a:spcBef>
                        <a:spcAft>
                          <a:spcPts val="0"/>
                        </a:spcAft>
                      </a:pPr>
                      <a:r>
                        <a:rPr lang="en-US" sz="800">
                          <a:effectLst/>
                          <a:latin typeface="Calibri" panose="020F0502020204030204" pitchFamily="34" charset="0"/>
                        </a:rPr>
                        <a:t>Nortriptyline</a:t>
                      </a:r>
                      <a:r>
                        <a:rPr lang="en-US" sz="800" baseline="30000">
                          <a:effectLst/>
                          <a:latin typeface="Calibri" panose="020F0502020204030204" pitchFamily="34" charset="0"/>
                          <a:hlinkClick r:id="rId31"/>
                        </a:rPr>
                        <a:t>39</a:t>
                      </a:r>
                      <a:r>
                        <a:rPr lang="en-US" sz="800">
                          <a:effectLst/>
                          <a:latin typeface="Calibri" panose="020F0502020204030204" pitchFamily="34" charset="0"/>
                        </a:rPr>
                        <a:t>,</a:t>
                      </a:r>
                      <a:r>
                        <a:rPr lang="en-US" sz="800">
                          <a:effectLst/>
                          <a:latin typeface="Calibri" panose="020F0502020204030204" pitchFamily="34" charset="0"/>
                          <a:hlinkClick r:id="rId32"/>
                        </a:rPr>
                        <a:t>40</a:t>
                      </a:r>
                      <a:r>
                        <a:rPr lang="en-US" sz="800">
                          <a:effectLst/>
                          <a:latin typeface="Calibri" panose="020F0502020204030204" pitchFamily="34" charset="0"/>
                        </a:rPr>
                        <a:t>,</a:t>
                      </a:r>
                      <a:r>
                        <a:rPr lang="en-US" sz="800">
                          <a:effectLst/>
                          <a:latin typeface="Calibri" panose="020F0502020204030204" pitchFamily="34" charset="0"/>
                          <a:hlinkClick r:id="rId4"/>
                        </a:rPr>
                        <a:t>42</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a:effectLst/>
                          <a:latin typeface="Calibri" panose="020F0502020204030204" pitchFamily="34" charset="0"/>
                        </a:rPr>
                        <a:t>+ +</a:t>
                      </a:r>
                      <a:r>
                        <a:rPr lang="en-US" sz="800" baseline="30000">
                          <a:effectLst/>
                          <a:latin typeface="Calibri" panose="020F0502020204030204" pitchFamily="34" charset="0"/>
                        </a:rPr>
                        <a:t>a</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948489322"/>
                  </a:ext>
                </a:extLst>
              </a:tr>
              <a:tr h="248183">
                <a:tc>
                  <a:txBody>
                    <a:bodyPr/>
                    <a:lstStyle/>
                    <a:p>
                      <a:pPr marL="0" marR="0" fontAlgn="t">
                        <a:spcBef>
                          <a:spcPts val="0"/>
                        </a:spcBef>
                        <a:spcAft>
                          <a:spcPts val="0"/>
                        </a:spcAft>
                      </a:pPr>
                      <a:r>
                        <a:rPr lang="en-US" sz="800">
                          <a:effectLst/>
                          <a:latin typeface="Calibri" panose="020F0502020204030204" pitchFamily="34" charset="0"/>
                        </a:rPr>
                        <a:t>Trazodone</a:t>
                      </a:r>
                      <a:r>
                        <a:rPr lang="en-US" sz="800" baseline="30000">
                          <a:effectLst/>
                          <a:latin typeface="Calibri" panose="020F0502020204030204" pitchFamily="34" charset="0"/>
                          <a:hlinkClick r:id="rId24"/>
                        </a:rPr>
                        <a:t>50</a:t>
                      </a:r>
                      <a:r>
                        <a:rPr lang="en-US" sz="800">
                          <a:effectLst/>
                          <a:latin typeface="Calibri" panose="020F0502020204030204" pitchFamily="34" charset="0"/>
                        </a:rPr>
                        <a:t>–</a:t>
                      </a:r>
                      <a:r>
                        <a:rPr lang="en-US" sz="800">
                          <a:effectLst/>
                          <a:latin typeface="Calibri" panose="020F0502020204030204" pitchFamily="34" charset="0"/>
                          <a:hlinkClick r:id="rId30"/>
                        </a:rPr>
                        <a:t>52</a:t>
                      </a:r>
                      <a:endParaRPr lang="en-US" sz="80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tc>
                  <a:txBody>
                    <a:bodyPr/>
                    <a:lstStyle/>
                    <a:p>
                      <a:pPr marL="0" marR="0" fontAlgn="t">
                        <a:spcBef>
                          <a:spcPts val="0"/>
                        </a:spcBef>
                        <a:spcAft>
                          <a:spcPts val="0"/>
                        </a:spcAft>
                      </a:pPr>
                      <a:r>
                        <a:rPr lang="en-US" sz="800" dirty="0">
                          <a:effectLst/>
                          <a:latin typeface="Calibri" panose="020F0502020204030204" pitchFamily="34" charset="0"/>
                        </a:rPr>
                        <a:t>−</a:t>
                      </a:r>
                      <a:r>
                        <a:rPr lang="en-US" sz="800" baseline="30000" dirty="0">
                          <a:effectLst/>
                          <a:latin typeface="Calibri" panose="020F0502020204030204" pitchFamily="34" charset="0"/>
                        </a:rPr>
                        <a:t>a</a:t>
                      </a:r>
                      <a:endParaRPr lang="en-US" sz="800" dirty="0">
                        <a:effectLst/>
                        <a:latin typeface="Calibri" panose="020F0502020204030204" pitchFamily="34" charset="0"/>
                      </a:endParaRPr>
                    </a:p>
                  </a:txBody>
                  <a:tcPr marL="26772" marR="26772" marT="26772" marB="26772">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noFill/>
                  </a:tcPr>
                </a:tc>
                <a:extLst>
                  <a:ext uri="{0D108BD9-81ED-4DB2-BD59-A6C34878D82A}">
                    <a16:rowId xmlns:a16="http://schemas.microsoft.com/office/drawing/2014/main" val="2856995169"/>
                  </a:ext>
                </a:extLst>
              </a:tr>
            </a:tbl>
          </a:graphicData>
        </a:graphic>
      </p:graphicFrame>
    </p:spTree>
    <p:extLst>
      <p:ext uri="{BB962C8B-B14F-4D97-AF65-F5344CB8AC3E}">
        <p14:creationId xmlns:p14="http://schemas.microsoft.com/office/powerpoint/2010/main" val="3578179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rgbClr val="489E91"/>
              </a:buClr>
              <a:buSzPct val="100358"/>
              <a:buFont typeface="Balthazar"/>
              <a:buNone/>
            </a:pPr>
            <a:r>
              <a:rPr lang="en-US" sz="4000" b="1" dirty="0">
                <a:solidFill>
                  <a:srgbClr val="666BD9"/>
                </a:solidFill>
                <a:latin typeface="Sofia Pro Soft Medium" panose="020B0000000000000000" pitchFamily="34" charset="0"/>
                <a:sym typeface="Balthazar"/>
              </a:rPr>
              <a:t>Casus mevrouw de Wit 50 </a:t>
            </a:r>
            <a:r>
              <a:rPr lang="en-US" sz="4000" b="1" dirty="0" err="1">
                <a:solidFill>
                  <a:srgbClr val="666BD9"/>
                </a:solidFill>
                <a:latin typeface="Sofia Pro Soft Medium" panose="020B0000000000000000" pitchFamily="34" charset="0"/>
                <a:sym typeface="Balthazar"/>
              </a:rPr>
              <a:t>jaar</a:t>
            </a:r>
            <a:br>
              <a:rPr lang="en-US" sz="4000" b="1" dirty="0">
                <a:solidFill>
                  <a:srgbClr val="666BD9"/>
                </a:solidFill>
                <a:latin typeface="Sofia Pro Soft Medium" panose="020B0000000000000000" pitchFamily="34" charset="0"/>
                <a:sym typeface="Balthazar"/>
              </a:rPr>
            </a:br>
            <a:r>
              <a:rPr lang="en-US" sz="4000" b="1" dirty="0" err="1">
                <a:solidFill>
                  <a:srgbClr val="666BD9"/>
                </a:solidFill>
                <a:latin typeface="Sofia Pro Soft Medium" panose="020B0000000000000000" pitchFamily="34" charset="0"/>
                <a:sym typeface="Balthazar"/>
              </a:rPr>
              <a:t>Hulpvraag</a:t>
            </a:r>
            <a:r>
              <a:rPr lang="en-US" sz="4000" b="1" dirty="0">
                <a:solidFill>
                  <a:srgbClr val="666BD9"/>
                </a:solidFill>
                <a:latin typeface="Sofia Pro Soft Medium" panose="020B0000000000000000" pitchFamily="34" charset="0"/>
                <a:sym typeface="Balthazar"/>
              </a:rPr>
              <a:t> : </a:t>
            </a:r>
            <a:r>
              <a:rPr lang="en-US" sz="4000" b="1" dirty="0" err="1">
                <a:solidFill>
                  <a:srgbClr val="666BD9"/>
                </a:solidFill>
                <a:latin typeface="Sofia Pro Soft Medium" panose="020B0000000000000000" pitchFamily="34" charset="0"/>
                <a:sym typeface="Balthazar"/>
              </a:rPr>
              <a:t>voelt</a:t>
            </a:r>
            <a:r>
              <a:rPr lang="en-US" sz="4000" b="1" dirty="0">
                <a:solidFill>
                  <a:srgbClr val="666BD9"/>
                </a:solidFill>
                <a:latin typeface="Sofia Pro Soft Medium" panose="020B0000000000000000" pitchFamily="34" charset="0"/>
                <a:sym typeface="Balthazar"/>
              </a:rPr>
              <a:t> </a:t>
            </a:r>
            <a:r>
              <a:rPr lang="en-US" sz="4000" b="1" dirty="0" err="1">
                <a:solidFill>
                  <a:srgbClr val="666BD9"/>
                </a:solidFill>
                <a:latin typeface="Sofia Pro Soft Medium" panose="020B0000000000000000" pitchFamily="34" charset="0"/>
                <a:sym typeface="Balthazar"/>
              </a:rPr>
              <a:t>zich</a:t>
            </a:r>
            <a:r>
              <a:rPr lang="en-US" sz="4000" b="1" dirty="0">
                <a:solidFill>
                  <a:srgbClr val="666BD9"/>
                </a:solidFill>
                <a:latin typeface="Sofia Pro Soft Medium" panose="020B0000000000000000" pitchFamily="34" charset="0"/>
                <a:sym typeface="Balthazar"/>
              </a:rPr>
              <a:t> </a:t>
            </a:r>
            <a:r>
              <a:rPr lang="en-US" sz="4000" b="1" dirty="0" err="1">
                <a:solidFill>
                  <a:srgbClr val="666BD9"/>
                </a:solidFill>
                <a:latin typeface="Sofia Pro Soft Medium" panose="020B0000000000000000" pitchFamily="34" charset="0"/>
                <a:sym typeface="Balthazar"/>
              </a:rPr>
              <a:t>niet</a:t>
            </a:r>
            <a:r>
              <a:rPr lang="en-US" sz="4000" b="1" dirty="0">
                <a:solidFill>
                  <a:srgbClr val="666BD9"/>
                </a:solidFill>
                <a:latin typeface="Sofia Pro Soft Medium" panose="020B0000000000000000" pitchFamily="34" charset="0"/>
                <a:sym typeface="Balthazar"/>
              </a:rPr>
              <a:t> fit</a:t>
            </a:r>
            <a:br>
              <a:rPr lang="nl-NL" b="1" dirty="0">
                <a:solidFill>
                  <a:schemeClr val="accent6">
                    <a:lumMod val="75000"/>
                  </a:schemeClr>
                </a:solidFill>
                <a:latin typeface="Copperplate Gothic Bold" panose="020E0705020206020404" pitchFamily="34" charset="77"/>
                <a:ea typeface="Balthazar"/>
                <a:cs typeface="Balthazar"/>
                <a:sym typeface="Balthazar"/>
              </a:rPr>
            </a:br>
            <a:br>
              <a:rPr lang="nl-NL" b="1" dirty="0">
                <a:solidFill>
                  <a:schemeClr val="accent6">
                    <a:lumMod val="75000"/>
                  </a:schemeClr>
                </a:solidFill>
                <a:latin typeface="Copperplate Gothic Bold" panose="020E0705020206020404" pitchFamily="34" charset="77"/>
                <a:ea typeface="Balthazar"/>
                <a:cs typeface="Balthazar"/>
                <a:sym typeface="Balthazar"/>
              </a:rPr>
            </a:br>
            <a:r>
              <a:rPr lang="nl-NL" b="1" dirty="0">
                <a:solidFill>
                  <a:srgbClr val="489E91"/>
                </a:solidFill>
                <a:latin typeface="Copperplate Gothic Bold" panose="020E0705020206020404" pitchFamily="34" charset="77"/>
                <a:ea typeface="Balthazar"/>
                <a:cs typeface="Balthazar"/>
                <a:sym typeface="Balthazar"/>
              </a:rPr>
              <a:t> </a:t>
            </a:r>
            <a:br>
              <a:rPr lang="nl-NL" b="1" dirty="0">
                <a:solidFill>
                  <a:srgbClr val="489E91"/>
                </a:solidFill>
                <a:latin typeface="Copperplate Gothic Bold" panose="020E0705020206020404" pitchFamily="34" charset="77"/>
                <a:ea typeface="Balthazar"/>
                <a:cs typeface="Balthazar"/>
                <a:sym typeface="Balthazar"/>
              </a:rPr>
            </a:br>
            <a:endParaRPr sz="3100" b="1" dirty="0">
              <a:solidFill>
                <a:srgbClr val="489E91"/>
              </a:solidFill>
              <a:latin typeface="Copperplate Gothic Bold" panose="020E0705020206020404" pitchFamily="34" charset="77"/>
              <a:ea typeface="Balthazar"/>
              <a:cs typeface="Balthazar"/>
              <a:sym typeface="Balthazar"/>
            </a:endParaRPr>
          </a:p>
        </p:txBody>
      </p:sp>
      <p:sp>
        <p:nvSpPr>
          <p:cNvPr id="204" name="Google Shape;204;p3"/>
          <p:cNvSpPr txBox="1">
            <a:spLocks noGrp="1"/>
          </p:cNvSpPr>
          <p:nvPr>
            <p:ph type="body" idx="1"/>
          </p:nvPr>
        </p:nvSpPr>
        <p:spPr>
          <a:xfrm>
            <a:off x="176433" y="1986084"/>
            <a:ext cx="11360800" cy="4555200"/>
          </a:xfrm>
          <a:prstGeom prst="rect">
            <a:avLst/>
          </a:prstGeom>
          <a:noFill/>
          <a:ln>
            <a:noFill/>
          </a:ln>
        </p:spPr>
        <p:txBody>
          <a:bodyPr spcFirstLastPara="1" wrap="square" lIns="121900" tIns="121900" rIns="121900" bIns="121900" anchor="t" anchorCtr="0">
            <a:normAutofit/>
          </a:bodyPr>
          <a:lstStyle/>
          <a:p>
            <a:pPr marL="609585" lvl="0" indent="-457188" algn="l" rtl="0">
              <a:lnSpc>
                <a:spcPct val="90000"/>
              </a:lnSpc>
              <a:spcBef>
                <a:spcPts val="0"/>
              </a:spcBef>
              <a:spcAft>
                <a:spcPts val="0"/>
              </a:spcAft>
              <a:buClr>
                <a:schemeClr val="dk1"/>
              </a:buClr>
              <a:buSzPts val="1800"/>
              <a:buChar char="●"/>
            </a:pPr>
            <a:r>
              <a:rPr lang="nl-NL" sz="2400" dirty="0"/>
              <a:t>Obesitas: gewicht 95 kg, lengte 1.62, BMI 36.2</a:t>
            </a:r>
            <a:endParaRPr sz="2400" dirty="0"/>
          </a:p>
          <a:p>
            <a:pPr marL="609585" lvl="0" indent="-457188" algn="l" rtl="0">
              <a:lnSpc>
                <a:spcPct val="90000"/>
              </a:lnSpc>
              <a:spcBef>
                <a:spcPts val="0"/>
              </a:spcBef>
              <a:spcAft>
                <a:spcPts val="0"/>
              </a:spcAft>
              <a:buClr>
                <a:schemeClr val="dk1"/>
              </a:buClr>
              <a:buSzPts val="1800"/>
              <a:buChar char="●"/>
            </a:pPr>
            <a:r>
              <a:rPr lang="nl-NL" sz="2400" dirty="0"/>
              <a:t>roken ja</a:t>
            </a:r>
            <a:endParaRPr sz="2400" dirty="0"/>
          </a:p>
          <a:p>
            <a:pPr marL="609585" lvl="0" indent="-457188" algn="l" rtl="0">
              <a:lnSpc>
                <a:spcPct val="90000"/>
              </a:lnSpc>
              <a:spcBef>
                <a:spcPts val="0"/>
              </a:spcBef>
              <a:spcAft>
                <a:spcPts val="0"/>
              </a:spcAft>
              <a:buClr>
                <a:schemeClr val="dk1"/>
              </a:buClr>
              <a:buSzPts val="1800"/>
              <a:buChar char="●"/>
            </a:pPr>
            <a:r>
              <a:rPr lang="nl-NL" sz="2400" dirty="0"/>
              <a:t>veel crashdieten, toename gewicht vanaf de puberteit</a:t>
            </a:r>
          </a:p>
          <a:p>
            <a:pPr marL="609585" lvl="0" indent="-457188" algn="l" rtl="0">
              <a:lnSpc>
                <a:spcPct val="90000"/>
              </a:lnSpc>
              <a:spcBef>
                <a:spcPts val="0"/>
              </a:spcBef>
              <a:spcAft>
                <a:spcPts val="0"/>
              </a:spcAft>
              <a:buClr>
                <a:schemeClr val="dk1"/>
              </a:buClr>
              <a:buSzPts val="1800"/>
              <a:buChar char="●"/>
            </a:pPr>
            <a:r>
              <a:rPr lang="nl-NL" sz="2400" dirty="0"/>
              <a:t>Na zwangerschappen progressie overgewicht</a:t>
            </a:r>
            <a:endParaRPr sz="2400" dirty="0"/>
          </a:p>
          <a:p>
            <a:pPr marL="609585" lvl="0" indent="-457188" algn="l" rtl="0">
              <a:lnSpc>
                <a:spcPct val="90000"/>
              </a:lnSpc>
              <a:spcBef>
                <a:spcPts val="0"/>
              </a:spcBef>
              <a:spcAft>
                <a:spcPts val="0"/>
              </a:spcAft>
              <a:buClr>
                <a:schemeClr val="dk1"/>
              </a:buClr>
              <a:buSzPts val="1800"/>
              <a:buChar char="●"/>
            </a:pPr>
            <a:r>
              <a:rPr lang="nl-NL" sz="2400" dirty="0"/>
              <a:t>2019 vorige HA: emotie eter</a:t>
            </a:r>
          </a:p>
          <a:p>
            <a:pPr marL="609585" lvl="0" indent="-457188" algn="l" rtl="0">
              <a:lnSpc>
                <a:spcPct val="90000"/>
              </a:lnSpc>
              <a:spcBef>
                <a:spcPts val="0"/>
              </a:spcBef>
              <a:spcAft>
                <a:spcPts val="0"/>
              </a:spcAft>
              <a:buClr>
                <a:schemeClr val="dk1"/>
              </a:buClr>
              <a:buSzPts val="1800"/>
              <a:buChar char="●"/>
            </a:pPr>
            <a:r>
              <a:rPr lang="nl-NL" sz="2400" dirty="0"/>
              <a:t>Lab: glucose nuchter 6.5 en 6.9 mmol/l</a:t>
            </a:r>
          </a:p>
          <a:p>
            <a:pPr marL="609584" lvl="0" indent="-457188" algn="l" rtl="0">
              <a:lnSpc>
                <a:spcPct val="90000"/>
              </a:lnSpc>
              <a:spcBef>
                <a:spcPts val="0"/>
              </a:spcBef>
              <a:spcAft>
                <a:spcPts val="0"/>
              </a:spcAft>
              <a:buSzPts val="1800"/>
              <a:buChar char="●"/>
            </a:pPr>
            <a:endParaRPr lang="nl-NL" sz="2400" dirty="0"/>
          </a:p>
          <a:p>
            <a:pPr marL="609585" lvl="0" indent="-457188" algn="l" rtl="0">
              <a:lnSpc>
                <a:spcPct val="90000"/>
              </a:lnSpc>
              <a:spcBef>
                <a:spcPts val="0"/>
              </a:spcBef>
              <a:spcAft>
                <a:spcPts val="0"/>
              </a:spcAft>
              <a:buClr>
                <a:schemeClr val="dk1"/>
              </a:buClr>
              <a:buSzPts val="1800"/>
              <a:buChar char="●"/>
            </a:pPr>
            <a:r>
              <a:rPr lang="nl-NL" sz="2400" dirty="0"/>
              <a:t>Ze heeft geen eigen woning!</a:t>
            </a:r>
          </a:p>
          <a:p>
            <a:pPr marL="609585" lvl="0" indent="-457188" algn="l" rtl="0">
              <a:lnSpc>
                <a:spcPct val="90000"/>
              </a:lnSpc>
              <a:spcBef>
                <a:spcPts val="0"/>
              </a:spcBef>
              <a:spcAft>
                <a:spcPts val="0"/>
              </a:spcAft>
              <a:buClr>
                <a:schemeClr val="dk1"/>
              </a:buClr>
              <a:buSzPts val="1800"/>
              <a:buChar char="●"/>
            </a:pPr>
            <a:r>
              <a:rPr lang="nl-NL" sz="2400" dirty="0"/>
              <a:t>Wordt niet uitgerust wakker</a:t>
            </a:r>
          </a:p>
          <a:p>
            <a:pPr marL="152396" lvl="0" indent="0" algn="l" rtl="0">
              <a:lnSpc>
                <a:spcPct val="90000"/>
              </a:lnSpc>
              <a:spcBef>
                <a:spcPts val="0"/>
              </a:spcBef>
              <a:spcAft>
                <a:spcPts val="0"/>
              </a:spcAft>
              <a:buSzPts val="1800"/>
              <a:buNone/>
            </a:pPr>
            <a:endParaRPr sz="2400" dirty="0"/>
          </a:p>
          <a:p>
            <a:pPr marL="0" lvl="0" indent="0" algn="l" rtl="0">
              <a:lnSpc>
                <a:spcPct val="90000"/>
              </a:lnSpc>
              <a:spcBef>
                <a:spcPts val="0"/>
              </a:spcBef>
              <a:spcAft>
                <a:spcPts val="0"/>
              </a:spcAft>
              <a:buNone/>
            </a:pPr>
            <a:endParaRPr sz="2400" dirty="0"/>
          </a:p>
          <a:p>
            <a:pPr marL="609585" lvl="0" indent="-457188" algn="l" rtl="0">
              <a:lnSpc>
                <a:spcPct val="90000"/>
              </a:lnSpc>
              <a:spcBef>
                <a:spcPts val="0"/>
              </a:spcBef>
              <a:spcAft>
                <a:spcPts val="0"/>
              </a:spcAft>
              <a:buClr>
                <a:schemeClr val="dk1"/>
              </a:buClr>
              <a:buSzPts val="1800"/>
              <a:buChar char="●"/>
            </a:pPr>
            <a:r>
              <a:rPr lang="nl-NL" sz="2400" dirty="0"/>
              <a:t>Welke onderliggende oorzaken spelen hier mee? Wat wilt u uitsluiten? </a:t>
            </a:r>
          </a:p>
        </p:txBody>
      </p:sp>
      <p:sp>
        <p:nvSpPr>
          <p:cNvPr id="205" name="Google Shape;20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nl-NL"/>
              <a:t>24</a:t>
            </a:fld>
            <a:endParaRPr/>
          </a:p>
        </p:txBody>
      </p:sp>
      <p:pic>
        <p:nvPicPr>
          <p:cNvPr id="2" name="Picture 1" descr="A person smiling at the camera&#10;&#10;Description automatically generated">
            <a:extLst>
              <a:ext uri="{FF2B5EF4-FFF2-40B4-BE49-F238E27FC236}">
                <a16:creationId xmlns:a16="http://schemas.microsoft.com/office/drawing/2014/main" id="{D438C3FC-B4F5-FCEF-402E-8DE47BCF7968}"/>
              </a:ext>
            </a:extLst>
          </p:cNvPr>
          <p:cNvPicPr>
            <a:picLocks noChangeAspect="1"/>
          </p:cNvPicPr>
          <p:nvPr/>
        </p:nvPicPr>
        <p:blipFill rotWithShape="1">
          <a:blip r:embed="rId3">
            <a:extLst>
              <a:ext uri="{28A0092B-C50C-407E-A947-70E740481C1C}">
                <a14:useLocalDpi xmlns:a14="http://schemas.microsoft.com/office/drawing/2010/main" val="0"/>
              </a:ext>
            </a:extLst>
          </a:blip>
          <a:srcRect l="19494" r="16943" b="9361"/>
          <a:stretch/>
        </p:blipFill>
        <p:spPr>
          <a:xfrm>
            <a:off x="7842241" y="0"/>
            <a:ext cx="4349759" cy="4430485"/>
          </a:xfrm>
          <a:prstGeom prst="rect">
            <a:avLst/>
          </a:prstGeom>
        </p:spPr>
      </p:pic>
    </p:spTree>
    <p:extLst>
      <p:ext uri="{BB962C8B-B14F-4D97-AF65-F5344CB8AC3E}">
        <p14:creationId xmlns:p14="http://schemas.microsoft.com/office/powerpoint/2010/main" val="3212944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7381C-CD23-4476-92AA-8D0CEE75E8C2}"/>
              </a:ext>
            </a:extLst>
          </p:cNvPr>
          <p:cNvSpPr>
            <a:spLocks noGrp="1"/>
          </p:cNvSpPr>
          <p:nvPr>
            <p:ph type="title"/>
          </p:nvPr>
        </p:nvSpPr>
        <p:spPr>
          <a:xfrm>
            <a:off x="7464614" y="1783959"/>
            <a:ext cx="4385264" cy="2889114"/>
          </a:xfrm>
        </p:spPr>
        <p:txBody>
          <a:bodyPr vert="horz" lIns="91440" tIns="45720" rIns="91440" bIns="45720" rtlCol="0" anchor="b">
            <a:normAutofit/>
          </a:bodyPr>
          <a:lstStyle/>
          <a:p>
            <a:pPr algn="r"/>
            <a:r>
              <a:rPr lang="en-US" sz="5400" dirty="0" err="1"/>
              <a:t>Wanneer</a:t>
            </a:r>
            <a:r>
              <a:rPr lang="en-US" sz="5400" dirty="0"/>
              <a:t> </a:t>
            </a:r>
            <a:r>
              <a:rPr lang="en-US" sz="5400" dirty="0" err="1"/>
              <a:t>naar</a:t>
            </a:r>
            <a:r>
              <a:rPr lang="en-US" sz="5400" dirty="0"/>
              <a:t> de 2e </a:t>
            </a:r>
            <a:r>
              <a:rPr lang="en-US" sz="5400" dirty="0" err="1"/>
              <a:t>lijn</a:t>
            </a:r>
            <a:r>
              <a:rPr lang="en-US" sz="5400" dirty="0"/>
              <a:t> </a:t>
            </a:r>
            <a:r>
              <a:rPr lang="en-US" sz="5400" dirty="0" err="1"/>
              <a:t>verwijzen</a:t>
            </a:r>
            <a:r>
              <a:rPr lang="en-NL" sz="5400" dirty="0"/>
              <a:t>? </a:t>
            </a:r>
            <a:endParaRPr lang="en-US" sz="5400" dirty="0"/>
          </a:p>
        </p:txBody>
      </p:sp>
      <p:pic>
        <p:nvPicPr>
          <p:cNvPr id="5" name="Content Placeholder 4" descr="A picture containing text, outdoor, sky, tree&#10;&#10;Description automatically generated">
            <a:extLst>
              <a:ext uri="{FF2B5EF4-FFF2-40B4-BE49-F238E27FC236}">
                <a16:creationId xmlns:a16="http://schemas.microsoft.com/office/drawing/2014/main" id="{77D2FEA9-C221-2585-9871-CEC9F1A31F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4" r="654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897682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4FEA6-05EB-175E-9913-F2962852E4EB}"/>
              </a:ext>
            </a:extLst>
          </p:cNvPr>
          <p:cNvSpPr>
            <a:spLocks noGrp="1"/>
          </p:cNvSpPr>
          <p:nvPr>
            <p:ph idx="1"/>
          </p:nvPr>
        </p:nvSpPr>
        <p:spPr>
          <a:xfrm>
            <a:off x="838200" y="1491327"/>
            <a:ext cx="10515600" cy="5066789"/>
          </a:xfrm>
        </p:spPr>
        <p:txBody>
          <a:bodyPr>
            <a:normAutofit fontScale="62500" lnSpcReduction="20000"/>
          </a:bodyPr>
          <a:lstStyle/>
          <a:p>
            <a:r>
              <a:rPr lang="en-US" sz="3400" dirty="0" err="1">
                <a:solidFill>
                  <a:schemeClr val="tx1">
                    <a:lumMod val="65000"/>
                    <a:lumOff val="35000"/>
                  </a:schemeClr>
                </a:solidFill>
                <a:latin typeface="Sofia Pro Soft Light" panose="020B0000000000000000" pitchFamily="34" charset="0"/>
              </a:rPr>
              <a:t>Uitsluiten</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endocriene</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oorzaak</a:t>
            </a:r>
            <a:endParaRPr lang="en-US" sz="3400" dirty="0">
              <a:solidFill>
                <a:schemeClr val="tx1">
                  <a:lumMod val="65000"/>
                  <a:lumOff val="35000"/>
                </a:schemeClr>
              </a:solidFill>
              <a:latin typeface="Sofia Pro Soft Light" panose="020B0000000000000000" pitchFamily="34" charset="0"/>
            </a:endParaRPr>
          </a:p>
          <a:p>
            <a:pPr lvl="2"/>
            <a:r>
              <a:rPr lang="en-US" sz="2900" dirty="0">
                <a:solidFill>
                  <a:schemeClr val="tx1">
                    <a:lumMod val="65000"/>
                    <a:lumOff val="35000"/>
                  </a:schemeClr>
                </a:solidFill>
                <a:latin typeface="Sofia Pro Soft Light" panose="020B0000000000000000" pitchFamily="34" charset="0"/>
              </a:rPr>
              <a:t>Cushing </a:t>
            </a:r>
            <a:r>
              <a:rPr lang="en-US" sz="2900" dirty="0" err="1">
                <a:solidFill>
                  <a:schemeClr val="tx1">
                    <a:lumMod val="65000"/>
                    <a:lumOff val="35000"/>
                  </a:schemeClr>
                </a:solidFill>
                <a:latin typeface="Sofia Pro Soft Light" panose="020B0000000000000000" pitchFamily="34" charset="0"/>
              </a:rPr>
              <a:t>incidentie</a:t>
            </a:r>
            <a:r>
              <a:rPr lang="en-US" sz="2900" dirty="0">
                <a:solidFill>
                  <a:schemeClr val="tx1">
                    <a:lumMod val="65000"/>
                    <a:lumOff val="35000"/>
                  </a:schemeClr>
                </a:solidFill>
                <a:latin typeface="Sofia Pro Soft Light" panose="020B0000000000000000" pitchFamily="34" charset="0"/>
              </a:rPr>
              <a:t> </a:t>
            </a:r>
            <a:r>
              <a:rPr lang="en-US" sz="2900" dirty="0" err="1">
                <a:solidFill>
                  <a:schemeClr val="tx1">
                    <a:lumMod val="65000"/>
                    <a:lumOff val="35000"/>
                  </a:schemeClr>
                </a:solidFill>
                <a:latin typeface="Sofia Pro Soft Light" panose="020B0000000000000000" pitchFamily="34" charset="0"/>
              </a:rPr>
              <a:t>geschat</a:t>
            </a:r>
            <a:r>
              <a:rPr lang="en-US" sz="2900" dirty="0">
                <a:solidFill>
                  <a:schemeClr val="tx1">
                    <a:lumMod val="65000"/>
                    <a:lumOff val="35000"/>
                  </a:schemeClr>
                </a:solidFill>
                <a:latin typeface="Sofia Pro Soft Light" panose="020B0000000000000000" pitchFamily="34" charset="0"/>
              </a:rPr>
              <a:t> 1-5 per </a:t>
            </a:r>
            <a:r>
              <a:rPr lang="en-US" sz="2900" dirty="0" err="1">
                <a:solidFill>
                  <a:schemeClr val="tx1">
                    <a:lumMod val="65000"/>
                    <a:lumOff val="35000"/>
                  </a:schemeClr>
                </a:solidFill>
                <a:latin typeface="Sofia Pro Soft Light" panose="020B0000000000000000" pitchFamily="34" charset="0"/>
              </a:rPr>
              <a:t>miljoen</a:t>
            </a:r>
            <a:r>
              <a:rPr lang="en-US" sz="2900" dirty="0">
                <a:solidFill>
                  <a:schemeClr val="tx1">
                    <a:lumMod val="65000"/>
                    <a:lumOff val="35000"/>
                  </a:schemeClr>
                </a:solidFill>
                <a:latin typeface="Sofia Pro Soft Light" panose="020B0000000000000000" pitchFamily="34" charset="0"/>
              </a:rPr>
              <a:t> per </a:t>
            </a:r>
            <a:r>
              <a:rPr lang="en-US" sz="2900" dirty="0" err="1">
                <a:solidFill>
                  <a:schemeClr val="tx1">
                    <a:lumMod val="65000"/>
                    <a:lumOff val="35000"/>
                  </a:schemeClr>
                </a:solidFill>
                <a:latin typeface="Sofia Pro Soft Light" panose="020B0000000000000000" pitchFamily="34" charset="0"/>
              </a:rPr>
              <a:t>jaar</a:t>
            </a:r>
            <a:endParaRPr lang="en-US" sz="2900" dirty="0">
              <a:solidFill>
                <a:schemeClr val="tx1">
                  <a:lumMod val="65000"/>
                  <a:lumOff val="35000"/>
                </a:schemeClr>
              </a:solidFill>
              <a:latin typeface="Sofia Pro Soft Light" panose="020B0000000000000000" pitchFamily="34" charset="0"/>
            </a:endParaRPr>
          </a:p>
          <a:p>
            <a:r>
              <a:rPr lang="en-US" sz="3400" dirty="0" err="1">
                <a:solidFill>
                  <a:schemeClr val="tx1">
                    <a:lumMod val="65000"/>
                    <a:lumOff val="35000"/>
                  </a:schemeClr>
                </a:solidFill>
                <a:latin typeface="Sofia Pro Soft Light" panose="020B0000000000000000" pitchFamily="34" charset="0"/>
              </a:rPr>
              <a:t>Verdenking</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syndromale</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obesitas</a:t>
            </a:r>
            <a:r>
              <a:rPr lang="en-US" sz="3400" dirty="0">
                <a:solidFill>
                  <a:schemeClr val="tx1">
                    <a:lumMod val="65000"/>
                    <a:lumOff val="35000"/>
                  </a:schemeClr>
                </a:solidFill>
                <a:latin typeface="Sofia Pro Soft Light" panose="020B0000000000000000" pitchFamily="34" charset="0"/>
              </a:rPr>
              <a:t> </a:t>
            </a:r>
          </a:p>
          <a:p>
            <a:pPr lvl="2"/>
            <a:r>
              <a:rPr lang="en-US" sz="2900" dirty="0" err="1">
                <a:solidFill>
                  <a:schemeClr val="tx1">
                    <a:lumMod val="65000"/>
                    <a:lumOff val="35000"/>
                  </a:schemeClr>
                </a:solidFill>
                <a:latin typeface="Sofia Pro Soft Light" panose="020B0000000000000000" pitchFamily="34" charset="0"/>
              </a:rPr>
              <a:t>Obesitas</a:t>
            </a:r>
            <a:r>
              <a:rPr lang="en-US" sz="2900" dirty="0">
                <a:solidFill>
                  <a:schemeClr val="tx1">
                    <a:lumMod val="65000"/>
                    <a:lumOff val="35000"/>
                  </a:schemeClr>
                </a:solidFill>
                <a:latin typeface="Sofia Pro Soft Light" panose="020B0000000000000000" pitchFamily="34" charset="0"/>
              </a:rPr>
              <a:t> &lt; 15e </a:t>
            </a:r>
            <a:r>
              <a:rPr lang="en-US" sz="2900" dirty="0" err="1">
                <a:solidFill>
                  <a:schemeClr val="tx1">
                    <a:lumMod val="65000"/>
                    <a:lumOff val="35000"/>
                  </a:schemeClr>
                </a:solidFill>
                <a:latin typeface="Sofia Pro Soft Light" panose="020B0000000000000000" pitchFamily="34" charset="0"/>
              </a:rPr>
              <a:t>jaar</a:t>
            </a:r>
            <a:endParaRPr lang="en-US" sz="2900" dirty="0">
              <a:solidFill>
                <a:schemeClr val="tx1">
                  <a:lumMod val="65000"/>
                  <a:lumOff val="35000"/>
                </a:schemeClr>
              </a:solidFill>
              <a:latin typeface="Sofia Pro Soft Light" panose="020B0000000000000000" pitchFamily="34" charset="0"/>
            </a:endParaRPr>
          </a:p>
          <a:p>
            <a:pPr lvl="2"/>
            <a:r>
              <a:rPr lang="en-US" sz="2900" dirty="0" err="1">
                <a:solidFill>
                  <a:schemeClr val="tx1">
                    <a:lumMod val="65000"/>
                    <a:lumOff val="35000"/>
                  </a:schemeClr>
                </a:solidFill>
                <a:latin typeface="Sofia Pro Soft Light" panose="020B0000000000000000" pitchFamily="34" charset="0"/>
              </a:rPr>
              <a:t>Ontwikkelingsachterstand</a:t>
            </a:r>
            <a:r>
              <a:rPr lang="en-US" sz="2900" dirty="0">
                <a:solidFill>
                  <a:schemeClr val="tx1">
                    <a:lumMod val="65000"/>
                    <a:lumOff val="35000"/>
                  </a:schemeClr>
                </a:solidFill>
                <a:latin typeface="Sofia Pro Soft Light" panose="020B0000000000000000" pitchFamily="34" charset="0"/>
              </a:rPr>
              <a:t>/  lager dan </a:t>
            </a:r>
            <a:r>
              <a:rPr lang="en-US" sz="2900" dirty="0" err="1">
                <a:solidFill>
                  <a:schemeClr val="tx1">
                    <a:lumMod val="65000"/>
                    <a:lumOff val="35000"/>
                  </a:schemeClr>
                </a:solidFill>
                <a:latin typeface="Sofia Pro Soft Light" panose="020B0000000000000000" pitchFamily="34" charset="0"/>
              </a:rPr>
              <a:t>gemiddeld</a:t>
            </a:r>
            <a:r>
              <a:rPr lang="en-US" sz="2900" dirty="0">
                <a:solidFill>
                  <a:schemeClr val="tx1">
                    <a:lumMod val="65000"/>
                    <a:lumOff val="35000"/>
                  </a:schemeClr>
                </a:solidFill>
                <a:latin typeface="Sofia Pro Soft Light" panose="020B0000000000000000" pitchFamily="34" charset="0"/>
              </a:rPr>
              <a:t> IQ</a:t>
            </a:r>
          </a:p>
          <a:p>
            <a:pPr lvl="2"/>
            <a:r>
              <a:rPr lang="en-US" sz="2900" dirty="0" err="1">
                <a:solidFill>
                  <a:schemeClr val="tx1">
                    <a:lumMod val="65000"/>
                    <a:lumOff val="35000"/>
                  </a:schemeClr>
                </a:solidFill>
                <a:latin typeface="Sofia Pro Soft Light" panose="020B0000000000000000" pitchFamily="34" charset="0"/>
              </a:rPr>
              <a:t>dysmorfe</a:t>
            </a:r>
            <a:r>
              <a:rPr lang="en-US" sz="2900" dirty="0">
                <a:solidFill>
                  <a:schemeClr val="tx1">
                    <a:lumMod val="65000"/>
                    <a:lumOff val="35000"/>
                  </a:schemeClr>
                </a:solidFill>
                <a:latin typeface="Sofia Pro Soft Light" panose="020B0000000000000000" pitchFamily="34" charset="0"/>
              </a:rPr>
              <a:t> </a:t>
            </a:r>
            <a:r>
              <a:rPr lang="en-US" sz="2900" dirty="0" err="1">
                <a:solidFill>
                  <a:schemeClr val="tx1">
                    <a:lumMod val="65000"/>
                    <a:lumOff val="35000"/>
                  </a:schemeClr>
                </a:solidFill>
                <a:latin typeface="Sofia Pro Soft Light" panose="020B0000000000000000" pitchFamily="34" charset="0"/>
              </a:rPr>
              <a:t>kenmerken</a:t>
            </a:r>
            <a:endParaRPr lang="en-US" sz="2900" dirty="0">
              <a:solidFill>
                <a:schemeClr val="tx1">
                  <a:lumMod val="65000"/>
                  <a:lumOff val="35000"/>
                </a:schemeClr>
              </a:solidFill>
              <a:latin typeface="Sofia Pro Soft Light" panose="020B0000000000000000" pitchFamily="34" charset="0"/>
            </a:endParaRPr>
          </a:p>
          <a:p>
            <a:pPr marL="914400" lvl="2" indent="0">
              <a:buNone/>
            </a:pPr>
            <a:endParaRPr lang="en-US" sz="2900" dirty="0">
              <a:solidFill>
                <a:schemeClr val="tx1">
                  <a:lumMod val="65000"/>
                  <a:lumOff val="35000"/>
                </a:schemeClr>
              </a:solidFill>
              <a:latin typeface="Sofia Pro Soft Light" panose="020B0000000000000000" pitchFamily="34" charset="0"/>
            </a:endParaRPr>
          </a:p>
          <a:p>
            <a:r>
              <a:rPr lang="en-US" sz="3400" dirty="0" err="1">
                <a:solidFill>
                  <a:schemeClr val="tx1">
                    <a:lumMod val="65000"/>
                    <a:lumOff val="35000"/>
                  </a:schemeClr>
                </a:solidFill>
                <a:latin typeface="Sofia Pro Soft Light" panose="020B0000000000000000" pitchFamily="34" charset="0"/>
              </a:rPr>
              <a:t>Verdenking</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monogenetische</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obesitas</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bij</a:t>
            </a:r>
            <a:r>
              <a:rPr lang="en-US" sz="3400" dirty="0">
                <a:solidFill>
                  <a:schemeClr val="tx1">
                    <a:lumMod val="65000"/>
                    <a:lumOff val="35000"/>
                  </a:schemeClr>
                </a:solidFill>
                <a:latin typeface="Sofia Pro Soft Light" panose="020B0000000000000000" pitchFamily="34" charset="0"/>
              </a:rPr>
              <a:t> 2 </a:t>
            </a:r>
            <a:r>
              <a:rPr lang="en-US" sz="3400" dirty="0" err="1">
                <a:solidFill>
                  <a:schemeClr val="tx1">
                    <a:lumMod val="65000"/>
                    <a:lumOff val="35000"/>
                  </a:schemeClr>
                </a:solidFill>
                <a:latin typeface="Sofia Pro Soft Light" panose="020B0000000000000000" pitchFamily="34" charset="0"/>
              </a:rPr>
              <a:t>uit</a:t>
            </a:r>
            <a:r>
              <a:rPr lang="en-US" sz="3400" dirty="0">
                <a:solidFill>
                  <a:schemeClr val="tx1">
                    <a:lumMod val="65000"/>
                    <a:lumOff val="35000"/>
                  </a:schemeClr>
                </a:solidFill>
                <a:latin typeface="Sofia Pro Soft Light" panose="020B0000000000000000" pitchFamily="34" charset="0"/>
              </a:rPr>
              <a:t> 3 </a:t>
            </a:r>
            <a:r>
              <a:rPr lang="en-US" sz="3400" dirty="0" err="1">
                <a:solidFill>
                  <a:schemeClr val="tx1">
                    <a:lumMod val="65000"/>
                    <a:lumOff val="35000"/>
                  </a:schemeClr>
                </a:solidFill>
                <a:latin typeface="Sofia Pro Soft Light" panose="020B0000000000000000" pitchFamily="34" charset="0"/>
              </a:rPr>
              <a:t>kriteria</a:t>
            </a:r>
            <a:r>
              <a:rPr lang="en-US" sz="3400" dirty="0">
                <a:solidFill>
                  <a:schemeClr val="tx1">
                    <a:lumMod val="65000"/>
                    <a:lumOff val="35000"/>
                  </a:schemeClr>
                </a:solidFill>
                <a:latin typeface="Sofia Pro Soft Light" panose="020B0000000000000000" pitchFamily="34" charset="0"/>
              </a:rPr>
              <a:t>       </a:t>
            </a:r>
          </a:p>
          <a:p>
            <a:pPr lvl="2"/>
            <a:endParaRPr lang="en-US" sz="2900" dirty="0">
              <a:solidFill>
                <a:schemeClr val="tx1">
                  <a:lumMod val="65000"/>
                  <a:lumOff val="35000"/>
                </a:schemeClr>
              </a:solidFill>
              <a:latin typeface="Sofia Pro Soft Light" panose="020B0000000000000000" pitchFamily="34" charset="0"/>
            </a:endParaRPr>
          </a:p>
          <a:p>
            <a:pPr lvl="2"/>
            <a:r>
              <a:rPr lang="en-US" sz="2900" dirty="0">
                <a:solidFill>
                  <a:schemeClr val="tx1">
                    <a:lumMod val="65000"/>
                    <a:lumOff val="35000"/>
                  </a:schemeClr>
                </a:solidFill>
                <a:latin typeface="Sofia Pro Soft Light" panose="020B0000000000000000" pitchFamily="34" charset="0"/>
              </a:rPr>
              <a:t>early onset &lt; 7e </a:t>
            </a:r>
            <a:r>
              <a:rPr lang="en-US" sz="2900" dirty="0" err="1">
                <a:solidFill>
                  <a:schemeClr val="tx1">
                    <a:lumMod val="65000"/>
                    <a:lumOff val="35000"/>
                  </a:schemeClr>
                </a:solidFill>
                <a:latin typeface="Sofia Pro Soft Light" panose="020B0000000000000000" pitchFamily="34" charset="0"/>
              </a:rPr>
              <a:t>jaar</a:t>
            </a:r>
            <a:endParaRPr lang="en-US" sz="2900" dirty="0">
              <a:solidFill>
                <a:schemeClr val="tx1">
                  <a:lumMod val="65000"/>
                  <a:lumOff val="35000"/>
                </a:schemeClr>
              </a:solidFill>
              <a:latin typeface="Sofia Pro Soft Light" panose="020B0000000000000000" pitchFamily="34" charset="0"/>
            </a:endParaRPr>
          </a:p>
          <a:p>
            <a:pPr lvl="2"/>
            <a:r>
              <a:rPr lang="en-US" sz="2900" dirty="0" err="1">
                <a:solidFill>
                  <a:schemeClr val="tx1">
                    <a:lumMod val="65000"/>
                    <a:lumOff val="35000"/>
                  </a:schemeClr>
                </a:solidFill>
                <a:latin typeface="Sofia Pro Soft Light" panose="020B0000000000000000" pitchFamily="34" charset="0"/>
              </a:rPr>
              <a:t>hyperfagie</a:t>
            </a:r>
            <a:r>
              <a:rPr lang="en-US" sz="2900" dirty="0">
                <a:solidFill>
                  <a:schemeClr val="tx1">
                    <a:lumMod val="65000"/>
                    <a:lumOff val="35000"/>
                  </a:schemeClr>
                </a:solidFill>
                <a:latin typeface="Sofia Pro Soft Light" panose="020B0000000000000000" pitchFamily="34" charset="0"/>
              </a:rPr>
              <a:t> </a:t>
            </a:r>
          </a:p>
          <a:p>
            <a:pPr lvl="2"/>
            <a:r>
              <a:rPr lang="en-US" sz="2900" dirty="0" err="1">
                <a:solidFill>
                  <a:schemeClr val="tx1">
                    <a:lumMod val="65000"/>
                    <a:lumOff val="35000"/>
                  </a:schemeClr>
                </a:solidFill>
                <a:latin typeface="Sofia Pro Soft Light" panose="020B0000000000000000" pitchFamily="34" charset="0"/>
              </a:rPr>
              <a:t>opvallend</a:t>
            </a:r>
            <a:r>
              <a:rPr lang="en-US" sz="2900" dirty="0">
                <a:solidFill>
                  <a:schemeClr val="tx1">
                    <a:lumMod val="65000"/>
                    <a:lumOff val="35000"/>
                  </a:schemeClr>
                </a:solidFill>
                <a:latin typeface="Sofia Pro Soft Light" panose="020B0000000000000000" pitchFamily="34" charset="0"/>
              </a:rPr>
              <a:t> </a:t>
            </a:r>
            <a:r>
              <a:rPr lang="en-US" sz="2900" dirty="0" err="1">
                <a:solidFill>
                  <a:schemeClr val="tx1">
                    <a:lumMod val="65000"/>
                    <a:lumOff val="35000"/>
                  </a:schemeClr>
                </a:solidFill>
                <a:latin typeface="Sofia Pro Soft Light" panose="020B0000000000000000" pitchFamily="34" charset="0"/>
              </a:rPr>
              <a:t>verschil</a:t>
            </a:r>
            <a:r>
              <a:rPr lang="en-US" sz="2900" dirty="0">
                <a:solidFill>
                  <a:schemeClr val="tx1">
                    <a:lumMod val="65000"/>
                    <a:lumOff val="35000"/>
                  </a:schemeClr>
                </a:solidFill>
                <a:latin typeface="Sofia Pro Soft Light" panose="020B0000000000000000" pitchFamily="34" charset="0"/>
              </a:rPr>
              <a:t> met </a:t>
            </a:r>
            <a:r>
              <a:rPr lang="en-US" sz="2900" dirty="0" err="1">
                <a:solidFill>
                  <a:schemeClr val="tx1">
                    <a:lumMod val="65000"/>
                    <a:lumOff val="35000"/>
                  </a:schemeClr>
                </a:solidFill>
                <a:latin typeface="Sofia Pro Soft Light" panose="020B0000000000000000" pitchFamily="34" charset="0"/>
              </a:rPr>
              <a:t>gezinsleden</a:t>
            </a:r>
            <a:r>
              <a:rPr lang="en-US" sz="4000" dirty="0">
                <a:solidFill>
                  <a:schemeClr val="tx1">
                    <a:lumMod val="65000"/>
                    <a:lumOff val="35000"/>
                  </a:schemeClr>
                </a:solidFill>
                <a:latin typeface="Sofia Pro Soft Light" panose="020B0000000000000000" pitchFamily="34" charset="0"/>
              </a:rPr>
              <a:t>	    </a:t>
            </a:r>
          </a:p>
          <a:p>
            <a:pPr marL="914400" lvl="2" indent="0">
              <a:buNone/>
            </a:pPr>
            <a:r>
              <a:rPr lang="en-US" sz="3400" dirty="0">
                <a:solidFill>
                  <a:schemeClr val="tx1">
                    <a:lumMod val="65000"/>
                    <a:lumOff val="35000"/>
                  </a:schemeClr>
                </a:solidFill>
                <a:latin typeface="Sofia Pro Soft Light" panose="020B0000000000000000" pitchFamily="34" charset="0"/>
              </a:rPr>
              <a:t>					</a:t>
            </a:r>
            <a:endParaRPr lang="en-US" sz="2300" dirty="0">
              <a:solidFill>
                <a:schemeClr val="tx1">
                  <a:lumMod val="65000"/>
                  <a:lumOff val="35000"/>
                </a:schemeClr>
              </a:solidFill>
              <a:latin typeface="Sofia Pro Soft Light" panose="020B0000000000000000" pitchFamily="34" charset="0"/>
            </a:endParaRPr>
          </a:p>
          <a:p>
            <a:r>
              <a:rPr lang="en-US" sz="3400" dirty="0" err="1">
                <a:solidFill>
                  <a:schemeClr val="tx1">
                    <a:lumMod val="65000"/>
                    <a:lumOff val="35000"/>
                  </a:schemeClr>
                </a:solidFill>
                <a:latin typeface="Sofia Pro Soft Light" panose="020B0000000000000000" pitchFamily="34" charset="0"/>
              </a:rPr>
              <a:t>Verdenking</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symptomatisch</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slaapapnoe</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prevalentie</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niet</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bekend</a:t>
            </a:r>
            <a:r>
              <a:rPr lang="en-US" sz="3400" dirty="0">
                <a:solidFill>
                  <a:schemeClr val="tx1">
                    <a:lumMod val="65000"/>
                    <a:lumOff val="35000"/>
                  </a:schemeClr>
                </a:solidFill>
                <a:latin typeface="Sofia Pro Soft Light" panose="020B0000000000000000" pitchFamily="34" charset="0"/>
              </a:rPr>
              <a:t>) </a:t>
            </a:r>
          </a:p>
          <a:p>
            <a:endParaRPr lang="en-US" sz="3400" dirty="0">
              <a:solidFill>
                <a:schemeClr val="tx1">
                  <a:lumMod val="65000"/>
                  <a:lumOff val="35000"/>
                </a:schemeClr>
              </a:solidFill>
              <a:latin typeface="Sofia Pro Soft Light" panose="020B0000000000000000" pitchFamily="34" charset="0"/>
            </a:endParaRPr>
          </a:p>
          <a:p>
            <a:r>
              <a:rPr lang="en-US" sz="3400" dirty="0" err="1">
                <a:solidFill>
                  <a:schemeClr val="tx1">
                    <a:lumMod val="65000"/>
                    <a:lumOff val="35000"/>
                  </a:schemeClr>
                </a:solidFill>
                <a:latin typeface="Sofia Pro Soft Light" panose="020B0000000000000000" pitchFamily="34" charset="0"/>
              </a:rPr>
              <a:t>Sterke</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verdenking</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eetstoornis</a:t>
            </a:r>
            <a:r>
              <a:rPr lang="en-US" sz="3400" dirty="0">
                <a:solidFill>
                  <a:schemeClr val="tx1">
                    <a:lumMod val="65000"/>
                    <a:lumOff val="35000"/>
                  </a:schemeClr>
                </a:solidFill>
                <a:latin typeface="Sofia Pro Soft Light" panose="020B0000000000000000" pitchFamily="34" charset="0"/>
              </a:rPr>
              <a:t> (binge eating of </a:t>
            </a:r>
            <a:r>
              <a:rPr lang="en-US" sz="3400" dirty="0" err="1">
                <a:solidFill>
                  <a:schemeClr val="tx1">
                    <a:lumMod val="65000"/>
                    <a:lumOff val="35000"/>
                  </a:schemeClr>
                </a:solidFill>
                <a:latin typeface="Sofia Pro Soft Light" panose="020B0000000000000000" pitchFamily="34" charset="0"/>
              </a:rPr>
              <a:t>boulimia</a:t>
            </a:r>
            <a:r>
              <a:rPr lang="en-US" sz="3400" dirty="0">
                <a:solidFill>
                  <a:schemeClr val="tx1">
                    <a:lumMod val="65000"/>
                    <a:lumOff val="35000"/>
                  </a:schemeClr>
                </a:solidFill>
                <a:latin typeface="Sofia Pro Soft Light" panose="020B0000000000000000" pitchFamily="34" charset="0"/>
              </a:rPr>
              <a:t>)  1-4% lifetime </a:t>
            </a:r>
            <a:r>
              <a:rPr lang="en-US" sz="3400" dirty="0" err="1">
                <a:solidFill>
                  <a:schemeClr val="tx1">
                    <a:lumMod val="65000"/>
                    <a:lumOff val="35000"/>
                  </a:schemeClr>
                </a:solidFill>
                <a:latin typeface="Sofia Pro Soft Light" panose="020B0000000000000000" pitchFamily="34" charset="0"/>
              </a:rPr>
              <a:t>risico</a:t>
            </a:r>
            <a:r>
              <a:rPr lang="en-US" sz="3400" dirty="0">
                <a:solidFill>
                  <a:schemeClr val="tx1">
                    <a:lumMod val="65000"/>
                    <a:lumOff val="35000"/>
                  </a:schemeClr>
                </a:solidFill>
                <a:latin typeface="Sofia Pro Soft Light" panose="020B0000000000000000" pitchFamily="34" charset="0"/>
              </a:rPr>
              <a:t> </a:t>
            </a:r>
            <a:r>
              <a:rPr lang="en-US" sz="3400" dirty="0" err="1">
                <a:solidFill>
                  <a:schemeClr val="tx1">
                    <a:lumMod val="65000"/>
                    <a:lumOff val="35000"/>
                  </a:schemeClr>
                </a:solidFill>
                <a:latin typeface="Sofia Pro Soft Light" panose="020B0000000000000000" pitchFamily="34" charset="0"/>
              </a:rPr>
              <a:t>vrouwen</a:t>
            </a:r>
            <a:r>
              <a:rPr lang="en-US" sz="3400" dirty="0">
                <a:solidFill>
                  <a:schemeClr val="tx1">
                    <a:lumMod val="65000"/>
                    <a:lumOff val="35000"/>
                  </a:schemeClr>
                </a:solidFill>
                <a:latin typeface="Sofia Pro Soft Light" panose="020B0000000000000000" pitchFamily="34" charset="0"/>
              </a:rPr>
              <a:t> </a:t>
            </a:r>
          </a:p>
          <a:p>
            <a:endParaRPr lang="en-US" sz="3400" dirty="0">
              <a:latin typeface="Sofia Pro Soft Light" panose="020B0000000000000000" pitchFamily="34" charset="0"/>
            </a:endParaRPr>
          </a:p>
          <a:p>
            <a:endParaRPr lang="en-US" dirty="0"/>
          </a:p>
          <a:p>
            <a:pPr marL="0" indent="0">
              <a:buNone/>
            </a:pPr>
            <a:endParaRPr lang="en-US" dirty="0"/>
          </a:p>
          <a:p>
            <a:endParaRPr lang="en-US" dirty="0"/>
          </a:p>
          <a:p>
            <a:endParaRPr lang="en-US" dirty="0"/>
          </a:p>
          <a:p>
            <a:pPr marL="0" indent="0">
              <a:buNone/>
            </a:pPr>
            <a:endParaRPr lang="en-US" dirty="0"/>
          </a:p>
        </p:txBody>
      </p:sp>
      <p:sp>
        <p:nvSpPr>
          <p:cNvPr id="4" name="Title 1">
            <a:extLst>
              <a:ext uri="{FF2B5EF4-FFF2-40B4-BE49-F238E27FC236}">
                <a16:creationId xmlns:a16="http://schemas.microsoft.com/office/drawing/2014/main" id="{3840FEDE-50D1-2A51-1B38-DFDBC0D428D5}"/>
              </a:ext>
            </a:extLst>
          </p:cNvPr>
          <p:cNvSpPr>
            <a:spLocks noGrp="1"/>
          </p:cNvSpPr>
          <p:nvPr>
            <p:ph type="title"/>
          </p:nvPr>
        </p:nvSpPr>
        <p:spPr>
          <a:xfrm>
            <a:off x="838200" y="593367"/>
            <a:ext cx="11009671" cy="763600"/>
          </a:xfrm>
        </p:spPr>
        <p:txBody>
          <a:bodyPr>
            <a:normAutofit/>
          </a:bodyPr>
          <a:lstStyle/>
          <a:p>
            <a:r>
              <a:rPr lang="en-US" dirty="0" err="1">
                <a:solidFill>
                  <a:schemeClr val="tx1">
                    <a:lumMod val="65000"/>
                    <a:lumOff val="35000"/>
                  </a:schemeClr>
                </a:solidFill>
                <a:latin typeface="Sofia Pro Soft Regular" panose="020B0000000000000000" pitchFamily="34" charset="0"/>
              </a:rPr>
              <a:t>Verwijzing</a:t>
            </a:r>
            <a:r>
              <a:rPr lang="en-US" dirty="0">
                <a:solidFill>
                  <a:schemeClr val="tx1">
                    <a:lumMod val="65000"/>
                    <a:lumOff val="35000"/>
                  </a:schemeClr>
                </a:solidFill>
                <a:latin typeface="Sofia Pro Soft Regular" panose="020B0000000000000000" pitchFamily="34" charset="0"/>
              </a:rPr>
              <a:t> 2e </a:t>
            </a:r>
            <a:r>
              <a:rPr lang="en-US" dirty="0" err="1">
                <a:solidFill>
                  <a:schemeClr val="tx1">
                    <a:lumMod val="65000"/>
                    <a:lumOff val="35000"/>
                  </a:schemeClr>
                </a:solidFill>
                <a:latin typeface="Sofia Pro Soft Regular" panose="020B0000000000000000" pitchFamily="34" charset="0"/>
              </a:rPr>
              <a:t>lijn</a:t>
            </a:r>
            <a:endParaRPr lang="en-US" dirty="0">
              <a:solidFill>
                <a:schemeClr val="tx1">
                  <a:lumMod val="65000"/>
                  <a:lumOff val="35000"/>
                </a:schemeClr>
              </a:solidFill>
              <a:latin typeface="Sofia Pro Soft Regular" panose="020B0000000000000000" pitchFamily="34" charset="0"/>
            </a:endParaRPr>
          </a:p>
        </p:txBody>
      </p:sp>
      <p:pic>
        <p:nvPicPr>
          <p:cNvPr id="5" name="Picture 4" descr="A person and person holding a baby&#10;&#10;Description automatically generated with medium confidence">
            <a:extLst>
              <a:ext uri="{FF2B5EF4-FFF2-40B4-BE49-F238E27FC236}">
                <a16:creationId xmlns:a16="http://schemas.microsoft.com/office/drawing/2014/main" id="{433E5723-C9BE-7D0C-9C59-7B56A3221FB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805"/>
                    </a14:imgEffect>
                    <a14:imgEffect>
                      <a14:saturation sat="176000"/>
                    </a14:imgEffect>
                  </a14:imgLayer>
                </a14:imgProps>
              </a:ext>
              <a:ext uri="{28A0092B-C50C-407E-A947-70E740481C1C}">
                <a14:useLocalDpi xmlns:a14="http://schemas.microsoft.com/office/drawing/2010/main" val="0"/>
              </a:ext>
            </a:extLst>
          </a:blip>
          <a:stretch>
            <a:fillRect/>
          </a:stretch>
        </p:blipFill>
        <p:spPr>
          <a:xfrm>
            <a:off x="7995366" y="414695"/>
            <a:ext cx="3980324" cy="3980324"/>
          </a:xfrm>
          <a:prstGeom prst="rect">
            <a:avLst/>
          </a:prstGeom>
        </p:spPr>
      </p:pic>
    </p:spTree>
    <p:extLst>
      <p:ext uri="{BB962C8B-B14F-4D97-AF65-F5344CB8AC3E}">
        <p14:creationId xmlns:p14="http://schemas.microsoft.com/office/powerpoint/2010/main" val="2677957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F06F-3C51-475C-29E7-04997AB085C3}"/>
              </a:ext>
            </a:extLst>
          </p:cNvPr>
          <p:cNvSpPr>
            <a:spLocks noGrp="1"/>
          </p:cNvSpPr>
          <p:nvPr>
            <p:ph type="title"/>
          </p:nvPr>
        </p:nvSpPr>
        <p:spPr>
          <a:xfrm>
            <a:off x="805072" y="222327"/>
            <a:ext cx="10515600" cy="1325563"/>
          </a:xfrm>
        </p:spPr>
        <p:txBody>
          <a:bodyPr/>
          <a:lstStyle/>
          <a:p>
            <a:r>
              <a:rPr lang="en-US" dirty="0" err="1">
                <a:solidFill>
                  <a:srgbClr val="666BD9"/>
                </a:solidFill>
                <a:latin typeface="Sofia Pro Soft Regular" panose="020B0000000000000000" pitchFamily="34" charset="0"/>
                <a:ea typeface="Calibri" panose="020F0502020204030204" pitchFamily="34" charset="0"/>
                <a:cs typeface="Calibri" panose="020F0502020204030204" pitchFamily="34" charset="0"/>
              </a:rPr>
              <a:t>Indicatie</a:t>
            </a:r>
            <a:r>
              <a:rPr lang="en-US" dirty="0">
                <a:solidFill>
                  <a:srgbClr val="666BD9"/>
                </a:solidFill>
                <a:latin typeface="Sofia Pro Soft Regular" panose="020B0000000000000000" pitchFamily="34" charset="0"/>
                <a:ea typeface="Calibri" panose="020F0502020204030204" pitchFamily="34" charset="0"/>
                <a:cs typeface="Calibri" panose="020F0502020204030204" pitchFamily="34" charset="0"/>
              </a:rPr>
              <a:t> </a:t>
            </a:r>
            <a:r>
              <a:rPr lang="en-US" dirty="0" err="1">
                <a:solidFill>
                  <a:srgbClr val="666BD9"/>
                </a:solidFill>
                <a:latin typeface="Sofia Pro Soft Regular" panose="020B0000000000000000" pitchFamily="34" charset="0"/>
                <a:ea typeface="Calibri" panose="020F0502020204030204" pitchFamily="34" charset="0"/>
                <a:cs typeface="Calibri" panose="020F0502020204030204" pitchFamily="34" charset="0"/>
              </a:rPr>
              <a:t>metabole</a:t>
            </a:r>
            <a:r>
              <a:rPr lang="en-US" dirty="0">
                <a:solidFill>
                  <a:srgbClr val="666BD9"/>
                </a:solidFill>
                <a:latin typeface="Sofia Pro Soft Regular" panose="020B0000000000000000" pitchFamily="34" charset="0"/>
                <a:ea typeface="Calibri" panose="020F0502020204030204" pitchFamily="34" charset="0"/>
                <a:cs typeface="Calibri" panose="020F0502020204030204" pitchFamily="34" charset="0"/>
              </a:rPr>
              <a:t> </a:t>
            </a:r>
            <a:r>
              <a:rPr lang="en-US" dirty="0" err="1">
                <a:solidFill>
                  <a:srgbClr val="666BD9"/>
                </a:solidFill>
                <a:latin typeface="Sofia Pro Soft Regular" panose="020B0000000000000000" pitchFamily="34" charset="0"/>
                <a:ea typeface="Calibri" panose="020F0502020204030204" pitchFamily="34" charset="0"/>
                <a:cs typeface="Calibri" panose="020F0502020204030204" pitchFamily="34" charset="0"/>
              </a:rPr>
              <a:t>chirurgie</a:t>
            </a:r>
            <a:endParaRPr lang="nl-NL" dirty="0">
              <a:solidFill>
                <a:srgbClr val="666BD9"/>
              </a:solidFill>
              <a:latin typeface="Sofia Pro Soft Regular" panose="020B0000000000000000"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94D8C7E-79BB-1A2E-F9D8-AEA6CC7C4BEB}"/>
              </a:ext>
            </a:extLst>
          </p:cNvPr>
          <p:cNvSpPr>
            <a:spLocks noGrp="1"/>
          </p:cNvSpPr>
          <p:nvPr>
            <p:ph idx="1"/>
          </p:nvPr>
        </p:nvSpPr>
        <p:spPr>
          <a:xfrm>
            <a:off x="838200" y="1825625"/>
            <a:ext cx="5002161" cy="1143717"/>
          </a:xfrm>
        </p:spPr>
        <p:txBody>
          <a:bodyPr>
            <a:normAutofit fontScale="92500"/>
          </a:bodyPr>
          <a:lstStyle/>
          <a:p>
            <a:r>
              <a:rPr lang="en-US" dirty="0">
                <a:latin typeface="Sofia Pro Soft Light" panose="020B0000000000000000" pitchFamily="34" charset="0"/>
              </a:rPr>
              <a:t>BMI &gt; 40</a:t>
            </a:r>
          </a:p>
          <a:p>
            <a:r>
              <a:rPr lang="en-US" dirty="0">
                <a:latin typeface="Sofia Pro Soft Light" panose="020B0000000000000000" pitchFamily="34" charset="0"/>
              </a:rPr>
              <a:t>BMI &gt; 35 met </a:t>
            </a:r>
            <a:r>
              <a:rPr lang="en-US" dirty="0" err="1">
                <a:latin typeface="Sofia Pro Soft Light" panose="020B0000000000000000" pitchFamily="34" charset="0"/>
              </a:rPr>
              <a:t>comorbiditeiten</a:t>
            </a:r>
            <a:endParaRPr lang="en-US" dirty="0">
              <a:latin typeface="Sofia Pro Soft Light" panose="020B0000000000000000" pitchFamily="34" charset="0"/>
            </a:endParaRPr>
          </a:p>
          <a:p>
            <a:pPr marL="0" indent="0">
              <a:buNone/>
            </a:pPr>
            <a:endParaRPr lang="nl-NL" dirty="0"/>
          </a:p>
        </p:txBody>
      </p:sp>
      <p:sp>
        <p:nvSpPr>
          <p:cNvPr id="4" name="TextBox 3">
            <a:extLst>
              <a:ext uri="{FF2B5EF4-FFF2-40B4-BE49-F238E27FC236}">
                <a16:creationId xmlns:a16="http://schemas.microsoft.com/office/drawing/2014/main" id="{393B8414-B4D7-4BD0-B0DC-6C2DCA4868BA}"/>
              </a:ext>
            </a:extLst>
          </p:cNvPr>
          <p:cNvSpPr txBox="1"/>
          <p:nvPr/>
        </p:nvSpPr>
        <p:spPr>
          <a:xfrm>
            <a:off x="6660071" y="1410355"/>
            <a:ext cx="5257800" cy="5109091"/>
          </a:xfrm>
          <a:prstGeom prst="rect">
            <a:avLst/>
          </a:prstGeom>
          <a:noFill/>
        </p:spPr>
        <p:txBody>
          <a:bodyPr wrap="square" rtlCol="0">
            <a:spAutoFit/>
          </a:bodyPr>
          <a:lstStyle/>
          <a:p>
            <a:pPr>
              <a:buFont typeface="Arial" panose="020B0604020202020204" pitchFamily="34" charset="0"/>
              <a:buChar char="•"/>
            </a:pPr>
            <a:r>
              <a:rPr lang="nl-NL" sz="2200" dirty="0"/>
              <a:t> hypertensie</a:t>
            </a:r>
          </a:p>
          <a:p>
            <a:pPr>
              <a:buFont typeface="Arial" panose="020B0604020202020204" pitchFamily="34" charset="0"/>
              <a:buChar char="•"/>
            </a:pPr>
            <a:r>
              <a:rPr lang="nl-NL" sz="2200" dirty="0"/>
              <a:t> metabool syndroom</a:t>
            </a:r>
          </a:p>
          <a:p>
            <a:pPr>
              <a:buFont typeface="Arial" panose="020B0604020202020204" pitchFamily="34" charset="0"/>
              <a:buChar char="•"/>
            </a:pPr>
            <a:r>
              <a:rPr lang="nl-NL" sz="2200" dirty="0"/>
              <a:t> diabetes mellitus type 2</a:t>
            </a:r>
          </a:p>
          <a:p>
            <a:pPr>
              <a:buFont typeface="Arial" panose="020B0604020202020204" pitchFamily="34" charset="0"/>
              <a:buChar char="•"/>
            </a:pPr>
            <a:r>
              <a:rPr lang="nl-NL" sz="2200" dirty="0"/>
              <a:t> cardiorespiratoire aandoeningen;</a:t>
            </a:r>
          </a:p>
          <a:p>
            <a:pPr>
              <a:buFont typeface="Arial" panose="020B0604020202020204" pitchFamily="34" charset="0"/>
              <a:buChar char="•"/>
            </a:pPr>
            <a:r>
              <a:rPr lang="nl-NL" sz="2200" dirty="0"/>
              <a:t> obstructief slaapapnoe syndroom;</a:t>
            </a:r>
          </a:p>
          <a:p>
            <a:pPr>
              <a:buFont typeface="Arial" panose="020B0604020202020204" pitchFamily="34" charset="0"/>
              <a:buChar char="•"/>
            </a:pPr>
            <a:r>
              <a:rPr lang="nl-NL" sz="2200" dirty="0"/>
              <a:t> aangetoonde GERD</a:t>
            </a:r>
          </a:p>
          <a:p>
            <a:pPr>
              <a:buFont typeface="Arial" panose="020B0604020202020204" pitchFamily="34" charset="0"/>
              <a:buChar char="•"/>
            </a:pPr>
            <a:r>
              <a:rPr lang="nl-NL" sz="2200" dirty="0"/>
              <a:t>leververvetting graad 2/ NASH of hoger (fibrose/ cirrose);</a:t>
            </a:r>
          </a:p>
          <a:p>
            <a:pPr>
              <a:buFont typeface="Arial" panose="020B0604020202020204" pitchFamily="34" charset="0"/>
              <a:buChar char="•"/>
            </a:pPr>
            <a:r>
              <a:rPr lang="nl-NL" sz="2200" dirty="0"/>
              <a:t> aangetoonde cox- of gonartrose (door middel van een radiologisch onderzoek en/of orthopedisch consult);</a:t>
            </a:r>
          </a:p>
          <a:p>
            <a:pPr>
              <a:buFont typeface="Arial" panose="020B0604020202020204" pitchFamily="34" charset="0"/>
              <a:buChar char="•"/>
            </a:pPr>
            <a:r>
              <a:rPr lang="nl-NL" sz="2200" dirty="0"/>
              <a:t> Andere morbiditeiten waarbij het positieve effect van fors gewichtsverlies aangetoond dan wel aannemelijk is.</a:t>
            </a:r>
          </a:p>
          <a:p>
            <a:endParaRPr lang="nl-NL" dirty="0"/>
          </a:p>
        </p:txBody>
      </p:sp>
      <p:pic>
        <p:nvPicPr>
          <p:cNvPr id="6" name="Picture 5" descr="A picture containing text, cartoon, design&#10;&#10;Description automatically generated">
            <a:extLst>
              <a:ext uri="{FF2B5EF4-FFF2-40B4-BE49-F238E27FC236}">
                <a16:creationId xmlns:a16="http://schemas.microsoft.com/office/drawing/2014/main" id="{6BFF609C-4F28-A40C-0BB5-24944EC19EFA}"/>
              </a:ext>
            </a:extLst>
          </p:cNvPr>
          <p:cNvPicPr>
            <a:picLocks noChangeAspect="1"/>
          </p:cNvPicPr>
          <p:nvPr/>
        </p:nvPicPr>
        <p:blipFill rotWithShape="1">
          <a:blip r:embed="rId2">
            <a:extLst>
              <a:ext uri="{28A0092B-C50C-407E-A947-70E740481C1C}">
                <a14:useLocalDpi xmlns:a14="http://schemas.microsoft.com/office/drawing/2010/main" val="0"/>
              </a:ext>
            </a:extLst>
          </a:blip>
          <a:srcRect l="37807" t="37286" r="11262" b="1"/>
          <a:stretch/>
        </p:blipFill>
        <p:spPr>
          <a:xfrm>
            <a:off x="1005349" y="2930013"/>
            <a:ext cx="4526582" cy="3523533"/>
          </a:xfrm>
          <a:prstGeom prst="rect">
            <a:avLst/>
          </a:prstGeom>
        </p:spPr>
      </p:pic>
      <p:sp>
        <p:nvSpPr>
          <p:cNvPr id="7" name="TextBox 6">
            <a:extLst>
              <a:ext uri="{FF2B5EF4-FFF2-40B4-BE49-F238E27FC236}">
                <a16:creationId xmlns:a16="http://schemas.microsoft.com/office/drawing/2014/main" id="{526A1234-A4E4-14CA-01EA-47DC279ACB31}"/>
              </a:ext>
            </a:extLst>
          </p:cNvPr>
          <p:cNvSpPr txBox="1"/>
          <p:nvPr/>
        </p:nvSpPr>
        <p:spPr>
          <a:xfrm>
            <a:off x="274129" y="6381135"/>
            <a:ext cx="5635058" cy="646331"/>
          </a:xfrm>
          <a:prstGeom prst="rect">
            <a:avLst/>
          </a:prstGeom>
          <a:noFill/>
        </p:spPr>
        <p:txBody>
          <a:bodyPr wrap="square" rtlCol="0">
            <a:spAutoFit/>
          </a:bodyPr>
          <a:lstStyle/>
          <a:p>
            <a:r>
              <a:rPr lang="en-US" dirty="0">
                <a:latin typeface="Sofia Pro Soft Light" panose="020B0000000000000000" pitchFamily="34" charset="0"/>
              </a:rPr>
              <a:t>2020 </a:t>
            </a:r>
            <a:r>
              <a:rPr lang="en-US" dirty="0" err="1">
                <a:latin typeface="Sofia Pro Soft Light" panose="020B0000000000000000" pitchFamily="34" charset="0"/>
              </a:rPr>
              <a:t>Richtlijn</a:t>
            </a:r>
            <a:r>
              <a:rPr lang="en-US" dirty="0">
                <a:latin typeface="Sofia Pro Soft Light" panose="020B0000000000000000" pitchFamily="34" charset="0"/>
              </a:rPr>
              <a:t> </a:t>
            </a:r>
            <a:r>
              <a:rPr lang="en-US" dirty="0" err="1">
                <a:latin typeface="Sofia Pro Soft Light" panose="020B0000000000000000" pitchFamily="34" charset="0"/>
              </a:rPr>
              <a:t>chirurgische</a:t>
            </a:r>
            <a:r>
              <a:rPr lang="en-US" dirty="0">
                <a:latin typeface="Sofia Pro Soft Light" panose="020B0000000000000000" pitchFamily="34" charset="0"/>
              </a:rPr>
              <a:t> </a:t>
            </a:r>
            <a:r>
              <a:rPr lang="en-US" dirty="0" err="1">
                <a:latin typeface="Sofia Pro Soft Light" panose="020B0000000000000000" pitchFamily="34" charset="0"/>
              </a:rPr>
              <a:t>behandeling</a:t>
            </a:r>
            <a:r>
              <a:rPr lang="en-US" dirty="0">
                <a:latin typeface="Sofia Pro Soft Light" panose="020B0000000000000000" pitchFamily="34" charset="0"/>
              </a:rPr>
              <a:t> van </a:t>
            </a:r>
            <a:r>
              <a:rPr lang="en-US" dirty="0" err="1">
                <a:latin typeface="Sofia Pro Soft Light" panose="020B0000000000000000" pitchFamily="34" charset="0"/>
              </a:rPr>
              <a:t>obesitas</a:t>
            </a:r>
            <a:endParaRPr lang="en-US" dirty="0">
              <a:latin typeface="Sofia Pro Soft Light" panose="020B0000000000000000" pitchFamily="34" charset="0"/>
            </a:endParaRPr>
          </a:p>
          <a:p>
            <a:endParaRPr lang="nl-NL" dirty="0"/>
          </a:p>
        </p:txBody>
      </p:sp>
    </p:spTree>
    <p:extLst>
      <p:ext uri="{BB962C8B-B14F-4D97-AF65-F5344CB8AC3E}">
        <p14:creationId xmlns:p14="http://schemas.microsoft.com/office/powerpoint/2010/main" val="1244794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4FEA6-05EB-175E-9913-F2962852E4EB}"/>
              </a:ext>
            </a:extLst>
          </p:cNvPr>
          <p:cNvSpPr>
            <a:spLocks noGrp="1"/>
          </p:cNvSpPr>
          <p:nvPr>
            <p:ph idx="1"/>
          </p:nvPr>
        </p:nvSpPr>
        <p:spPr/>
        <p:txBody>
          <a:bodyPr/>
          <a:lstStyle/>
          <a:p>
            <a:r>
              <a:rPr lang="en-US" dirty="0" err="1"/>
              <a:t>Gezondheidsvoordelen</a:t>
            </a:r>
            <a:endParaRPr lang="en-US" dirty="0"/>
          </a:p>
          <a:p>
            <a:endParaRPr lang="en-US" dirty="0"/>
          </a:p>
          <a:p>
            <a:r>
              <a:rPr lang="en-US" dirty="0" err="1"/>
              <a:t>Behandeling</a:t>
            </a:r>
            <a:endParaRPr lang="en-US" dirty="0"/>
          </a:p>
          <a:p>
            <a:pPr marL="0" indent="0">
              <a:buNone/>
            </a:pPr>
            <a:endParaRPr lang="en-US" dirty="0"/>
          </a:p>
          <a:p>
            <a:r>
              <a:rPr lang="en-US" dirty="0" err="1"/>
              <a:t>Duurzaam</a:t>
            </a:r>
            <a:r>
              <a:rPr lang="en-US" dirty="0"/>
              <a:t>, </a:t>
            </a:r>
            <a:r>
              <a:rPr lang="en-US" dirty="0" err="1"/>
              <a:t>klinisch</a:t>
            </a:r>
            <a:r>
              <a:rPr lang="en-US" dirty="0"/>
              <a:t> relevant </a:t>
            </a:r>
            <a:r>
              <a:rPr lang="en-US" dirty="0" err="1"/>
              <a:t>en</a:t>
            </a:r>
            <a:r>
              <a:rPr lang="en-US" dirty="0"/>
              <a:t> </a:t>
            </a:r>
            <a:r>
              <a:rPr lang="en-US" dirty="0" err="1"/>
              <a:t>realistisch</a:t>
            </a:r>
            <a:r>
              <a:rPr lang="en-US" dirty="0"/>
              <a:t> </a:t>
            </a:r>
            <a:r>
              <a:rPr lang="en-US" dirty="0" err="1"/>
              <a:t>gewichtsverlies</a:t>
            </a:r>
            <a:endParaRPr lang="en-US" dirty="0"/>
          </a:p>
          <a:p>
            <a:endParaRPr lang="en-US" dirty="0"/>
          </a:p>
          <a:p>
            <a:r>
              <a:rPr lang="en-US" dirty="0" err="1"/>
              <a:t>Voor</a:t>
            </a:r>
            <a:r>
              <a:rPr lang="en-US" dirty="0"/>
              <a:t> </a:t>
            </a:r>
            <a:r>
              <a:rPr lang="en-US" dirty="0" err="1"/>
              <a:t>welke</a:t>
            </a:r>
            <a:r>
              <a:rPr lang="en-US" dirty="0"/>
              <a:t> </a:t>
            </a:r>
            <a:r>
              <a:rPr lang="en-US" dirty="0" err="1"/>
              <a:t>behandeling</a:t>
            </a:r>
            <a:r>
              <a:rPr lang="en-US" dirty="0"/>
              <a:t> </a:t>
            </a:r>
            <a:r>
              <a:rPr lang="en-US" dirty="0" err="1"/>
              <a:t>komt</a:t>
            </a:r>
            <a:r>
              <a:rPr lang="en-US" dirty="0"/>
              <a:t> </a:t>
            </a:r>
            <a:r>
              <a:rPr lang="en-US" dirty="0" err="1"/>
              <a:t>onze</a:t>
            </a:r>
            <a:r>
              <a:rPr lang="en-US" dirty="0"/>
              <a:t> patient in </a:t>
            </a:r>
            <a:r>
              <a:rPr lang="en-US" dirty="0" err="1"/>
              <a:t>aanmerking</a:t>
            </a:r>
            <a:r>
              <a:rPr lang="en-US" dirty="0"/>
              <a:t>?  </a:t>
            </a:r>
          </a:p>
          <a:p>
            <a:pPr marL="0" indent="0">
              <a:buNone/>
            </a:pPr>
            <a:endParaRPr lang="en-US" dirty="0"/>
          </a:p>
          <a:p>
            <a:endParaRPr lang="en-US" dirty="0"/>
          </a:p>
          <a:p>
            <a:endParaRPr lang="en-US" dirty="0"/>
          </a:p>
          <a:p>
            <a:pPr marL="0" indent="0">
              <a:buNone/>
            </a:pPr>
            <a:endParaRPr lang="en-US" dirty="0"/>
          </a:p>
        </p:txBody>
      </p:sp>
      <p:sp>
        <p:nvSpPr>
          <p:cNvPr id="4" name="Title 1">
            <a:extLst>
              <a:ext uri="{FF2B5EF4-FFF2-40B4-BE49-F238E27FC236}">
                <a16:creationId xmlns:a16="http://schemas.microsoft.com/office/drawing/2014/main" id="{3840FEDE-50D1-2A51-1B38-DFDBC0D428D5}"/>
              </a:ext>
            </a:extLst>
          </p:cNvPr>
          <p:cNvSpPr>
            <a:spLocks noGrp="1"/>
          </p:cNvSpPr>
          <p:nvPr>
            <p:ph type="title"/>
          </p:nvPr>
        </p:nvSpPr>
        <p:spPr>
          <a:xfrm>
            <a:off x="838200" y="593367"/>
            <a:ext cx="10400071" cy="763600"/>
          </a:xfrm>
        </p:spPr>
        <p:txBody>
          <a:bodyPr>
            <a:normAutofit/>
          </a:bodyPr>
          <a:lstStyle/>
          <a:p>
            <a:r>
              <a:rPr lang="en-US" dirty="0" err="1">
                <a:solidFill>
                  <a:srgbClr val="666BD9"/>
                </a:solidFill>
                <a:latin typeface="Sofia Pro Soft Medium" panose="020B0000000000000000" pitchFamily="34" charset="0"/>
              </a:rPr>
              <a:t>Stap</a:t>
            </a:r>
            <a:r>
              <a:rPr lang="en-US" dirty="0">
                <a:solidFill>
                  <a:srgbClr val="666BD9"/>
                </a:solidFill>
                <a:latin typeface="Sofia Pro Soft Medium" panose="020B0000000000000000" pitchFamily="34" charset="0"/>
              </a:rPr>
              <a:t> 3 </a:t>
            </a:r>
            <a:r>
              <a:rPr lang="en-US" dirty="0" err="1">
                <a:solidFill>
                  <a:srgbClr val="666BD9"/>
                </a:solidFill>
                <a:latin typeface="Sofia Pro Soft Medium" panose="020B0000000000000000" pitchFamily="34" charset="0"/>
              </a:rPr>
              <a:t>Adviseren</a:t>
            </a:r>
            <a:endParaRPr lang="en-US" dirty="0">
              <a:solidFill>
                <a:srgbClr val="666BD9"/>
              </a:solidFill>
              <a:latin typeface="Sofia Pro Soft Medium" panose="020B0000000000000000" pitchFamily="34" charset="0"/>
            </a:endParaRPr>
          </a:p>
        </p:txBody>
      </p:sp>
    </p:spTree>
    <p:extLst>
      <p:ext uri="{BB962C8B-B14F-4D97-AF65-F5344CB8AC3E}">
        <p14:creationId xmlns:p14="http://schemas.microsoft.com/office/powerpoint/2010/main" val="393509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2850A34-61F3-41EA-AE58-73DB03541B47}"/>
              </a:ext>
            </a:extLst>
          </p:cNvPr>
          <p:cNvSpPr>
            <a:spLocks noGrp="1"/>
          </p:cNvSpPr>
          <p:nvPr>
            <p:ph type="title"/>
          </p:nvPr>
        </p:nvSpPr>
        <p:spPr>
          <a:xfrm>
            <a:off x="645350" y="234990"/>
            <a:ext cx="11335453" cy="1296000"/>
          </a:xfrm>
        </p:spPr>
        <p:txBody>
          <a:bodyPr/>
          <a:lstStyle/>
          <a:p>
            <a:r>
              <a:rPr lang="nl-NL" sz="2800" dirty="0">
                <a:solidFill>
                  <a:schemeClr val="bg2">
                    <a:lumMod val="50000"/>
                  </a:schemeClr>
                </a:solidFill>
                <a:latin typeface="Sofia Pro Soft Medium" panose="020B0000000000000000" pitchFamily="34" charset="0"/>
              </a:rPr>
              <a:t>Meer afvallen betekent minder risico’s</a:t>
            </a:r>
          </a:p>
        </p:txBody>
      </p:sp>
      <p:sp>
        <p:nvSpPr>
          <p:cNvPr id="4" name="Tijdelijke aanduiding voor dianummer 3">
            <a:extLst>
              <a:ext uri="{FF2B5EF4-FFF2-40B4-BE49-F238E27FC236}">
                <a16:creationId xmlns:a16="http://schemas.microsoft.com/office/drawing/2014/main" id="{62885297-D7BC-4650-B3B1-3E0CD5CBEBAB}"/>
              </a:ext>
            </a:extLst>
          </p:cNvPr>
          <p:cNvSpPr>
            <a:spLocks noGrp="1"/>
          </p:cNvSpPr>
          <p:nvPr>
            <p:ph type="sldNum" sz="quarter" idx="12"/>
          </p:nvPr>
        </p:nvSpPr>
        <p:spPr/>
        <p:txBody>
          <a:bodyPr/>
          <a:lstStyle/>
          <a:p>
            <a:fld id="{57E4004F-4CC6-40C9-B0B5-510548401FB5}" type="slidenum">
              <a:rPr lang="nl-NL" smtClean="0"/>
              <a:pPr/>
              <a:t>29</a:t>
            </a:fld>
            <a:endParaRPr lang="nl-NL" dirty="0"/>
          </a:p>
        </p:txBody>
      </p:sp>
      <p:grpSp>
        <p:nvGrpSpPr>
          <p:cNvPr id="12" name="Group 11">
            <a:extLst>
              <a:ext uri="{FF2B5EF4-FFF2-40B4-BE49-F238E27FC236}">
                <a16:creationId xmlns:a16="http://schemas.microsoft.com/office/drawing/2014/main" id="{8AA32D46-CABA-4080-AE42-1B0500847C72}"/>
              </a:ext>
            </a:extLst>
          </p:cNvPr>
          <p:cNvGrpSpPr/>
          <p:nvPr/>
        </p:nvGrpSpPr>
        <p:grpSpPr>
          <a:xfrm>
            <a:off x="636667" y="1770414"/>
            <a:ext cx="2023366" cy="1727407"/>
            <a:chOff x="636667" y="1770414"/>
            <a:chExt cx="2023366" cy="1727407"/>
          </a:xfrm>
          <a:effectLst>
            <a:outerShdw blurRad="63500" dist="50800" dir="5400000" algn="ctr" rotWithShape="0">
              <a:srgbClr val="000000"/>
            </a:outerShdw>
          </a:effectLst>
        </p:grpSpPr>
        <p:sp>
          <p:nvSpPr>
            <p:cNvPr id="7" name="Rectangle: Rounded Corners 6">
              <a:extLst>
                <a:ext uri="{FF2B5EF4-FFF2-40B4-BE49-F238E27FC236}">
                  <a16:creationId xmlns:a16="http://schemas.microsoft.com/office/drawing/2014/main" id="{13EEBD33-2AE7-4198-86BA-0045E4D82579}"/>
                </a:ext>
              </a:extLst>
            </p:cNvPr>
            <p:cNvSpPr/>
            <p:nvPr/>
          </p:nvSpPr>
          <p:spPr>
            <a:xfrm>
              <a:off x="636667" y="1770414"/>
              <a:ext cx="2023366" cy="1727407"/>
            </a:xfrm>
            <a:prstGeom prst="roundRect">
              <a:avLst/>
            </a:prstGeom>
            <a:solidFill>
              <a:srgbClr val="D4E9E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solidFill>
                  <a:srgbClr val="001965"/>
                </a:solidFill>
              </a:endParaRPr>
            </a:p>
          </p:txBody>
        </p:sp>
        <p:sp>
          <p:nvSpPr>
            <p:cNvPr id="8" name="TextBox 7">
              <a:extLst>
                <a:ext uri="{FF2B5EF4-FFF2-40B4-BE49-F238E27FC236}">
                  <a16:creationId xmlns:a16="http://schemas.microsoft.com/office/drawing/2014/main" id="{B89CBC45-415C-4475-807B-02F23DB9AD60}"/>
                </a:ext>
              </a:extLst>
            </p:cNvPr>
            <p:cNvSpPr txBox="1"/>
            <p:nvPr/>
          </p:nvSpPr>
          <p:spPr>
            <a:xfrm>
              <a:off x="1341441" y="1888865"/>
              <a:ext cx="815929" cy="330155"/>
            </a:xfrm>
            <a:prstGeom prst="rect">
              <a:avLst/>
            </a:prstGeom>
            <a:noFill/>
          </p:spPr>
          <p:txBody>
            <a:bodyPr wrap="none" lIns="0" tIns="0" rIns="0" bIns="0" rtlCol="0">
              <a:spAutoFit/>
            </a:bodyPr>
            <a:lstStyle/>
            <a:p>
              <a:pPr algn="l">
                <a:lnSpc>
                  <a:spcPct val="120000"/>
                </a:lnSpc>
              </a:pPr>
              <a:r>
                <a:rPr lang="en-US" sz="2000" b="1" dirty="0">
                  <a:solidFill>
                    <a:srgbClr val="001965"/>
                  </a:solidFill>
                </a:rPr>
                <a:t>0-5%</a:t>
              </a:r>
              <a:endParaRPr lang="en-GB" sz="2000" b="1" dirty="0" err="1">
                <a:solidFill>
                  <a:srgbClr val="001965"/>
                </a:solidFill>
              </a:endParaRPr>
            </a:p>
          </p:txBody>
        </p:sp>
        <p:sp>
          <p:nvSpPr>
            <p:cNvPr id="9" name="TextBox 8">
              <a:extLst>
                <a:ext uri="{FF2B5EF4-FFF2-40B4-BE49-F238E27FC236}">
                  <a16:creationId xmlns:a16="http://schemas.microsoft.com/office/drawing/2014/main" id="{E2F6F2CF-180A-4A32-A091-EFA8D46E12EC}"/>
                </a:ext>
              </a:extLst>
            </p:cNvPr>
            <p:cNvSpPr txBox="1"/>
            <p:nvPr/>
          </p:nvSpPr>
          <p:spPr>
            <a:xfrm>
              <a:off x="1018731" y="2474379"/>
              <a:ext cx="1540102" cy="818173"/>
            </a:xfrm>
            <a:prstGeom prst="rect">
              <a:avLst/>
            </a:prstGeom>
            <a:noFill/>
          </p:spPr>
          <p:txBody>
            <a:bodyPr wrap="none" lIns="0" tIns="0" rIns="0" bIns="0" rtlCol="0">
              <a:spAutoFit/>
            </a:bodyPr>
            <a:lstStyle/>
            <a:p>
              <a:pPr algn="l">
                <a:lnSpc>
                  <a:spcPct val="120000"/>
                </a:lnSpc>
              </a:pPr>
              <a:r>
                <a:rPr lang="nl-NL" sz="1600" dirty="0">
                  <a:solidFill>
                    <a:srgbClr val="001965"/>
                  </a:solidFill>
                </a:rPr>
                <a:t>Hypertensie</a:t>
              </a:r>
            </a:p>
            <a:p>
              <a:pPr algn="l">
                <a:lnSpc>
                  <a:spcPct val="120000"/>
                </a:lnSpc>
              </a:pPr>
              <a:endParaRPr lang="nl-NL" sz="1400" dirty="0">
                <a:solidFill>
                  <a:srgbClr val="001965"/>
                </a:solidFill>
              </a:endParaRPr>
            </a:p>
            <a:p>
              <a:pPr algn="l">
                <a:lnSpc>
                  <a:spcPct val="120000"/>
                </a:lnSpc>
              </a:pPr>
              <a:r>
                <a:rPr lang="nl-NL" sz="1600" dirty="0">
                  <a:solidFill>
                    <a:srgbClr val="001965"/>
                  </a:solidFill>
                </a:rPr>
                <a:t>Hyperglykemie</a:t>
              </a:r>
            </a:p>
          </p:txBody>
        </p:sp>
        <p:grpSp>
          <p:nvGrpSpPr>
            <p:cNvPr id="53" name="Group 52">
              <a:extLst>
                <a:ext uri="{FF2B5EF4-FFF2-40B4-BE49-F238E27FC236}">
                  <a16:creationId xmlns:a16="http://schemas.microsoft.com/office/drawing/2014/main" id="{D5B1204A-8E70-46ED-94B8-9574474305F7}"/>
                </a:ext>
              </a:extLst>
            </p:cNvPr>
            <p:cNvGrpSpPr/>
            <p:nvPr/>
          </p:nvGrpSpPr>
          <p:grpSpPr>
            <a:xfrm>
              <a:off x="676386" y="2484398"/>
              <a:ext cx="280277" cy="276119"/>
              <a:chOff x="513692" y="2135390"/>
              <a:chExt cx="210208" cy="207089"/>
            </a:xfrm>
          </p:grpSpPr>
          <p:sp>
            <p:nvSpPr>
              <p:cNvPr id="54" name="Oval 53">
                <a:extLst>
                  <a:ext uri="{FF2B5EF4-FFF2-40B4-BE49-F238E27FC236}">
                    <a16:creationId xmlns:a16="http://schemas.microsoft.com/office/drawing/2014/main" id="{75D8FB46-E3E3-4A6F-AD56-E537F005D664}"/>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5" name="Freeform 211">
                <a:extLst>
                  <a:ext uri="{FF2B5EF4-FFF2-40B4-BE49-F238E27FC236}">
                    <a16:creationId xmlns:a16="http://schemas.microsoft.com/office/drawing/2014/main" id="{10C07722-6157-4AF9-BFBD-BF2A40BE0301}"/>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56" name="Group 55">
              <a:extLst>
                <a:ext uri="{FF2B5EF4-FFF2-40B4-BE49-F238E27FC236}">
                  <a16:creationId xmlns:a16="http://schemas.microsoft.com/office/drawing/2014/main" id="{27876660-0E13-462A-B3AA-B46DB3062B95}"/>
                </a:ext>
              </a:extLst>
            </p:cNvPr>
            <p:cNvGrpSpPr/>
            <p:nvPr/>
          </p:nvGrpSpPr>
          <p:grpSpPr>
            <a:xfrm>
              <a:off x="696699" y="3015894"/>
              <a:ext cx="280277" cy="276119"/>
              <a:chOff x="513692" y="2135390"/>
              <a:chExt cx="210208" cy="207089"/>
            </a:xfrm>
          </p:grpSpPr>
          <p:sp>
            <p:nvSpPr>
              <p:cNvPr id="57" name="Oval 56">
                <a:extLst>
                  <a:ext uri="{FF2B5EF4-FFF2-40B4-BE49-F238E27FC236}">
                    <a16:creationId xmlns:a16="http://schemas.microsoft.com/office/drawing/2014/main" id="{B3458C46-6A80-4048-9DE8-1608980E01D7}"/>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8" name="Freeform 211">
                <a:extLst>
                  <a:ext uri="{FF2B5EF4-FFF2-40B4-BE49-F238E27FC236}">
                    <a16:creationId xmlns:a16="http://schemas.microsoft.com/office/drawing/2014/main" id="{A4F2E8EC-929B-4CE4-B680-ABDF46FF81D2}"/>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5" name="Group 4">
            <a:extLst>
              <a:ext uri="{FF2B5EF4-FFF2-40B4-BE49-F238E27FC236}">
                <a16:creationId xmlns:a16="http://schemas.microsoft.com/office/drawing/2014/main" id="{86F75381-309E-4F10-A9AD-98998C9AC2A7}"/>
              </a:ext>
            </a:extLst>
          </p:cNvPr>
          <p:cNvGrpSpPr/>
          <p:nvPr/>
        </p:nvGrpSpPr>
        <p:grpSpPr>
          <a:xfrm>
            <a:off x="2868766" y="1764135"/>
            <a:ext cx="2416902" cy="3456769"/>
            <a:chOff x="2868766" y="1764135"/>
            <a:chExt cx="2416902" cy="3456769"/>
          </a:xfrm>
        </p:grpSpPr>
        <p:sp>
          <p:nvSpPr>
            <p:cNvPr id="40" name="Rectangle: Rounded Corners 39">
              <a:extLst>
                <a:ext uri="{FF2B5EF4-FFF2-40B4-BE49-F238E27FC236}">
                  <a16:creationId xmlns:a16="http://schemas.microsoft.com/office/drawing/2014/main" id="{279B6D6A-D959-40BD-B4B4-E04DDBA932FF}"/>
                </a:ext>
              </a:extLst>
            </p:cNvPr>
            <p:cNvSpPr/>
            <p:nvPr/>
          </p:nvSpPr>
          <p:spPr>
            <a:xfrm>
              <a:off x="2868766" y="1764135"/>
              <a:ext cx="2416902" cy="3456769"/>
            </a:xfrm>
            <a:prstGeom prst="roundRect">
              <a:avLst/>
            </a:prstGeom>
            <a:solidFill>
              <a:srgbClr val="AAD3D1"/>
            </a:solidFill>
            <a:ln>
              <a:solidFill>
                <a:schemeClr val="accent1"/>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solidFill>
                  <a:srgbClr val="001965"/>
                </a:solidFill>
              </a:endParaRPr>
            </a:p>
          </p:txBody>
        </p:sp>
        <p:sp>
          <p:nvSpPr>
            <p:cNvPr id="44" name="TextBox 43">
              <a:extLst>
                <a:ext uri="{FF2B5EF4-FFF2-40B4-BE49-F238E27FC236}">
                  <a16:creationId xmlns:a16="http://schemas.microsoft.com/office/drawing/2014/main" id="{79661468-FEDB-45AE-AD69-5094A1F3D1FA}"/>
                </a:ext>
              </a:extLst>
            </p:cNvPr>
            <p:cNvSpPr txBox="1"/>
            <p:nvPr/>
          </p:nvSpPr>
          <p:spPr>
            <a:xfrm>
              <a:off x="3698908" y="1893777"/>
              <a:ext cx="998671" cy="330155"/>
            </a:xfrm>
            <a:prstGeom prst="rect">
              <a:avLst/>
            </a:prstGeom>
            <a:noFill/>
          </p:spPr>
          <p:txBody>
            <a:bodyPr wrap="none" lIns="0" tIns="0" rIns="0" bIns="0" rtlCol="0">
              <a:spAutoFit/>
            </a:bodyPr>
            <a:lstStyle/>
            <a:p>
              <a:pPr algn="l">
                <a:lnSpc>
                  <a:spcPct val="120000"/>
                </a:lnSpc>
              </a:pPr>
              <a:r>
                <a:rPr lang="en-US" sz="2000" b="1" dirty="0">
                  <a:solidFill>
                    <a:srgbClr val="001965"/>
                  </a:solidFill>
                </a:rPr>
                <a:t>5-10%</a:t>
              </a:r>
              <a:endParaRPr lang="en-GB" sz="2000" b="1" dirty="0" err="1">
                <a:solidFill>
                  <a:srgbClr val="001965"/>
                </a:solidFill>
              </a:endParaRPr>
            </a:p>
          </p:txBody>
        </p:sp>
        <p:sp>
          <p:nvSpPr>
            <p:cNvPr id="48" name="TextBox 47">
              <a:extLst>
                <a:ext uri="{FF2B5EF4-FFF2-40B4-BE49-F238E27FC236}">
                  <a16:creationId xmlns:a16="http://schemas.microsoft.com/office/drawing/2014/main" id="{B4CC73C4-359D-4EB5-BAA2-F7DCDFECE4CA}"/>
                </a:ext>
              </a:extLst>
            </p:cNvPr>
            <p:cNvSpPr txBox="1"/>
            <p:nvPr/>
          </p:nvSpPr>
          <p:spPr>
            <a:xfrm>
              <a:off x="3485230" y="4178535"/>
              <a:ext cx="1644898" cy="570028"/>
            </a:xfrm>
            <a:prstGeom prst="rect">
              <a:avLst/>
            </a:prstGeom>
            <a:noFill/>
          </p:spPr>
          <p:txBody>
            <a:bodyPr wrap="square" lIns="0" tIns="0" rIns="0" bIns="0" rtlCol="0">
              <a:spAutoFit/>
            </a:bodyPr>
            <a:lstStyle/>
            <a:p>
              <a:pPr algn="l">
                <a:lnSpc>
                  <a:spcPct val="120000"/>
                </a:lnSpc>
              </a:pPr>
              <a:endParaRPr lang="nl-NL" sz="1600" dirty="0">
                <a:solidFill>
                  <a:srgbClr val="001965"/>
                </a:solidFill>
              </a:endParaRPr>
            </a:p>
            <a:p>
              <a:pPr algn="l">
                <a:lnSpc>
                  <a:spcPct val="120000"/>
                </a:lnSpc>
              </a:pPr>
              <a:r>
                <a:rPr lang="nl-NL" sz="1600" dirty="0" err="1">
                  <a:solidFill>
                    <a:srgbClr val="001965"/>
                  </a:solidFill>
                </a:rPr>
                <a:t>Dyslipidemie</a:t>
              </a:r>
              <a:endParaRPr lang="nl-NL" sz="1600" dirty="0">
                <a:solidFill>
                  <a:srgbClr val="001965"/>
                </a:solidFill>
              </a:endParaRPr>
            </a:p>
          </p:txBody>
        </p:sp>
        <p:grpSp>
          <p:nvGrpSpPr>
            <p:cNvPr id="59" name="Group 58">
              <a:extLst>
                <a:ext uri="{FF2B5EF4-FFF2-40B4-BE49-F238E27FC236}">
                  <a16:creationId xmlns:a16="http://schemas.microsoft.com/office/drawing/2014/main" id="{3459C68C-EA19-44A9-8EFB-86FFC8D51634}"/>
                </a:ext>
              </a:extLst>
            </p:cNvPr>
            <p:cNvGrpSpPr/>
            <p:nvPr/>
          </p:nvGrpSpPr>
          <p:grpSpPr>
            <a:xfrm>
              <a:off x="3061009" y="2421170"/>
              <a:ext cx="280277" cy="276119"/>
              <a:chOff x="513692" y="2135390"/>
              <a:chExt cx="210208" cy="207089"/>
            </a:xfrm>
          </p:grpSpPr>
          <p:sp>
            <p:nvSpPr>
              <p:cNvPr id="60" name="Oval 59">
                <a:extLst>
                  <a:ext uri="{FF2B5EF4-FFF2-40B4-BE49-F238E27FC236}">
                    <a16:creationId xmlns:a16="http://schemas.microsoft.com/office/drawing/2014/main" id="{94C89231-8BBC-45E3-9765-E57C0E4AD6C3}"/>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1" name="Freeform 211">
                <a:extLst>
                  <a:ext uri="{FF2B5EF4-FFF2-40B4-BE49-F238E27FC236}">
                    <a16:creationId xmlns:a16="http://schemas.microsoft.com/office/drawing/2014/main" id="{C300280D-087A-409B-969F-BFE0F5C28E9D}"/>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68" name="Group 67">
              <a:extLst>
                <a:ext uri="{FF2B5EF4-FFF2-40B4-BE49-F238E27FC236}">
                  <a16:creationId xmlns:a16="http://schemas.microsoft.com/office/drawing/2014/main" id="{C140DED0-6A38-4750-8BF1-68033EC5401D}"/>
                </a:ext>
              </a:extLst>
            </p:cNvPr>
            <p:cNvGrpSpPr/>
            <p:nvPr/>
          </p:nvGrpSpPr>
          <p:grpSpPr>
            <a:xfrm>
              <a:off x="3079041" y="3095661"/>
              <a:ext cx="280277" cy="276119"/>
              <a:chOff x="513692" y="2135390"/>
              <a:chExt cx="210208" cy="207089"/>
            </a:xfrm>
          </p:grpSpPr>
          <p:sp>
            <p:nvSpPr>
              <p:cNvPr id="69" name="Oval 68">
                <a:extLst>
                  <a:ext uri="{FF2B5EF4-FFF2-40B4-BE49-F238E27FC236}">
                    <a16:creationId xmlns:a16="http://schemas.microsoft.com/office/drawing/2014/main" id="{888E51F4-F6FE-4929-A3FC-BCCF6ACD534E}"/>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1" name="Freeform 211">
                <a:extLst>
                  <a:ext uri="{FF2B5EF4-FFF2-40B4-BE49-F238E27FC236}">
                    <a16:creationId xmlns:a16="http://schemas.microsoft.com/office/drawing/2014/main" id="{4750CF6D-8235-4DE5-83A2-C63A2BD64824}"/>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72" name="Group 71">
              <a:extLst>
                <a:ext uri="{FF2B5EF4-FFF2-40B4-BE49-F238E27FC236}">
                  <a16:creationId xmlns:a16="http://schemas.microsoft.com/office/drawing/2014/main" id="{31334BA2-CA43-4E33-8151-6FBA3CBCB732}"/>
                </a:ext>
              </a:extLst>
            </p:cNvPr>
            <p:cNvGrpSpPr/>
            <p:nvPr/>
          </p:nvGrpSpPr>
          <p:grpSpPr>
            <a:xfrm>
              <a:off x="3079041" y="3788378"/>
              <a:ext cx="280277" cy="276119"/>
              <a:chOff x="513692" y="2135390"/>
              <a:chExt cx="210208" cy="207089"/>
            </a:xfrm>
          </p:grpSpPr>
          <p:sp>
            <p:nvSpPr>
              <p:cNvPr id="89" name="Oval 88">
                <a:extLst>
                  <a:ext uri="{FF2B5EF4-FFF2-40B4-BE49-F238E27FC236}">
                    <a16:creationId xmlns:a16="http://schemas.microsoft.com/office/drawing/2014/main" id="{BBA95733-D557-4ADA-A1FB-A6233E1DB27A}"/>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0" name="Freeform 211">
                <a:extLst>
                  <a:ext uri="{FF2B5EF4-FFF2-40B4-BE49-F238E27FC236}">
                    <a16:creationId xmlns:a16="http://schemas.microsoft.com/office/drawing/2014/main" id="{E67B8236-42B8-4F9C-9470-C94A81032241}"/>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91" name="Group 90">
              <a:extLst>
                <a:ext uri="{FF2B5EF4-FFF2-40B4-BE49-F238E27FC236}">
                  <a16:creationId xmlns:a16="http://schemas.microsoft.com/office/drawing/2014/main" id="{8BE83C0B-6C97-4A28-813C-A13A237AAC87}"/>
                </a:ext>
              </a:extLst>
            </p:cNvPr>
            <p:cNvGrpSpPr/>
            <p:nvPr/>
          </p:nvGrpSpPr>
          <p:grpSpPr>
            <a:xfrm>
              <a:off x="3088203" y="4501110"/>
              <a:ext cx="280277" cy="276119"/>
              <a:chOff x="513692" y="2135390"/>
              <a:chExt cx="210208" cy="207089"/>
            </a:xfrm>
          </p:grpSpPr>
          <p:sp>
            <p:nvSpPr>
              <p:cNvPr id="92" name="Oval 91">
                <a:extLst>
                  <a:ext uri="{FF2B5EF4-FFF2-40B4-BE49-F238E27FC236}">
                    <a16:creationId xmlns:a16="http://schemas.microsoft.com/office/drawing/2014/main" id="{95B2CDED-621F-4082-AA00-3A8655C2F3B9}"/>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3" name="Freeform 211">
                <a:extLst>
                  <a:ext uri="{FF2B5EF4-FFF2-40B4-BE49-F238E27FC236}">
                    <a16:creationId xmlns:a16="http://schemas.microsoft.com/office/drawing/2014/main" id="{75B1A808-4A74-41FF-BF51-DCD2DDF2266E}"/>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73" name="TextBox 72">
              <a:extLst>
                <a:ext uri="{FF2B5EF4-FFF2-40B4-BE49-F238E27FC236}">
                  <a16:creationId xmlns:a16="http://schemas.microsoft.com/office/drawing/2014/main" id="{4AB80CAA-DB5D-4347-A535-E4B0862C0D75}"/>
                </a:ext>
              </a:extLst>
            </p:cNvPr>
            <p:cNvSpPr txBox="1"/>
            <p:nvPr/>
          </p:nvSpPr>
          <p:spPr>
            <a:xfrm>
              <a:off x="3489503" y="2391106"/>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T2DM preventie</a:t>
              </a:r>
              <a:endParaRPr lang="en-US" sz="1400" dirty="0">
                <a:solidFill>
                  <a:srgbClr val="001965"/>
                </a:solidFill>
              </a:endParaRPr>
            </a:p>
          </p:txBody>
        </p:sp>
        <p:sp>
          <p:nvSpPr>
            <p:cNvPr id="74" name="TextBox 73">
              <a:extLst>
                <a:ext uri="{FF2B5EF4-FFF2-40B4-BE49-F238E27FC236}">
                  <a16:creationId xmlns:a16="http://schemas.microsoft.com/office/drawing/2014/main" id="{794E6A18-F587-46D5-97B3-727063B73D3B}"/>
                </a:ext>
              </a:extLst>
            </p:cNvPr>
            <p:cNvSpPr txBox="1"/>
            <p:nvPr/>
          </p:nvSpPr>
          <p:spPr>
            <a:xfrm>
              <a:off x="3485979" y="3068956"/>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NAFLD</a:t>
              </a:r>
              <a:endParaRPr lang="en-US" sz="1400" dirty="0">
                <a:solidFill>
                  <a:srgbClr val="001965"/>
                </a:solidFill>
              </a:endParaRPr>
            </a:p>
          </p:txBody>
        </p:sp>
        <p:sp>
          <p:nvSpPr>
            <p:cNvPr id="75" name="TextBox 74">
              <a:extLst>
                <a:ext uri="{FF2B5EF4-FFF2-40B4-BE49-F238E27FC236}">
                  <a16:creationId xmlns:a16="http://schemas.microsoft.com/office/drawing/2014/main" id="{C38DE48B-FECA-4826-A1D6-CD3BD2BE88BA}"/>
                </a:ext>
              </a:extLst>
            </p:cNvPr>
            <p:cNvSpPr txBox="1"/>
            <p:nvPr/>
          </p:nvSpPr>
          <p:spPr>
            <a:xfrm>
              <a:off x="3496569" y="3725726"/>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PCOS</a:t>
              </a:r>
              <a:endParaRPr lang="en-US" sz="1400" dirty="0">
                <a:solidFill>
                  <a:srgbClr val="001965"/>
                </a:solidFill>
              </a:endParaRPr>
            </a:p>
          </p:txBody>
        </p:sp>
      </p:grpSp>
      <p:grpSp>
        <p:nvGrpSpPr>
          <p:cNvPr id="3" name="Group 2">
            <a:extLst>
              <a:ext uri="{FF2B5EF4-FFF2-40B4-BE49-F238E27FC236}">
                <a16:creationId xmlns:a16="http://schemas.microsoft.com/office/drawing/2014/main" id="{927AA5F4-94AA-401F-BBDB-DCDED9EAF6B3}"/>
              </a:ext>
            </a:extLst>
          </p:cNvPr>
          <p:cNvGrpSpPr/>
          <p:nvPr/>
        </p:nvGrpSpPr>
        <p:grpSpPr>
          <a:xfrm>
            <a:off x="5655301" y="1737297"/>
            <a:ext cx="2416902" cy="3982783"/>
            <a:chOff x="5655301" y="1737297"/>
            <a:chExt cx="2416902" cy="3982783"/>
          </a:xfrm>
        </p:grpSpPr>
        <p:sp>
          <p:nvSpPr>
            <p:cNvPr id="41" name="Rectangle: Rounded Corners 40">
              <a:extLst>
                <a:ext uri="{FF2B5EF4-FFF2-40B4-BE49-F238E27FC236}">
                  <a16:creationId xmlns:a16="http://schemas.microsoft.com/office/drawing/2014/main" id="{80C387B6-5BED-4289-A1B9-C9130C927CFD}"/>
                </a:ext>
              </a:extLst>
            </p:cNvPr>
            <p:cNvSpPr/>
            <p:nvPr/>
          </p:nvSpPr>
          <p:spPr>
            <a:xfrm>
              <a:off x="5655301" y="1737297"/>
              <a:ext cx="2416902" cy="3982783"/>
            </a:xfrm>
            <a:prstGeom prst="roundRect">
              <a:avLst/>
            </a:prstGeom>
            <a:solidFill>
              <a:srgbClr val="AAD3D1"/>
            </a:solidFill>
            <a:ln>
              <a:solidFill>
                <a:schemeClr val="accent1"/>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solidFill>
                  <a:srgbClr val="001965"/>
                </a:solidFill>
              </a:endParaRPr>
            </a:p>
          </p:txBody>
        </p:sp>
        <p:sp>
          <p:nvSpPr>
            <p:cNvPr id="45" name="TextBox 44">
              <a:extLst>
                <a:ext uri="{FF2B5EF4-FFF2-40B4-BE49-F238E27FC236}">
                  <a16:creationId xmlns:a16="http://schemas.microsoft.com/office/drawing/2014/main" id="{DB3606D3-9E2E-4C68-A116-84B28AFFD960}"/>
                </a:ext>
              </a:extLst>
            </p:cNvPr>
            <p:cNvSpPr txBox="1"/>
            <p:nvPr/>
          </p:nvSpPr>
          <p:spPr>
            <a:xfrm>
              <a:off x="6411705" y="1908914"/>
              <a:ext cx="1181414" cy="330155"/>
            </a:xfrm>
            <a:prstGeom prst="rect">
              <a:avLst/>
            </a:prstGeom>
            <a:noFill/>
          </p:spPr>
          <p:txBody>
            <a:bodyPr wrap="none" lIns="0" tIns="0" rIns="0" bIns="0" rtlCol="0">
              <a:spAutoFit/>
            </a:bodyPr>
            <a:lstStyle/>
            <a:p>
              <a:pPr algn="l">
                <a:lnSpc>
                  <a:spcPct val="120000"/>
                </a:lnSpc>
              </a:pPr>
              <a:r>
                <a:rPr lang="en-US" sz="2000" b="1" dirty="0">
                  <a:solidFill>
                    <a:srgbClr val="001965"/>
                  </a:solidFill>
                </a:rPr>
                <a:t>10-15%</a:t>
              </a:r>
              <a:endParaRPr lang="en-GB" sz="2000" b="1" dirty="0" err="1">
                <a:solidFill>
                  <a:srgbClr val="001965"/>
                </a:solidFill>
              </a:endParaRPr>
            </a:p>
          </p:txBody>
        </p:sp>
        <p:sp>
          <p:nvSpPr>
            <p:cNvPr id="94" name="TextBox 93">
              <a:extLst>
                <a:ext uri="{FF2B5EF4-FFF2-40B4-BE49-F238E27FC236}">
                  <a16:creationId xmlns:a16="http://schemas.microsoft.com/office/drawing/2014/main" id="{21068505-CE83-443E-B071-FD8E106C8DC9}"/>
                </a:ext>
              </a:extLst>
            </p:cNvPr>
            <p:cNvSpPr txBox="1"/>
            <p:nvPr/>
          </p:nvSpPr>
          <p:spPr>
            <a:xfrm>
              <a:off x="6390779" y="5219080"/>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GERD</a:t>
              </a:r>
            </a:p>
          </p:txBody>
        </p:sp>
        <p:grpSp>
          <p:nvGrpSpPr>
            <p:cNvPr id="95" name="Group 94">
              <a:extLst>
                <a:ext uri="{FF2B5EF4-FFF2-40B4-BE49-F238E27FC236}">
                  <a16:creationId xmlns:a16="http://schemas.microsoft.com/office/drawing/2014/main" id="{17F5B0EF-49B1-496A-A798-33D7947E15BA}"/>
                </a:ext>
              </a:extLst>
            </p:cNvPr>
            <p:cNvGrpSpPr/>
            <p:nvPr/>
          </p:nvGrpSpPr>
          <p:grpSpPr>
            <a:xfrm>
              <a:off x="5898197" y="2421169"/>
              <a:ext cx="280277" cy="276119"/>
              <a:chOff x="513692" y="2135390"/>
              <a:chExt cx="210208" cy="207089"/>
            </a:xfrm>
          </p:grpSpPr>
          <p:sp>
            <p:nvSpPr>
              <p:cNvPr id="96" name="Oval 95">
                <a:extLst>
                  <a:ext uri="{FF2B5EF4-FFF2-40B4-BE49-F238E27FC236}">
                    <a16:creationId xmlns:a16="http://schemas.microsoft.com/office/drawing/2014/main" id="{A829C517-17A4-4268-AD23-817899BD1BDF}"/>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7" name="Freeform 211">
                <a:extLst>
                  <a:ext uri="{FF2B5EF4-FFF2-40B4-BE49-F238E27FC236}">
                    <a16:creationId xmlns:a16="http://schemas.microsoft.com/office/drawing/2014/main" id="{AAEA021E-8029-42CB-A029-A12D2C850E56}"/>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98" name="Group 97">
              <a:extLst>
                <a:ext uri="{FF2B5EF4-FFF2-40B4-BE49-F238E27FC236}">
                  <a16:creationId xmlns:a16="http://schemas.microsoft.com/office/drawing/2014/main" id="{68E27515-9B84-401C-A619-90192F007E8B}"/>
                </a:ext>
              </a:extLst>
            </p:cNvPr>
            <p:cNvGrpSpPr/>
            <p:nvPr/>
          </p:nvGrpSpPr>
          <p:grpSpPr>
            <a:xfrm>
              <a:off x="5905034" y="3086044"/>
              <a:ext cx="280277" cy="276119"/>
              <a:chOff x="513692" y="2135390"/>
              <a:chExt cx="210208" cy="207089"/>
            </a:xfrm>
          </p:grpSpPr>
          <p:sp>
            <p:nvSpPr>
              <p:cNvPr id="99" name="Oval 98">
                <a:extLst>
                  <a:ext uri="{FF2B5EF4-FFF2-40B4-BE49-F238E27FC236}">
                    <a16:creationId xmlns:a16="http://schemas.microsoft.com/office/drawing/2014/main" id="{694348A8-4A31-429B-982D-F7637980EF5B}"/>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00" name="Freeform 211">
                <a:extLst>
                  <a:ext uri="{FF2B5EF4-FFF2-40B4-BE49-F238E27FC236}">
                    <a16:creationId xmlns:a16="http://schemas.microsoft.com/office/drawing/2014/main" id="{C3B41F84-DA73-4196-B9FF-56087C3C35E8}"/>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76" name="Group 75">
              <a:extLst>
                <a:ext uri="{FF2B5EF4-FFF2-40B4-BE49-F238E27FC236}">
                  <a16:creationId xmlns:a16="http://schemas.microsoft.com/office/drawing/2014/main" id="{51B31124-9E50-4B80-B35F-486D22BA78D5}"/>
                </a:ext>
              </a:extLst>
            </p:cNvPr>
            <p:cNvGrpSpPr/>
            <p:nvPr/>
          </p:nvGrpSpPr>
          <p:grpSpPr>
            <a:xfrm>
              <a:off x="5905034" y="3752794"/>
              <a:ext cx="280277" cy="276119"/>
              <a:chOff x="513692" y="2135390"/>
              <a:chExt cx="210208" cy="207089"/>
            </a:xfrm>
          </p:grpSpPr>
          <p:sp>
            <p:nvSpPr>
              <p:cNvPr id="77" name="Oval 76">
                <a:extLst>
                  <a:ext uri="{FF2B5EF4-FFF2-40B4-BE49-F238E27FC236}">
                    <a16:creationId xmlns:a16="http://schemas.microsoft.com/office/drawing/2014/main" id="{414FFA26-AD7F-4803-A077-EE7564AD7CF8}"/>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8" name="Freeform 211">
                <a:extLst>
                  <a:ext uri="{FF2B5EF4-FFF2-40B4-BE49-F238E27FC236}">
                    <a16:creationId xmlns:a16="http://schemas.microsoft.com/office/drawing/2014/main" id="{C9BE3A89-8FF9-4BCF-9C75-35B7CDF1D320}"/>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82" name="Group 81">
              <a:extLst>
                <a:ext uri="{FF2B5EF4-FFF2-40B4-BE49-F238E27FC236}">
                  <a16:creationId xmlns:a16="http://schemas.microsoft.com/office/drawing/2014/main" id="{9BDF3989-2696-482E-893C-AC13160044B6}"/>
                </a:ext>
              </a:extLst>
            </p:cNvPr>
            <p:cNvGrpSpPr/>
            <p:nvPr/>
          </p:nvGrpSpPr>
          <p:grpSpPr>
            <a:xfrm>
              <a:off x="5905034" y="5197144"/>
              <a:ext cx="280277" cy="276119"/>
              <a:chOff x="513692" y="2135390"/>
              <a:chExt cx="210208" cy="207089"/>
            </a:xfrm>
          </p:grpSpPr>
          <p:sp>
            <p:nvSpPr>
              <p:cNvPr id="83" name="Oval 82">
                <a:extLst>
                  <a:ext uri="{FF2B5EF4-FFF2-40B4-BE49-F238E27FC236}">
                    <a16:creationId xmlns:a16="http://schemas.microsoft.com/office/drawing/2014/main" id="{918EBFDC-778D-447F-9A34-AE4045153EB2}"/>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4" name="Freeform 211">
                <a:extLst>
                  <a:ext uri="{FF2B5EF4-FFF2-40B4-BE49-F238E27FC236}">
                    <a16:creationId xmlns:a16="http://schemas.microsoft.com/office/drawing/2014/main" id="{5F9CB5BE-F106-4B27-9160-91BDE583983F}"/>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b="1"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85" name="Group 84">
              <a:extLst>
                <a:ext uri="{FF2B5EF4-FFF2-40B4-BE49-F238E27FC236}">
                  <a16:creationId xmlns:a16="http://schemas.microsoft.com/office/drawing/2014/main" id="{65428FCE-70AC-434D-A403-D5F92030C790}"/>
                </a:ext>
              </a:extLst>
            </p:cNvPr>
            <p:cNvGrpSpPr/>
            <p:nvPr/>
          </p:nvGrpSpPr>
          <p:grpSpPr>
            <a:xfrm>
              <a:off x="5905034" y="4438594"/>
              <a:ext cx="280276" cy="276118"/>
              <a:chOff x="513692" y="2135390"/>
              <a:chExt cx="210208" cy="207089"/>
            </a:xfrm>
          </p:grpSpPr>
          <p:sp>
            <p:nvSpPr>
              <p:cNvPr id="86" name="Oval 85">
                <a:extLst>
                  <a:ext uri="{FF2B5EF4-FFF2-40B4-BE49-F238E27FC236}">
                    <a16:creationId xmlns:a16="http://schemas.microsoft.com/office/drawing/2014/main" id="{687B8A5A-D473-43C6-BA05-28FC658A596F}"/>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7" name="Freeform 211">
                <a:extLst>
                  <a:ext uri="{FF2B5EF4-FFF2-40B4-BE49-F238E27FC236}">
                    <a16:creationId xmlns:a16="http://schemas.microsoft.com/office/drawing/2014/main" id="{B92085CD-0395-4B5D-A030-28C78D8AF96F}"/>
                  </a:ext>
                </a:extLst>
              </p:cNvPr>
              <p:cNvSpPr>
                <a:spLocks/>
              </p:cNvSpPr>
              <p:nvPr/>
            </p:nvSpPr>
            <p:spPr bwMode="auto">
              <a:xfrm>
                <a:off x="535816" y="2179732"/>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88" name="TextBox 87">
              <a:extLst>
                <a:ext uri="{FF2B5EF4-FFF2-40B4-BE49-F238E27FC236}">
                  <a16:creationId xmlns:a16="http://schemas.microsoft.com/office/drawing/2014/main" id="{56483DE5-821F-40C3-99F3-27A1B7587DBA}"/>
                </a:ext>
              </a:extLst>
            </p:cNvPr>
            <p:cNvSpPr txBox="1"/>
            <p:nvPr/>
          </p:nvSpPr>
          <p:spPr>
            <a:xfrm>
              <a:off x="6396835" y="2400555"/>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CVD</a:t>
              </a:r>
              <a:endParaRPr lang="en-US" sz="1400" dirty="0">
                <a:solidFill>
                  <a:srgbClr val="001965"/>
                </a:solidFill>
              </a:endParaRPr>
            </a:p>
          </p:txBody>
        </p:sp>
        <p:sp>
          <p:nvSpPr>
            <p:cNvPr id="120" name="TextBox 119">
              <a:extLst>
                <a:ext uri="{FF2B5EF4-FFF2-40B4-BE49-F238E27FC236}">
                  <a16:creationId xmlns:a16="http://schemas.microsoft.com/office/drawing/2014/main" id="{E76E8DE9-0A72-4E92-91EE-87AA9B7E5F2C}"/>
                </a:ext>
              </a:extLst>
            </p:cNvPr>
            <p:cNvSpPr txBox="1"/>
            <p:nvPr/>
          </p:nvSpPr>
          <p:spPr>
            <a:xfrm>
              <a:off x="6406144" y="3086822"/>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NASH</a:t>
              </a:r>
            </a:p>
          </p:txBody>
        </p:sp>
        <p:sp>
          <p:nvSpPr>
            <p:cNvPr id="121" name="TextBox 120">
              <a:extLst>
                <a:ext uri="{FF2B5EF4-FFF2-40B4-BE49-F238E27FC236}">
                  <a16:creationId xmlns:a16="http://schemas.microsoft.com/office/drawing/2014/main" id="{48F336F0-C8DA-4F46-9D25-7220D008CB17}"/>
                </a:ext>
              </a:extLst>
            </p:cNvPr>
            <p:cNvSpPr txBox="1"/>
            <p:nvPr/>
          </p:nvSpPr>
          <p:spPr>
            <a:xfrm>
              <a:off x="6406144" y="3708590"/>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OSAS</a:t>
              </a:r>
            </a:p>
          </p:txBody>
        </p:sp>
        <p:sp>
          <p:nvSpPr>
            <p:cNvPr id="122" name="TextBox 121">
              <a:extLst>
                <a:ext uri="{FF2B5EF4-FFF2-40B4-BE49-F238E27FC236}">
                  <a16:creationId xmlns:a16="http://schemas.microsoft.com/office/drawing/2014/main" id="{364BFBBE-91A7-4E12-B1C4-46A6A121CC35}"/>
                </a:ext>
              </a:extLst>
            </p:cNvPr>
            <p:cNvSpPr txBox="1"/>
            <p:nvPr/>
          </p:nvSpPr>
          <p:spPr>
            <a:xfrm>
              <a:off x="6396835" y="4449443"/>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Knie OA</a:t>
              </a:r>
            </a:p>
          </p:txBody>
        </p:sp>
      </p:grpSp>
      <p:grpSp>
        <p:nvGrpSpPr>
          <p:cNvPr id="2" name="Group 1">
            <a:extLst>
              <a:ext uri="{FF2B5EF4-FFF2-40B4-BE49-F238E27FC236}">
                <a16:creationId xmlns:a16="http://schemas.microsoft.com/office/drawing/2014/main" id="{20A103AF-70DC-4AED-B280-0E79ED4312A5}"/>
              </a:ext>
            </a:extLst>
          </p:cNvPr>
          <p:cNvGrpSpPr/>
          <p:nvPr/>
        </p:nvGrpSpPr>
        <p:grpSpPr>
          <a:xfrm>
            <a:off x="8341066" y="1737297"/>
            <a:ext cx="2416902" cy="4257940"/>
            <a:chOff x="8341066" y="1737297"/>
            <a:chExt cx="2416902" cy="4257940"/>
          </a:xfrm>
        </p:grpSpPr>
        <p:sp>
          <p:nvSpPr>
            <p:cNvPr id="103" name="Rectangle: Rounded Corners 102">
              <a:extLst>
                <a:ext uri="{FF2B5EF4-FFF2-40B4-BE49-F238E27FC236}">
                  <a16:creationId xmlns:a16="http://schemas.microsoft.com/office/drawing/2014/main" id="{FAA3E16E-16D5-4EE0-AA48-E3EDDEE4BDC2}"/>
                </a:ext>
              </a:extLst>
            </p:cNvPr>
            <p:cNvSpPr/>
            <p:nvPr/>
          </p:nvSpPr>
          <p:spPr>
            <a:xfrm>
              <a:off x="8341066" y="1737297"/>
              <a:ext cx="2416902" cy="4257940"/>
            </a:xfrm>
            <a:prstGeom prst="roundRect">
              <a:avLst/>
            </a:prstGeom>
            <a:solidFill>
              <a:srgbClr val="AAD3D1"/>
            </a:solidFill>
            <a:ln>
              <a:solidFill>
                <a:schemeClr val="accent1"/>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solidFill>
                  <a:srgbClr val="001965"/>
                </a:solidFill>
              </a:endParaRPr>
            </a:p>
          </p:txBody>
        </p:sp>
        <p:sp>
          <p:nvSpPr>
            <p:cNvPr id="46" name="TextBox 45">
              <a:extLst>
                <a:ext uri="{FF2B5EF4-FFF2-40B4-BE49-F238E27FC236}">
                  <a16:creationId xmlns:a16="http://schemas.microsoft.com/office/drawing/2014/main" id="{595DA198-3601-48F6-8834-398350C0F144}"/>
                </a:ext>
              </a:extLst>
            </p:cNvPr>
            <p:cNvSpPr txBox="1"/>
            <p:nvPr/>
          </p:nvSpPr>
          <p:spPr>
            <a:xfrm>
              <a:off x="9108223" y="1843554"/>
              <a:ext cx="915315" cy="330155"/>
            </a:xfrm>
            <a:prstGeom prst="rect">
              <a:avLst/>
            </a:prstGeom>
            <a:noFill/>
          </p:spPr>
          <p:txBody>
            <a:bodyPr wrap="none" lIns="0" tIns="0" rIns="0" bIns="0" rtlCol="0">
              <a:spAutoFit/>
            </a:bodyPr>
            <a:lstStyle/>
            <a:p>
              <a:pPr algn="l">
                <a:lnSpc>
                  <a:spcPct val="120000"/>
                </a:lnSpc>
              </a:pPr>
              <a:r>
                <a:rPr lang="en-US" sz="2000" b="1" dirty="0">
                  <a:solidFill>
                    <a:srgbClr val="001965"/>
                  </a:solidFill>
                </a:rPr>
                <a:t>&gt;15%</a:t>
              </a:r>
              <a:endParaRPr lang="en-GB" sz="2000" b="1" dirty="0" err="1">
                <a:solidFill>
                  <a:srgbClr val="001965"/>
                </a:solidFill>
              </a:endParaRPr>
            </a:p>
          </p:txBody>
        </p:sp>
        <p:sp>
          <p:nvSpPr>
            <p:cNvPr id="110" name="TextBox 109">
              <a:extLst>
                <a:ext uri="{FF2B5EF4-FFF2-40B4-BE49-F238E27FC236}">
                  <a16:creationId xmlns:a16="http://schemas.microsoft.com/office/drawing/2014/main" id="{790FE70C-6D9B-4193-A95D-BA9C9DCDED79}"/>
                </a:ext>
              </a:extLst>
            </p:cNvPr>
            <p:cNvSpPr txBox="1"/>
            <p:nvPr/>
          </p:nvSpPr>
          <p:spPr>
            <a:xfrm>
              <a:off x="8941923" y="2384058"/>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T2DM remissie</a:t>
              </a:r>
            </a:p>
          </p:txBody>
        </p:sp>
        <p:grpSp>
          <p:nvGrpSpPr>
            <p:cNvPr id="79" name="Group 78">
              <a:extLst>
                <a:ext uri="{FF2B5EF4-FFF2-40B4-BE49-F238E27FC236}">
                  <a16:creationId xmlns:a16="http://schemas.microsoft.com/office/drawing/2014/main" id="{0EB9AA9E-DBCD-4CE5-83CB-73B332031FDD}"/>
                </a:ext>
              </a:extLst>
            </p:cNvPr>
            <p:cNvGrpSpPr/>
            <p:nvPr/>
          </p:nvGrpSpPr>
          <p:grpSpPr>
            <a:xfrm>
              <a:off x="8489189" y="3093560"/>
              <a:ext cx="280277" cy="276119"/>
              <a:chOff x="513692" y="2135390"/>
              <a:chExt cx="210208" cy="207089"/>
            </a:xfrm>
          </p:grpSpPr>
          <p:sp>
            <p:nvSpPr>
              <p:cNvPr id="80" name="Oval 79">
                <a:extLst>
                  <a:ext uri="{FF2B5EF4-FFF2-40B4-BE49-F238E27FC236}">
                    <a16:creationId xmlns:a16="http://schemas.microsoft.com/office/drawing/2014/main" id="{822A7DA1-C981-45D8-AEDB-31FBBF878A39}"/>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1" name="Freeform 211">
                <a:extLst>
                  <a:ext uri="{FF2B5EF4-FFF2-40B4-BE49-F238E27FC236}">
                    <a16:creationId xmlns:a16="http://schemas.microsoft.com/office/drawing/2014/main" id="{0917BBFC-0708-4BDE-9283-C6138E8440BA}"/>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23" name="Group 122">
              <a:extLst>
                <a:ext uri="{FF2B5EF4-FFF2-40B4-BE49-F238E27FC236}">
                  <a16:creationId xmlns:a16="http://schemas.microsoft.com/office/drawing/2014/main" id="{4A295750-5F5E-4CA0-983D-B34AA42E21F1}"/>
                </a:ext>
              </a:extLst>
            </p:cNvPr>
            <p:cNvGrpSpPr/>
            <p:nvPr/>
          </p:nvGrpSpPr>
          <p:grpSpPr>
            <a:xfrm>
              <a:off x="8489933" y="2390327"/>
              <a:ext cx="280277" cy="276119"/>
              <a:chOff x="513692" y="2135390"/>
              <a:chExt cx="210208" cy="207089"/>
            </a:xfrm>
          </p:grpSpPr>
          <p:sp>
            <p:nvSpPr>
              <p:cNvPr id="124" name="Oval 123">
                <a:extLst>
                  <a:ext uri="{FF2B5EF4-FFF2-40B4-BE49-F238E27FC236}">
                    <a16:creationId xmlns:a16="http://schemas.microsoft.com/office/drawing/2014/main" id="{71595E48-384C-4B02-A50E-07D4533CF327}"/>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5" name="Freeform 211">
                <a:extLst>
                  <a:ext uri="{FF2B5EF4-FFF2-40B4-BE49-F238E27FC236}">
                    <a16:creationId xmlns:a16="http://schemas.microsoft.com/office/drawing/2014/main" id="{140FBE54-3FF2-431A-B1A7-F23DC2EB613E}"/>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26" name="Group 125">
              <a:extLst>
                <a:ext uri="{FF2B5EF4-FFF2-40B4-BE49-F238E27FC236}">
                  <a16:creationId xmlns:a16="http://schemas.microsoft.com/office/drawing/2014/main" id="{D9A2B4AE-B80E-407E-A487-BED2092B1C74}"/>
                </a:ext>
              </a:extLst>
            </p:cNvPr>
            <p:cNvGrpSpPr/>
            <p:nvPr/>
          </p:nvGrpSpPr>
          <p:grpSpPr>
            <a:xfrm>
              <a:off x="8488833" y="3714130"/>
              <a:ext cx="280277" cy="276119"/>
              <a:chOff x="513692" y="2135390"/>
              <a:chExt cx="210208" cy="207089"/>
            </a:xfrm>
          </p:grpSpPr>
          <p:sp>
            <p:nvSpPr>
              <p:cNvPr id="127" name="Oval 126">
                <a:extLst>
                  <a:ext uri="{FF2B5EF4-FFF2-40B4-BE49-F238E27FC236}">
                    <a16:creationId xmlns:a16="http://schemas.microsoft.com/office/drawing/2014/main" id="{6309BD4F-1083-4DD7-9285-E35588B5EE68}"/>
                  </a:ext>
                </a:extLst>
              </p:cNvPr>
              <p:cNvSpPr/>
              <p:nvPr/>
            </p:nvSpPr>
            <p:spPr>
              <a:xfrm>
                <a:off x="513692" y="2135390"/>
                <a:ext cx="210208" cy="207089"/>
              </a:xfrm>
              <a:prstGeom prst="ellipse">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48000" rIns="96000" bIns="48000" rtlCol="0" anchor="ctr"/>
              <a:lstStyle/>
              <a:p>
                <a:pPr algn="ctr"/>
                <a:endParaRPr lang="en-US" sz="2667"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8" name="Freeform 211">
                <a:extLst>
                  <a:ext uri="{FF2B5EF4-FFF2-40B4-BE49-F238E27FC236}">
                    <a16:creationId xmlns:a16="http://schemas.microsoft.com/office/drawing/2014/main" id="{F047E1AC-58B0-4E84-8F4D-FDCFB8FBB658}"/>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chemeClr val="bg1"/>
              </a:solidFill>
              <a:ln>
                <a:noFill/>
              </a:ln>
            </p:spPr>
            <p:txBody>
              <a:bodyPr/>
              <a:lstStyle/>
              <a:p>
                <a:pPr>
                  <a:defRPr/>
                </a:pPr>
                <a:endParaRPr lang="en-US" ker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129" name="TextBox 128">
              <a:extLst>
                <a:ext uri="{FF2B5EF4-FFF2-40B4-BE49-F238E27FC236}">
                  <a16:creationId xmlns:a16="http://schemas.microsoft.com/office/drawing/2014/main" id="{0B945DFA-C8FB-4723-8CA1-A7D5129E54B3}"/>
                </a:ext>
              </a:extLst>
            </p:cNvPr>
            <p:cNvSpPr txBox="1"/>
            <p:nvPr/>
          </p:nvSpPr>
          <p:spPr>
            <a:xfrm>
              <a:off x="8941923" y="3681943"/>
              <a:ext cx="1644898" cy="274562"/>
            </a:xfrm>
            <a:prstGeom prst="rect">
              <a:avLst/>
            </a:prstGeom>
            <a:noFill/>
          </p:spPr>
          <p:txBody>
            <a:bodyPr wrap="square" lIns="0" tIns="0" rIns="0" bIns="0" rtlCol="0">
              <a:spAutoFit/>
            </a:bodyPr>
            <a:lstStyle/>
            <a:p>
              <a:pPr algn="l">
                <a:lnSpc>
                  <a:spcPct val="120000"/>
                </a:lnSpc>
              </a:pPr>
              <a:r>
                <a:rPr lang="nl-NL" sz="1600" dirty="0">
                  <a:solidFill>
                    <a:srgbClr val="001965"/>
                  </a:solidFill>
                </a:rPr>
                <a:t>CVD mortaliteit</a:t>
              </a:r>
              <a:endParaRPr lang="en-US" sz="1600" dirty="0">
                <a:solidFill>
                  <a:srgbClr val="001965"/>
                </a:solidFill>
              </a:endParaRPr>
            </a:p>
          </p:txBody>
        </p:sp>
        <p:sp>
          <p:nvSpPr>
            <p:cNvPr id="130" name="TextBox 129">
              <a:extLst>
                <a:ext uri="{FF2B5EF4-FFF2-40B4-BE49-F238E27FC236}">
                  <a16:creationId xmlns:a16="http://schemas.microsoft.com/office/drawing/2014/main" id="{34E0BD64-0A88-48CD-BF42-A9CBCC1616A2}"/>
                </a:ext>
              </a:extLst>
            </p:cNvPr>
            <p:cNvSpPr txBox="1"/>
            <p:nvPr/>
          </p:nvSpPr>
          <p:spPr>
            <a:xfrm>
              <a:off x="8972193" y="3014055"/>
              <a:ext cx="1644898" cy="274562"/>
            </a:xfrm>
            <a:prstGeom prst="rect">
              <a:avLst/>
            </a:prstGeom>
            <a:noFill/>
          </p:spPr>
          <p:txBody>
            <a:bodyPr wrap="square" lIns="0" tIns="0" rIns="0" bIns="0" rtlCol="0">
              <a:spAutoFit/>
            </a:bodyPr>
            <a:lstStyle/>
            <a:p>
              <a:pPr algn="l">
                <a:lnSpc>
                  <a:spcPct val="120000"/>
                </a:lnSpc>
              </a:pPr>
              <a:r>
                <a:rPr lang="nl-NL" sz="1600" dirty="0" err="1">
                  <a:solidFill>
                    <a:srgbClr val="001965"/>
                  </a:solidFill>
                </a:rPr>
                <a:t>HFpEF</a:t>
              </a:r>
              <a:endParaRPr lang="nl-NL" sz="1600" dirty="0">
                <a:solidFill>
                  <a:srgbClr val="001965"/>
                </a:solidFill>
              </a:endParaRPr>
            </a:p>
          </p:txBody>
        </p:sp>
      </p:grpSp>
      <p:sp>
        <p:nvSpPr>
          <p:cNvPr id="104" name="Text Placeholder 6">
            <a:extLst>
              <a:ext uri="{FF2B5EF4-FFF2-40B4-BE49-F238E27FC236}">
                <a16:creationId xmlns:a16="http://schemas.microsoft.com/office/drawing/2014/main" id="{B77233AC-000F-4DFE-993D-5DD33CB93CA2}"/>
              </a:ext>
            </a:extLst>
          </p:cNvPr>
          <p:cNvSpPr txBox="1">
            <a:spLocks/>
          </p:cNvSpPr>
          <p:nvPr/>
        </p:nvSpPr>
        <p:spPr>
          <a:xfrm>
            <a:off x="633072" y="6288570"/>
            <a:ext cx="10615032" cy="48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noAutofit/>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lang="nl-NL" sz="800" b="0" kern="1200" dirty="0">
                <a:solidFill>
                  <a:schemeClr val="accent5"/>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en-US" dirty="0"/>
              <a:t>CV, cardiovascular; GERD, gastro-</a:t>
            </a:r>
            <a:r>
              <a:rPr lang="en-US" dirty="0" err="1"/>
              <a:t>oesophageal</a:t>
            </a:r>
            <a:r>
              <a:rPr lang="en-US" dirty="0"/>
              <a:t> reflux disease; </a:t>
            </a:r>
            <a:r>
              <a:rPr lang="en-US" dirty="0" err="1"/>
              <a:t>HFpEF</a:t>
            </a:r>
            <a:r>
              <a:rPr lang="en-US" dirty="0"/>
              <a:t>, heart failure with preserved ejection fraction; NAFLD, non-alcoholic fatty liver disease; NASH, non-alcoholic steatohepatitis; OA, osteoarthritis; OSAS, obstructive sleep </a:t>
            </a:r>
            <a:r>
              <a:rPr lang="en-US" dirty="0" err="1"/>
              <a:t>apnoea</a:t>
            </a:r>
            <a:r>
              <a:rPr lang="en-US" dirty="0"/>
              <a:t> syndrome; PCOS, polycystic ovary syndrome; TG, triglycerides.</a:t>
            </a:r>
          </a:p>
          <a:p>
            <a:pPr marL="0" indent="0">
              <a:buNone/>
            </a:pPr>
            <a:r>
              <a:rPr lang="en-GB" b="1" dirty="0"/>
              <a:t>1. </a:t>
            </a:r>
            <a:r>
              <a:rPr lang="en-GB" dirty="0"/>
              <a:t>Garvey WT, </a:t>
            </a:r>
            <a:r>
              <a:rPr lang="en-GB" dirty="0" err="1"/>
              <a:t>Mechanick</a:t>
            </a:r>
            <a:r>
              <a:rPr lang="en-GB" dirty="0"/>
              <a:t> JI, Brett EM, et al.. </a:t>
            </a:r>
            <a:r>
              <a:rPr lang="en-GB" dirty="0" err="1"/>
              <a:t>Endocr</a:t>
            </a:r>
            <a:r>
              <a:rPr lang="en-GB" dirty="0"/>
              <a:t> </a:t>
            </a:r>
            <a:r>
              <a:rPr lang="en-GB" dirty="0" err="1"/>
              <a:t>Pract</a:t>
            </a:r>
            <a:r>
              <a:rPr lang="en-GB" dirty="0"/>
              <a:t>. 2016;22(</a:t>
            </a:r>
            <a:r>
              <a:rPr lang="en-GB" dirty="0" err="1"/>
              <a:t>Suppl</a:t>
            </a:r>
            <a:r>
              <a:rPr lang="en-GB" dirty="0"/>
              <a:t> 3):1­203; </a:t>
            </a:r>
            <a:r>
              <a:rPr lang="en-GB" b="1" dirty="0"/>
              <a:t>2. </a:t>
            </a:r>
            <a:r>
              <a:rPr lang="en-GB" dirty="0" err="1"/>
              <a:t>Cefalu</a:t>
            </a:r>
            <a:r>
              <a:rPr lang="en-GB" dirty="0"/>
              <a:t> WT, Bray GA, Home PD, et al. Diabetes Care. 2015;38(8):1567­1582; </a:t>
            </a:r>
            <a:r>
              <a:rPr lang="en-GB" b="1" dirty="0"/>
              <a:t>3. </a:t>
            </a:r>
            <a:r>
              <a:rPr lang="en-GB" dirty="0"/>
              <a:t>Ryan HD and </a:t>
            </a:r>
            <a:r>
              <a:rPr lang="en-GB" dirty="0" err="1"/>
              <a:t>Yockey</a:t>
            </a:r>
            <a:r>
              <a:rPr lang="en-GB" dirty="0"/>
              <a:t> SR. </a:t>
            </a:r>
            <a:r>
              <a:rPr lang="en-GB" dirty="0" err="1"/>
              <a:t>Curr</a:t>
            </a:r>
            <a:r>
              <a:rPr lang="en-GB" dirty="0"/>
              <a:t> </a:t>
            </a:r>
            <a:r>
              <a:rPr lang="en-GB" dirty="0" err="1"/>
              <a:t>Obes</a:t>
            </a:r>
            <a:r>
              <a:rPr lang="en-GB" dirty="0"/>
              <a:t> Rep. 2017;6(2):187-194.</a:t>
            </a:r>
          </a:p>
        </p:txBody>
      </p:sp>
      <p:sp>
        <p:nvSpPr>
          <p:cNvPr id="106" name="Arrow: Pentagon 105">
            <a:extLst>
              <a:ext uri="{FF2B5EF4-FFF2-40B4-BE49-F238E27FC236}">
                <a16:creationId xmlns:a16="http://schemas.microsoft.com/office/drawing/2014/main" id="{5346FEB3-0C91-4CE5-8B13-F8ACEB1780CF}"/>
              </a:ext>
            </a:extLst>
          </p:cNvPr>
          <p:cNvSpPr/>
          <p:nvPr/>
        </p:nvSpPr>
        <p:spPr>
          <a:xfrm>
            <a:off x="645350" y="1269060"/>
            <a:ext cx="10271587" cy="381395"/>
          </a:xfrm>
          <a:prstGeom prst="homePlate">
            <a:avLst/>
          </a:prstGeom>
          <a:gradFill>
            <a:gsLst>
              <a:gs pos="0">
                <a:srgbClr val="72B5CC"/>
              </a:gs>
              <a:gs pos="1000">
                <a:srgbClr val="72B5CC"/>
              </a:gs>
              <a:gs pos="0">
                <a:srgbClr val="007C92"/>
              </a:gs>
              <a:gs pos="0">
                <a:srgbClr val="007C92"/>
              </a:gs>
            </a:gsLst>
            <a:lin ang="108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90000"/>
              </a:lnSpc>
              <a:defRPr/>
            </a:pPr>
            <a:r>
              <a:rPr lang="nl-NL" b="1" dirty="0">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rPr>
              <a:t>Gewichtsverlies</a:t>
            </a:r>
            <a:r>
              <a:rPr lang="en-GB" sz="1600" b="1" dirty="0">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rPr>
              <a:t> (%)</a:t>
            </a:r>
          </a:p>
        </p:txBody>
      </p:sp>
    </p:spTree>
    <p:extLst>
      <p:ext uri="{BB962C8B-B14F-4D97-AF65-F5344CB8AC3E}">
        <p14:creationId xmlns:p14="http://schemas.microsoft.com/office/powerpoint/2010/main" val="28353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ucet over a bathtub&#10;&#10;Description automatically generated with medium confidence">
            <a:extLst>
              <a:ext uri="{FF2B5EF4-FFF2-40B4-BE49-F238E27FC236}">
                <a16:creationId xmlns:a16="http://schemas.microsoft.com/office/drawing/2014/main" id="{B5E1D7A5-F8B0-14ED-172C-ACE6A3A70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4723" y="1870363"/>
            <a:ext cx="4565073" cy="4565073"/>
          </a:xfrm>
          <a:prstGeom prst="rect">
            <a:avLst/>
          </a:prstGeom>
        </p:spPr>
      </p:pic>
      <p:sp>
        <p:nvSpPr>
          <p:cNvPr id="7" name="TextBox 6">
            <a:extLst>
              <a:ext uri="{FF2B5EF4-FFF2-40B4-BE49-F238E27FC236}">
                <a16:creationId xmlns:a16="http://schemas.microsoft.com/office/drawing/2014/main" id="{B4E0CFFE-A1DA-0DFD-ED6E-F51F4F7C5628}"/>
              </a:ext>
            </a:extLst>
          </p:cNvPr>
          <p:cNvSpPr txBox="1"/>
          <p:nvPr/>
        </p:nvSpPr>
        <p:spPr>
          <a:xfrm>
            <a:off x="7232073" y="304800"/>
            <a:ext cx="4565073" cy="954107"/>
          </a:xfrm>
          <a:prstGeom prst="rect">
            <a:avLst/>
          </a:prstGeom>
          <a:noFill/>
        </p:spPr>
        <p:txBody>
          <a:bodyPr wrap="square" rtlCol="0">
            <a:spAutoFit/>
          </a:bodyPr>
          <a:lstStyle/>
          <a:p>
            <a:r>
              <a:rPr lang="en-US" sz="2800" b="1" dirty="0" err="1">
                <a:solidFill>
                  <a:srgbClr val="666BD9"/>
                </a:solidFill>
                <a:latin typeface="Sofia Pro Soft Light" panose="020B0000000000000000" pitchFamily="34" charset="0"/>
                <a:ea typeface="Calibri" panose="020F0502020204030204" pitchFamily="34" charset="0"/>
                <a:cs typeface="Calibri" panose="020F0502020204030204" pitchFamily="34" charset="0"/>
              </a:rPr>
              <a:t>Sinds</a:t>
            </a:r>
            <a:r>
              <a:rPr lang="en-US" sz="2800" b="1" dirty="0">
                <a:solidFill>
                  <a:srgbClr val="666BD9"/>
                </a:solidFill>
                <a:latin typeface="Sofia Pro Soft Light" panose="020B0000000000000000" pitchFamily="34" charset="0"/>
                <a:ea typeface="Calibri" panose="020F0502020204030204" pitchFamily="34" charset="0"/>
                <a:cs typeface="Calibri" panose="020F0502020204030204" pitchFamily="34" charset="0"/>
              </a:rPr>
              <a:t> 2018 is </a:t>
            </a:r>
            <a:r>
              <a:rPr lang="en-US" sz="2800" b="1" dirty="0" err="1">
                <a:solidFill>
                  <a:srgbClr val="666BD9"/>
                </a:solidFill>
                <a:latin typeface="Sofia Pro Soft Light" panose="020B0000000000000000" pitchFamily="34" charset="0"/>
                <a:ea typeface="Calibri" panose="020F0502020204030204" pitchFamily="34" charset="0"/>
                <a:cs typeface="Calibri" panose="020F0502020204030204" pitchFamily="34" charset="0"/>
              </a:rPr>
              <a:t>overgewicht</a:t>
            </a:r>
            <a:r>
              <a:rPr lang="en-US" sz="2800" b="1" dirty="0">
                <a:solidFill>
                  <a:srgbClr val="666BD9"/>
                </a:solidFill>
                <a:latin typeface="Sofia Pro Soft Light" panose="020B0000000000000000" pitchFamily="34" charset="0"/>
                <a:ea typeface="Calibri" panose="020F0502020204030204" pitchFamily="34" charset="0"/>
                <a:cs typeface="Calibri" panose="020F0502020204030204" pitchFamily="34" charset="0"/>
              </a:rPr>
              <a:t> de norm in Nederland</a:t>
            </a:r>
            <a:endParaRPr lang="nl-NL" sz="2800" b="1" dirty="0">
              <a:solidFill>
                <a:srgbClr val="666BD9"/>
              </a:solidFill>
              <a:latin typeface="Sofia Pro Soft Light" panose="020B0000000000000000"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DFEF43-6AC8-9A41-C65C-13036E15CD67}"/>
              </a:ext>
            </a:extLst>
          </p:cNvPr>
          <p:cNvPicPr>
            <a:picLocks noChangeAspect="1"/>
          </p:cNvPicPr>
          <p:nvPr/>
        </p:nvPicPr>
        <p:blipFill rotWithShape="1">
          <a:blip r:embed="rId3"/>
          <a:srcRect l="32301" t="21970" r="30284" b="13636"/>
          <a:stretch/>
        </p:blipFill>
        <p:spPr>
          <a:xfrm>
            <a:off x="394854" y="161932"/>
            <a:ext cx="6598228" cy="6387804"/>
          </a:xfrm>
          <a:prstGeom prst="rect">
            <a:avLst/>
          </a:prstGeom>
        </p:spPr>
      </p:pic>
      <p:sp>
        <p:nvSpPr>
          <p:cNvPr id="6" name="TextBox 5">
            <a:extLst>
              <a:ext uri="{FF2B5EF4-FFF2-40B4-BE49-F238E27FC236}">
                <a16:creationId xmlns:a16="http://schemas.microsoft.com/office/drawing/2014/main" id="{5CC304F2-8E63-FF09-EC9D-2BCAB2FDAEAA}"/>
              </a:ext>
            </a:extLst>
          </p:cNvPr>
          <p:cNvSpPr txBox="1"/>
          <p:nvPr/>
        </p:nvSpPr>
        <p:spPr>
          <a:xfrm>
            <a:off x="1268137" y="6488668"/>
            <a:ext cx="4582391" cy="369332"/>
          </a:xfrm>
          <a:prstGeom prst="rect">
            <a:avLst/>
          </a:prstGeom>
          <a:noFill/>
        </p:spPr>
        <p:txBody>
          <a:bodyPr wrap="square" rtlCol="0">
            <a:spAutoFit/>
          </a:bodyPr>
          <a:lstStyle/>
          <a:p>
            <a:pPr algn="ctr"/>
            <a:r>
              <a:rPr lang="en-US" dirty="0" err="1">
                <a:solidFill>
                  <a:srgbClr val="666BD9"/>
                </a:solidFill>
              </a:rPr>
              <a:t>Bron</a:t>
            </a:r>
            <a:r>
              <a:rPr lang="en-US" dirty="0">
                <a:solidFill>
                  <a:srgbClr val="666BD9"/>
                </a:solidFill>
              </a:rPr>
              <a:t> CBS 2022 </a:t>
            </a:r>
            <a:r>
              <a:rPr lang="en-US" dirty="0">
                <a:solidFill>
                  <a:schemeClr val="bg1"/>
                </a:solidFill>
              </a:rPr>
              <a:t>2022</a:t>
            </a:r>
            <a:endParaRPr lang="nl-NL" dirty="0">
              <a:solidFill>
                <a:schemeClr val="bg1"/>
              </a:solidFill>
            </a:endParaRPr>
          </a:p>
        </p:txBody>
      </p:sp>
    </p:spTree>
    <p:extLst>
      <p:ext uri="{BB962C8B-B14F-4D97-AF65-F5344CB8AC3E}">
        <p14:creationId xmlns:p14="http://schemas.microsoft.com/office/powerpoint/2010/main" val="1320809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3B74-7FC4-B731-9FDE-4854E19CF15E}"/>
              </a:ext>
            </a:extLst>
          </p:cNvPr>
          <p:cNvSpPr>
            <a:spLocks noGrp="1"/>
          </p:cNvSpPr>
          <p:nvPr>
            <p:ph type="title"/>
          </p:nvPr>
        </p:nvSpPr>
        <p:spPr>
          <a:xfrm>
            <a:off x="415599" y="220267"/>
            <a:ext cx="12550892" cy="763600"/>
          </a:xfrm>
        </p:spPr>
        <p:txBody>
          <a:bodyPr>
            <a:normAutofit fontScale="90000"/>
          </a:bodyPr>
          <a:lstStyle/>
          <a:p>
            <a:r>
              <a:rPr lang="en-US" dirty="0" err="1">
                <a:solidFill>
                  <a:srgbClr val="EB8CD9"/>
                </a:solidFill>
                <a:latin typeface="Sofia Pro Soft Medium" panose="020B0000000000000000" pitchFamily="34" charset="0"/>
              </a:rPr>
              <a:t>Behandeling</a:t>
            </a:r>
            <a:r>
              <a:rPr lang="en-US" dirty="0">
                <a:solidFill>
                  <a:srgbClr val="EB8CD9"/>
                </a:solidFill>
                <a:latin typeface="Sofia Pro Soft Medium" panose="020B0000000000000000" pitchFamily="34" charset="0"/>
              </a:rPr>
              <a:t> </a:t>
            </a:r>
            <a:r>
              <a:rPr lang="en-US" dirty="0" err="1">
                <a:solidFill>
                  <a:srgbClr val="EB8CD9"/>
                </a:solidFill>
                <a:latin typeface="Sofia Pro Soft Medium" panose="020B0000000000000000" pitchFamily="34" charset="0"/>
              </a:rPr>
              <a:t>overgewicht</a:t>
            </a:r>
            <a:endParaRPr lang="en-US" dirty="0">
              <a:solidFill>
                <a:srgbClr val="EB8CD9"/>
              </a:solidFill>
              <a:latin typeface="Sofia Pro Soft Medium" panose="020B0000000000000000" pitchFamily="34" charset="0"/>
            </a:endParaRPr>
          </a:p>
        </p:txBody>
      </p:sp>
      <p:sp>
        <p:nvSpPr>
          <p:cNvPr id="7" name="Text Placeholder 6">
            <a:extLst>
              <a:ext uri="{FF2B5EF4-FFF2-40B4-BE49-F238E27FC236}">
                <a16:creationId xmlns:a16="http://schemas.microsoft.com/office/drawing/2014/main" id="{B19EE362-3DF3-EE88-B2D9-7BC83D4DD5D6}"/>
              </a:ext>
            </a:extLst>
          </p:cNvPr>
          <p:cNvSpPr txBox="1">
            <a:spLocks/>
          </p:cNvSpPr>
          <p:nvPr/>
        </p:nvSpPr>
        <p:spPr>
          <a:xfrm>
            <a:off x="0" y="5825613"/>
            <a:ext cx="12482064" cy="32447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dirty="0">
                <a:solidFill>
                  <a:schemeClr val="accent1"/>
                </a:solidFill>
              </a:rPr>
              <a:t>*</a:t>
            </a:r>
            <a:r>
              <a:rPr lang="en-GB" sz="2000" dirty="0" err="1">
                <a:solidFill>
                  <a:schemeClr val="accent1"/>
                </a:solidFill>
              </a:rPr>
              <a:t>onder</a:t>
            </a:r>
            <a:r>
              <a:rPr lang="en-GB" sz="2000" dirty="0">
                <a:solidFill>
                  <a:schemeClr val="accent1"/>
                </a:solidFill>
              </a:rPr>
              <a:t> </a:t>
            </a:r>
            <a:r>
              <a:rPr lang="en-GB" sz="2000" dirty="0" err="1">
                <a:solidFill>
                  <a:schemeClr val="accent1"/>
                </a:solidFill>
              </a:rPr>
              <a:t>bepaalde</a:t>
            </a:r>
            <a:r>
              <a:rPr lang="en-GB" sz="2000" dirty="0">
                <a:solidFill>
                  <a:schemeClr val="accent1"/>
                </a:solidFill>
              </a:rPr>
              <a:t> </a:t>
            </a:r>
            <a:r>
              <a:rPr lang="en-GB" sz="2000" dirty="0" err="1">
                <a:solidFill>
                  <a:schemeClr val="accent1"/>
                </a:solidFill>
              </a:rPr>
              <a:t>voorwaarden</a:t>
            </a:r>
            <a:endParaRPr lang="en-GB" sz="2000" dirty="0">
              <a:solidFill>
                <a:schemeClr val="accent1"/>
              </a:solidFill>
            </a:endParaRPr>
          </a:p>
          <a:p>
            <a:r>
              <a:rPr lang="en-GB" sz="900" dirty="0"/>
              <a:t>1. </a:t>
            </a:r>
            <a:r>
              <a:rPr lang="nl-NL" sz="900" dirty="0"/>
              <a:t>Partnerschap Overgewicht Nederland, Zorgstandaard Obesitas 2010; 2. </a:t>
            </a:r>
            <a:r>
              <a:rPr lang="en-GB" sz="900" dirty="0">
                <a:hlinkClick r:id="rId2">
                  <a:extLst>
                    <a:ext uri="{A12FA001-AC4F-418D-AE19-62706E023703}">
                      <ahyp:hlinkClr xmlns:ahyp="http://schemas.microsoft.com/office/drawing/2018/hyperlinkcolor" val="tx"/>
                    </a:ext>
                  </a:extLst>
                </a:hlinkClick>
              </a:rPr>
              <a:t>Gecombineerde leefstijlinterventie | Loketgezondleven.nl</a:t>
            </a:r>
            <a:r>
              <a:rPr lang="en-GB" sz="900" dirty="0"/>
              <a:t>; 3. GVS-</a:t>
            </a:r>
            <a:r>
              <a:rPr lang="en-GB" sz="900" dirty="0" err="1"/>
              <a:t>advies</a:t>
            </a:r>
            <a:r>
              <a:rPr lang="en-GB" sz="900" dirty="0"/>
              <a:t> liraglutide (</a:t>
            </a:r>
            <a:r>
              <a:rPr lang="en-GB" sz="900" dirty="0" err="1"/>
              <a:t>Saxenda</a:t>
            </a:r>
            <a:r>
              <a:rPr lang="en-GB" sz="900" dirty="0"/>
              <a:t>®) | </a:t>
            </a:r>
            <a:r>
              <a:rPr lang="en-GB" sz="900" dirty="0" err="1"/>
              <a:t>Advies</a:t>
            </a:r>
            <a:r>
              <a:rPr lang="en-GB" sz="900" dirty="0"/>
              <a:t> | </a:t>
            </a:r>
            <a:r>
              <a:rPr lang="en-GB" sz="900" dirty="0" err="1"/>
              <a:t>Zorginstituut</a:t>
            </a:r>
            <a:r>
              <a:rPr lang="en-GB" sz="900" dirty="0"/>
              <a:t> Nederland; ; 4. </a:t>
            </a:r>
            <a:r>
              <a:rPr lang="nl-NL" sz="900" dirty="0"/>
              <a:t>Advies Zorginstituut: vergoed medicijn </a:t>
            </a:r>
            <a:r>
              <a:rPr lang="nl-NL" sz="900" dirty="0" err="1"/>
              <a:t>Mysimba</a:t>
            </a:r>
            <a:r>
              <a:rPr lang="nl-NL" sz="900" dirty="0"/>
              <a:t> voor mensen met overgewicht die afvalprogramma GLI volgen | Nieuwsbericht | Zorginstituut Nederland. Mogelijke vergoeding vanaf 1 aug 2022; 5. </a:t>
            </a:r>
            <a:r>
              <a:rPr lang="nl-NL" sz="900" dirty="0">
                <a:hlinkClick r:id="rId3">
                  <a:extLst>
                    <a:ext uri="{A12FA001-AC4F-418D-AE19-62706E023703}">
                      <ahyp:hlinkClr xmlns:ahyp="http://schemas.microsoft.com/office/drawing/2018/hyperlinkcolor" val="tx"/>
                    </a:ext>
                  </a:extLst>
                </a:hlinkClick>
              </a:rPr>
              <a:t>GVS-advies setmelanotide (Imcivree®) voor de behandeling van een zeldzame vorm van obesitas | Advies | Zorginstituut Nederland</a:t>
            </a:r>
            <a:r>
              <a:rPr lang="nl-NL" sz="900" dirty="0"/>
              <a:t>’ 6. </a:t>
            </a:r>
            <a:r>
              <a:rPr lang="en-GB" sz="900" dirty="0">
                <a:hlinkClick r:id="rId4">
                  <a:extLst>
                    <a:ext uri="{A12FA001-AC4F-418D-AE19-62706E023703}">
                      <ahyp:hlinkClr xmlns:ahyp="http://schemas.microsoft.com/office/drawing/2018/hyperlinkcolor" val="tx"/>
                    </a:ext>
                  </a:extLst>
                </a:hlinkClick>
              </a:rPr>
              <a:t>Standpunt bariatrische chirurgie | Standpunt | Zorginstituut Nederland</a:t>
            </a:r>
            <a:endParaRPr lang="nl-NL" sz="900" dirty="0"/>
          </a:p>
          <a:p>
            <a:endParaRPr lang="en-GB" dirty="0"/>
          </a:p>
        </p:txBody>
      </p:sp>
      <p:pic>
        <p:nvPicPr>
          <p:cNvPr id="9" name="Picture 8" descr="A picture containing text, screenshot, font&#10;&#10;Description automatically generated">
            <a:extLst>
              <a:ext uri="{FF2B5EF4-FFF2-40B4-BE49-F238E27FC236}">
                <a16:creationId xmlns:a16="http://schemas.microsoft.com/office/drawing/2014/main" id="{979891A5-4AD4-13E5-9FF2-304A3EBA9E23}"/>
              </a:ext>
            </a:extLst>
          </p:cNvPr>
          <p:cNvPicPr>
            <a:picLocks noChangeAspect="1"/>
          </p:cNvPicPr>
          <p:nvPr/>
        </p:nvPicPr>
        <p:blipFill>
          <a:blip r:embed="rId5"/>
          <a:stretch>
            <a:fillRect/>
          </a:stretch>
        </p:blipFill>
        <p:spPr>
          <a:xfrm>
            <a:off x="253986" y="983867"/>
            <a:ext cx="11684027" cy="4395019"/>
          </a:xfrm>
          <a:prstGeom prst="rect">
            <a:avLst/>
          </a:prstGeom>
        </p:spPr>
      </p:pic>
      <p:sp>
        <p:nvSpPr>
          <p:cNvPr id="5" name="TextBox 4">
            <a:extLst>
              <a:ext uri="{FF2B5EF4-FFF2-40B4-BE49-F238E27FC236}">
                <a16:creationId xmlns:a16="http://schemas.microsoft.com/office/drawing/2014/main" id="{0BA038C8-34A5-ED43-3D77-B88A550A3DF5}"/>
              </a:ext>
            </a:extLst>
          </p:cNvPr>
          <p:cNvSpPr txBox="1"/>
          <p:nvPr/>
        </p:nvSpPr>
        <p:spPr>
          <a:xfrm>
            <a:off x="415599" y="5378886"/>
            <a:ext cx="11196298" cy="369332"/>
          </a:xfrm>
          <a:prstGeom prst="rect">
            <a:avLst/>
          </a:prstGeom>
          <a:noFill/>
        </p:spPr>
        <p:txBody>
          <a:bodyPr wrap="square" rtlCol="0">
            <a:spAutoFit/>
          </a:bodyPr>
          <a:lstStyle/>
          <a:p>
            <a:r>
              <a:rPr lang="en-US" dirty="0" err="1"/>
              <a:t>Gemiddeld</a:t>
            </a:r>
            <a:r>
              <a:rPr lang="en-US" dirty="0"/>
              <a:t> 3-8%+ </a:t>
            </a:r>
            <a:r>
              <a:rPr lang="en-US" dirty="0" err="1"/>
              <a:t>gezonder</a:t>
            </a:r>
            <a:r>
              <a:rPr lang="en-US" dirty="0"/>
              <a:t> </a:t>
            </a:r>
            <a:r>
              <a:rPr lang="en-US" dirty="0" err="1"/>
              <a:t>gedrag</a:t>
            </a:r>
            <a:r>
              <a:rPr lang="en-US" dirty="0"/>
              <a:t> </a:t>
            </a:r>
            <a:r>
              <a:rPr lang="en-US" dirty="0" err="1"/>
              <a:t>en</a:t>
            </a:r>
            <a:r>
              <a:rPr lang="en-US" dirty="0"/>
              <a:t> QoL           </a:t>
            </a:r>
            <a:r>
              <a:rPr lang="en-US" dirty="0" err="1"/>
              <a:t>gemiddeld</a:t>
            </a:r>
            <a:r>
              <a:rPr lang="en-US" dirty="0"/>
              <a:t> 5-15%                                      </a:t>
            </a:r>
            <a:r>
              <a:rPr lang="en-US" dirty="0" err="1"/>
              <a:t>gemiddeld</a:t>
            </a:r>
            <a:r>
              <a:rPr lang="en-US" dirty="0"/>
              <a:t> 20-30%  </a:t>
            </a:r>
            <a:endParaRPr lang="nl-NL" dirty="0"/>
          </a:p>
        </p:txBody>
      </p:sp>
    </p:spTree>
    <p:extLst>
      <p:ext uri="{BB962C8B-B14F-4D97-AF65-F5344CB8AC3E}">
        <p14:creationId xmlns:p14="http://schemas.microsoft.com/office/powerpoint/2010/main" val="2176082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32DB-30D1-D045-534B-0940D8FABA2C}"/>
              </a:ext>
            </a:extLst>
          </p:cNvPr>
          <p:cNvSpPr>
            <a:spLocks noGrp="1"/>
          </p:cNvSpPr>
          <p:nvPr>
            <p:ph type="title"/>
          </p:nvPr>
        </p:nvSpPr>
        <p:spPr>
          <a:xfrm>
            <a:off x="838200" y="365125"/>
            <a:ext cx="11206316" cy="1325563"/>
          </a:xfrm>
        </p:spPr>
        <p:txBody>
          <a:bodyPr>
            <a:normAutofit fontScale="90000"/>
          </a:bodyPr>
          <a:lstStyle/>
          <a:p>
            <a:r>
              <a:rPr lang="nl-NL" b="1" dirty="0">
                <a:solidFill>
                  <a:srgbClr val="666BD9"/>
                </a:solidFill>
                <a:latin typeface="Sofia Pro Soft Regular" panose="020B0000000000000000" pitchFamily="34" charset="0"/>
              </a:rPr>
              <a:t>Jaarrapportage monitor GLI november 2023</a:t>
            </a:r>
            <a:br>
              <a:rPr lang="nl-NL" b="1" dirty="0"/>
            </a:br>
            <a:endParaRPr lang="nl-NL" dirty="0"/>
          </a:p>
        </p:txBody>
      </p:sp>
      <p:sp>
        <p:nvSpPr>
          <p:cNvPr id="3" name="Content Placeholder 2">
            <a:extLst>
              <a:ext uri="{FF2B5EF4-FFF2-40B4-BE49-F238E27FC236}">
                <a16:creationId xmlns:a16="http://schemas.microsoft.com/office/drawing/2014/main" id="{CFA1E0E2-B45E-F298-83C3-D32527FE39DA}"/>
              </a:ext>
            </a:extLst>
          </p:cNvPr>
          <p:cNvSpPr>
            <a:spLocks noGrp="1"/>
          </p:cNvSpPr>
          <p:nvPr>
            <p:ph idx="1"/>
          </p:nvPr>
        </p:nvSpPr>
        <p:spPr>
          <a:xfrm>
            <a:off x="838200" y="1435510"/>
            <a:ext cx="10813026" cy="4975122"/>
          </a:xfrm>
        </p:spPr>
        <p:txBody>
          <a:bodyPr>
            <a:normAutofit/>
          </a:bodyPr>
          <a:lstStyle/>
          <a:p>
            <a:r>
              <a:rPr lang="nl-NL" dirty="0">
                <a:latin typeface="Sofia Pro Soft Light" panose="020B0000000000000000" pitchFamily="34" charset="0"/>
              </a:rPr>
              <a:t>Tussen 2019 en 31 mei 2023 zijn 82 duizend personen begonnen</a:t>
            </a:r>
          </a:p>
          <a:p>
            <a:r>
              <a:rPr lang="nl-NL" dirty="0">
                <a:latin typeface="Sofia Pro Soft Light" panose="020B0000000000000000" pitchFamily="34" charset="0"/>
              </a:rPr>
              <a:t>Aan het einde van de behandelfase zijn deelnemers gemiddeld 4 kilo (3,6 %) afgevallen</a:t>
            </a:r>
          </a:p>
          <a:p>
            <a:r>
              <a:rPr lang="nl-NL" dirty="0">
                <a:latin typeface="Sofia Pro Soft Light" panose="020B0000000000000000" pitchFamily="34" charset="0"/>
              </a:rPr>
              <a:t>Een derde van de GLI-deelnemers bereikt 5 % of meer</a:t>
            </a:r>
          </a:p>
          <a:p>
            <a:r>
              <a:rPr lang="nl-NL" dirty="0">
                <a:latin typeface="Sofia Pro Soft Light" panose="020B0000000000000000" pitchFamily="34" charset="0"/>
              </a:rPr>
              <a:t>minder gewichtsverlies of een stabiel gewicht  (83% deelnemers) verbetert de gezondheid al, omdat het de kans op T2DM of gonartrose verkleint</a:t>
            </a:r>
          </a:p>
          <a:p>
            <a:r>
              <a:rPr lang="nl-NL" dirty="0">
                <a:latin typeface="Sofia Pro Soft Light" panose="020B0000000000000000" pitchFamily="34" charset="0"/>
              </a:rPr>
              <a:t>Hoe korter geleden de GLI is gestart , hoe beter de resultaten. </a:t>
            </a:r>
          </a:p>
          <a:p>
            <a:r>
              <a:rPr lang="nl-NL" dirty="0">
                <a:latin typeface="Sofia Pro Soft Light" panose="020B0000000000000000" pitchFamily="34" charset="0"/>
              </a:rPr>
              <a:t>Kwaliteit van leven nam toe met 7,5 punt op een schaal van 0 tot 100.</a:t>
            </a:r>
          </a:p>
        </p:txBody>
      </p:sp>
      <p:sp>
        <p:nvSpPr>
          <p:cNvPr id="4" name="TextBox 3">
            <a:extLst>
              <a:ext uri="{FF2B5EF4-FFF2-40B4-BE49-F238E27FC236}">
                <a16:creationId xmlns:a16="http://schemas.microsoft.com/office/drawing/2014/main" id="{FF01C8A0-B381-AE7C-3880-C54F0F41C72F}"/>
              </a:ext>
            </a:extLst>
          </p:cNvPr>
          <p:cNvSpPr txBox="1"/>
          <p:nvPr/>
        </p:nvSpPr>
        <p:spPr>
          <a:xfrm>
            <a:off x="619432" y="6233652"/>
            <a:ext cx="10392697" cy="369332"/>
          </a:xfrm>
          <a:prstGeom prst="rect">
            <a:avLst/>
          </a:prstGeom>
          <a:noFill/>
        </p:spPr>
        <p:txBody>
          <a:bodyPr wrap="square" rtlCol="0">
            <a:spAutoFit/>
          </a:bodyPr>
          <a:lstStyle/>
          <a:p>
            <a:r>
              <a:rPr lang="nl-NL" dirty="0"/>
              <a:t>https://www.rivm.nl/publicaties/jaarrapportage-monitor-gecombineerde-leefstijl-interventie-GLI-2023</a:t>
            </a:r>
          </a:p>
        </p:txBody>
      </p:sp>
    </p:spTree>
    <p:extLst>
      <p:ext uri="{BB962C8B-B14F-4D97-AF65-F5344CB8AC3E}">
        <p14:creationId xmlns:p14="http://schemas.microsoft.com/office/powerpoint/2010/main" val="590769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rgbClr val="489E91"/>
              </a:buClr>
              <a:buSzPct val="100358"/>
              <a:buFont typeface="Balthazar"/>
              <a:buNone/>
            </a:pPr>
            <a:r>
              <a:rPr lang="nl-NL" b="1" dirty="0">
                <a:solidFill>
                  <a:srgbClr val="666BD9"/>
                </a:solidFill>
                <a:latin typeface="Sofia Pro Soft Regular" panose="020B0000000000000000" pitchFamily="34" charset="0"/>
                <a:ea typeface="Calibri" panose="020F0502020204030204" pitchFamily="34" charset="0"/>
                <a:cs typeface="Calibri" panose="020F0502020204030204" pitchFamily="34" charset="0"/>
                <a:sym typeface="Balthazar"/>
              </a:rPr>
              <a:t>Wat Adviseren we mevrouw de Wit? </a:t>
            </a:r>
            <a:endParaRPr sz="3100" b="1" dirty="0">
              <a:solidFill>
                <a:srgbClr val="666BD9"/>
              </a:solidFill>
              <a:latin typeface="Sofia Pro Soft Regular" panose="020B0000000000000000" pitchFamily="34" charset="0"/>
              <a:ea typeface="Calibri" panose="020F0502020204030204" pitchFamily="34" charset="0"/>
              <a:cs typeface="Calibri" panose="020F0502020204030204" pitchFamily="34" charset="0"/>
              <a:sym typeface="Balthazar"/>
            </a:endParaRPr>
          </a:p>
        </p:txBody>
      </p:sp>
      <p:sp>
        <p:nvSpPr>
          <p:cNvPr id="204" name="Google Shape;204;p3"/>
          <p:cNvSpPr txBox="1">
            <a:spLocks noGrp="1"/>
          </p:cNvSpPr>
          <p:nvPr>
            <p:ph type="body" idx="1"/>
          </p:nvPr>
        </p:nvSpPr>
        <p:spPr>
          <a:xfrm>
            <a:off x="415600" y="1986084"/>
            <a:ext cx="11360800" cy="4555200"/>
          </a:xfrm>
          <a:prstGeom prst="rect">
            <a:avLst/>
          </a:prstGeom>
          <a:noFill/>
          <a:ln>
            <a:noFill/>
          </a:ln>
        </p:spPr>
        <p:txBody>
          <a:bodyPr spcFirstLastPara="1" wrap="square" lIns="121900" tIns="121900" rIns="121900" bIns="121900" anchor="t" anchorCtr="0">
            <a:normAutofit/>
          </a:bodyPr>
          <a:lstStyle/>
          <a:p>
            <a:pPr marL="152396" lvl="0" indent="0" algn="l" rtl="0">
              <a:lnSpc>
                <a:spcPct val="90000"/>
              </a:lnSpc>
              <a:spcBef>
                <a:spcPts val="0"/>
              </a:spcBef>
              <a:spcAft>
                <a:spcPts val="0"/>
              </a:spcAft>
              <a:buSzPts val="1800"/>
              <a:buNone/>
            </a:pPr>
            <a:r>
              <a:rPr lang="nl-NL" sz="2400" dirty="0"/>
              <a:t>    </a:t>
            </a:r>
          </a:p>
          <a:p>
            <a:pPr marL="609584" lvl="0" indent="-457188" algn="l" rtl="0">
              <a:lnSpc>
                <a:spcPct val="90000"/>
              </a:lnSpc>
              <a:spcBef>
                <a:spcPts val="0"/>
              </a:spcBef>
              <a:spcAft>
                <a:spcPts val="0"/>
              </a:spcAft>
              <a:buSzPts val="1800"/>
              <a:buChar char="●"/>
            </a:pPr>
            <a:endParaRPr sz="2400" dirty="0"/>
          </a:p>
          <a:p>
            <a:pPr marL="0" lvl="0" indent="0" algn="l" rtl="0">
              <a:lnSpc>
                <a:spcPct val="90000"/>
              </a:lnSpc>
              <a:spcBef>
                <a:spcPts val="0"/>
              </a:spcBef>
              <a:spcAft>
                <a:spcPts val="0"/>
              </a:spcAft>
              <a:buNone/>
            </a:pPr>
            <a:endParaRPr lang="en-US" sz="2400" dirty="0"/>
          </a:p>
        </p:txBody>
      </p:sp>
      <p:sp>
        <p:nvSpPr>
          <p:cNvPr id="205" name="Google Shape;20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888888"/>
              </a:buClr>
              <a:buSzPts val="1200"/>
              <a:buFont typeface="Calibri"/>
              <a:buNone/>
            </a:pPr>
            <a:fld id="{00000000-1234-1234-1234-123412341234}" type="slidenum">
              <a:rPr lang="nl-NL"/>
              <a:t>32</a:t>
            </a:fld>
            <a:endParaRPr/>
          </a:p>
        </p:txBody>
      </p:sp>
    </p:spTree>
    <p:extLst>
      <p:ext uri="{BB962C8B-B14F-4D97-AF65-F5344CB8AC3E}">
        <p14:creationId xmlns:p14="http://schemas.microsoft.com/office/powerpoint/2010/main" val="3414259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0A95-2B7F-CFE6-9169-269B4A9843C0}"/>
              </a:ext>
            </a:extLst>
          </p:cNvPr>
          <p:cNvSpPr>
            <a:spLocks noGrp="1"/>
          </p:cNvSpPr>
          <p:nvPr>
            <p:ph type="title"/>
          </p:nvPr>
        </p:nvSpPr>
        <p:spPr>
          <a:xfrm>
            <a:off x="771832" y="315963"/>
            <a:ext cx="10515600" cy="1325563"/>
          </a:xfrm>
        </p:spPr>
        <p:txBody>
          <a:bodyPr/>
          <a:lstStyle/>
          <a:p>
            <a:r>
              <a:rPr lang="nl-NL" sz="4400" b="1" dirty="0">
                <a:effectLst/>
                <a:latin typeface="Calibri" panose="020F0502020204030204" pitchFamily="34" charset="0"/>
                <a:ea typeface="Times New Roman" panose="02020603050405020304" pitchFamily="18" charset="0"/>
              </a:rPr>
              <a:t>Meneer Smit 53 jaar</a:t>
            </a:r>
            <a:br>
              <a:rPr lang="nl-NL" sz="4400" b="1" dirty="0">
                <a:effectLst/>
                <a:latin typeface="Calibri" panose="020F0502020204030204" pitchFamily="34" charset="0"/>
                <a:ea typeface="Times New Roman" panose="02020603050405020304" pitchFamily="18" charset="0"/>
              </a:rPr>
            </a:br>
            <a:endParaRPr lang="nl-NL" dirty="0"/>
          </a:p>
        </p:txBody>
      </p:sp>
      <p:sp>
        <p:nvSpPr>
          <p:cNvPr id="3" name="Content Placeholder 2">
            <a:extLst>
              <a:ext uri="{FF2B5EF4-FFF2-40B4-BE49-F238E27FC236}">
                <a16:creationId xmlns:a16="http://schemas.microsoft.com/office/drawing/2014/main" id="{5DF79E6E-96B1-A443-7437-73248DBDC1BC}"/>
              </a:ext>
            </a:extLst>
          </p:cNvPr>
          <p:cNvSpPr>
            <a:spLocks noGrp="1"/>
          </p:cNvSpPr>
          <p:nvPr>
            <p:ph idx="1"/>
          </p:nvPr>
        </p:nvSpPr>
        <p:spPr>
          <a:xfrm>
            <a:off x="838200" y="1825625"/>
            <a:ext cx="10960510" cy="4351338"/>
          </a:xfrm>
        </p:spPr>
        <p:txBody>
          <a:bodyPr>
            <a:normAutofit/>
          </a:bodyPr>
          <a:lstStyle/>
          <a:p>
            <a:r>
              <a:rPr lang="en-US" dirty="0"/>
              <a:t>BMI 36</a:t>
            </a:r>
          </a:p>
          <a:p>
            <a:r>
              <a:rPr lang="en-US" dirty="0" err="1"/>
              <a:t>Hypertensie</a:t>
            </a:r>
            <a:r>
              <a:rPr lang="en-US" dirty="0"/>
              <a:t> </a:t>
            </a:r>
            <a:r>
              <a:rPr lang="en-US" dirty="0" err="1"/>
              <a:t>en</a:t>
            </a:r>
            <a:r>
              <a:rPr lang="en-US" dirty="0"/>
              <a:t> </a:t>
            </a:r>
            <a:r>
              <a:rPr lang="en-US" dirty="0" err="1"/>
              <a:t>depressie</a:t>
            </a:r>
            <a:r>
              <a:rPr lang="en-US" dirty="0"/>
              <a:t> in VG</a:t>
            </a:r>
          </a:p>
          <a:p>
            <a:r>
              <a:rPr lang="en-US" dirty="0" err="1"/>
              <a:t>Medicatie</a:t>
            </a:r>
            <a:r>
              <a:rPr lang="en-US" dirty="0"/>
              <a:t> citalopram 40mg, metoprolol 50 mg </a:t>
            </a:r>
            <a:r>
              <a:rPr lang="en-US" dirty="0" err="1"/>
              <a:t>en</a:t>
            </a:r>
            <a:r>
              <a:rPr lang="en-US" dirty="0"/>
              <a:t> </a:t>
            </a:r>
            <a:r>
              <a:rPr lang="en-US" dirty="0" err="1"/>
              <a:t>hydrochloorthiazide</a:t>
            </a:r>
            <a:r>
              <a:rPr lang="en-US" dirty="0"/>
              <a:t> 12,5 mg</a:t>
            </a:r>
          </a:p>
          <a:p>
            <a:r>
              <a:rPr lang="en-US" dirty="0" err="1"/>
              <a:t>Neemt</a:t>
            </a:r>
            <a:r>
              <a:rPr lang="en-US" dirty="0"/>
              <a:t> </a:t>
            </a:r>
            <a:r>
              <a:rPr lang="en-US" dirty="0" err="1"/>
              <a:t>actief</a:t>
            </a:r>
            <a:r>
              <a:rPr lang="en-US" dirty="0"/>
              <a:t> </a:t>
            </a:r>
            <a:r>
              <a:rPr lang="en-US" dirty="0" err="1"/>
              <a:t>deel</a:t>
            </a:r>
            <a:r>
              <a:rPr lang="en-US" dirty="0"/>
              <a:t> </a:t>
            </a:r>
            <a:r>
              <a:rPr lang="en-US" dirty="0" err="1"/>
              <a:t>aan</a:t>
            </a:r>
            <a:r>
              <a:rPr lang="en-US" dirty="0"/>
              <a:t> GLI in de </a:t>
            </a:r>
            <a:r>
              <a:rPr lang="en-US" dirty="0" err="1"/>
              <a:t>omgeving</a:t>
            </a:r>
            <a:r>
              <a:rPr lang="en-US" dirty="0"/>
              <a:t> </a:t>
            </a:r>
            <a:r>
              <a:rPr lang="en-US" dirty="0" err="1"/>
              <a:t>sinds</a:t>
            </a:r>
            <a:r>
              <a:rPr lang="en-US" dirty="0"/>
              <a:t> 6 </a:t>
            </a:r>
            <a:r>
              <a:rPr lang="en-US" dirty="0" err="1"/>
              <a:t>maanden</a:t>
            </a:r>
            <a:endParaRPr lang="en-US" dirty="0"/>
          </a:p>
          <a:p>
            <a:r>
              <a:rPr lang="en-US" dirty="0" err="1"/>
              <a:t>Leefstijl</a:t>
            </a:r>
            <a:r>
              <a:rPr lang="en-US" dirty="0"/>
              <a:t> </a:t>
            </a:r>
            <a:r>
              <a:rPr lang="en-US" dirty="0" err="1"/>
              <a:t>gaat</a:t>
            </a:r>
            <a:r>
              <a:rPr lang="en-US" dirty="0"/>
              <a:t> in </a:t>
            </a:r>
            <a:r>
              <a:rPr lang="en-US" dirty="0" err="1"/>
              <a:t>stapjes</a:t>
            </a:r>
            <a:r>
              <a:rPr lang="en-US" dirty="0"/>
              <a:t> </a:t>
            </a:r>
            <a:r>
              <a:rPr lang="en-US" dirty="0" err="1"/>
              <a:t>vooruit</a:t>
            </a:r>
            <a:r>
              <a:rPr lang="en-US" dirty="0"/>
              <a:t>, </a:t>
            </a:r>
            <a:r>
              <a:rPr lang="en-US" dirty="0" err="1"/>
              <a:t>beter</a:t>
            </a:r>
            <a:r>
              <a:rPr lang="en-US" dirty="0"/>
              <a:t> </a:t>
            </a:r>
            <a:r>
              <a:rPr lang="en-US" dirty="0" err="1"/>
              <a:t>bewegen</a:t>
            </a:r>
            <a:r>
              <a:rPr lang="en-US" dirty="0"/>
              <a:t>, </a:t>
            </a:r>
            <a:r>
              <a:rPr lang="en-US" dirty="0" err="1"/>
              <a:t>eet</a:t>
            </a:r>
            <a:r>
              <a:rPr lang="en-US" dirty="0"/>
              <a:t> </a:t>
            </a:r>
            <a:r>
              <a:rPr lang="en-US" dirty="0" err="1"/>
              <a:t>gezonder</a:t>
            </a:r>
            <a:endParaRPr lang="en-US" dirty="0"/>
          </a:p>
          <a:p>
            <a:r>
              <a:rPr lang="en-US" dirty="0"/>
              <a:t>1-2 kg </a:t>
            </a:r>
            <a:r>
              <a:rPr lang="en-US" dirty="0" err="1"/>
              <a:t>afgevallen</a:t>
            </a:r>
            <a:r>
              <a:rPr lang="en-US" dirty="0"/>
              <a:t> </a:t>
            </a:r>
            <a:r>
              <a:rPr lang="en-US" dirty="0" err="1"/>
              <a:t>sinds</a:t>
            </a:r>
            <a:r>
              <a:rPr lang="en-US" dirty="0"/>
              <a:t> de start half </a:t>
            </a:r>
            <a:r>
              <a:rPr lang="en-US" dirty="0" err="1"/>
              <a:t>jaar</a:t>
            </a:r>
            <a:r>
              <a:rPr lang="en-US" dirty="0"/>
              <a:t> </a:t>
            </a:r>
            <a:r>
              <a:rPr lang="en-US" dirty="0" err="1"/>
              <a:t>terug</a:t>
            </a:r>
            <a:r>
              <a:rPr lang="en-US" dirty="0"/>
              <a:t> </a:t>
            </a:r>
            <a:r>
              <a:rPr lang="en-US" dirty="0" err="1"/>
              <a:t>en</a:t>
            </a:r>
            <a:r>
              <a:rPr lang="en-US" dirty="0"/>
              <a:t> </a:t>
            </a:r>
            <a:r>
              <a:rPr lang="en-US" dirty="0" err="1"/>
              <a:t>dat</a:t>
            </a:r>
            <a:r>
              <a:rPr lang="en-US" dirty="0"/>
              <a:t> </a:t>
            </a:r>
            <a:r>
              <a:rPr lang="en-US" dirty="0" err="1"/>
              <a:t>valt</a:t>
            </a:r>
            <a:r>
              <a:rPr lang="en-US" dirty="0"/>
              <a:t> hem </a:t>
            </a:r>
            <a:r>
              <a:rPr lang="en-US" dirty="0" err="1"/>
              <a:t>tegen</a:t>
            </a:r>
            <a:endParaRPr lang="en-US" dirty="0"/>
          </a:p>
          <a:p>
            <a:pPr marL="0" indent="0">
              <a:buNone/>
            </a:pPr>
            <a:endParaRPr lang="en-US" dirty="0">
              <a:solidFill>
                <a:srgbClr val="FF0000"/>
              </a:solidFill>
            </a:endParaRPr>
          </a:p>
          <a:p>
            <a:endParaRPr lang="en-US"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2713811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0A95-2B7F-CFE6-9169-269B4A9843C0}"/>
              </a:ext>
            </a:extLst>
          </p:cNvPr>
          <p:cNvSpPr>
            <a:spLocks noGrp="1"/>
          </p:cNvSpPr>
          <p:nvPr>
            <p:ph type="title"/>
          </p:nvPr>
        </p:nvSpPr>
        <p:spPr/>
        <p:txBody>
          <a:bodyPr/>
          <a:lstStyle/>
          <a:p>
            <a:r>
              <a:rPr lang="en-US" dirty="0"/>
              <a:t>Casus 2</a:t>
            </a:r>
            <a:br>
              <a:rPr lang="en-US" dirty="0"/>
            </a:br>
            <a:endParaRPr lang="nl-NL" dirty="0"/>
          </a:p>
        </p:txBody>
      </p:sp>
      <p:sp>
        <p:nvSpPr>
          <p:cNvPr id="3" name="Content Placeholder 2">
            <a:extLst>
              <a:ext uri="{FF2B5EF4-FFF2-40B4-BE49-F238E27FC236}">
                <a16:creationId xmlns:a16="http://schemas.microsoft.com/office/drawing/2014/main" id="{5DF79E6E-96B1-A443-7437-73248DBDC1BC}"/>
              </a:ext>
            </a:extLst>
          </p:cNvPr>
          <p:cNvSpPr>
            <a:spLocks noGrp="1"/>
          </p:cNvSpPr>
          <p:nvPr>
            <p:ph idx="1"/>
          </p:nvPr>
        </p:nvSpPr>
        <p:spPr>
          <a:xfrm>
            <a:off x="838200" y="1825625"/>
            <a:ext cx="10960510" cy="4351338"/>
          </a:xfrm>
        </p:spPr>
        <p:txBody>
          <a:bodyPr>
            <a:normAutofit/>
          </a:bodyPr>
          <a:lstStyle/>
          <a:p>
            <a:pPr marL="0" indent="0">
              <a:buNone/>
            </a:pPr>
            <a:r>
              <a:rPr lang="en-US" dirty="0" err="1"/>
              <a:t>Hulpvraag</a:t>
            </a:r>
            <a:r>
              <a:rPr lang="en-US" dirty="0"/>
              <a:t>: Wat </a:t>
            </a:r>
            <a:r>
              <a:rPr lang="en-US" dirty="0" err="1"/>
              <a:t>kan</a:t>
            </a:r>
            <a:r>
              <a:rPr lang="en-US" dirty="0"/>
              <a:t> de </a:t>
            </a:r>
            <a:r>
              <a:rPr lang="en-US" dirty="0" err="1"/>
              <a:t>huisarts</a:t>
            </a:r>
            <a:r>
              <a:rPr lang="en-US" dirty="0"/>
              <a:t> </a:t>
            </a:r>
            <a:r>
              <a:rPr lang="en-US" dirty="0" err="1"/>
              <a:t>nog</a:t>
            </a:r>
            <a:r>
              <a:rPr lang="en-US" dirty="0"/>
              <a:t> </a:t>
            </a:r>
            <a:r>
              <a:rPr lang="en-US" dirty="0" err="1"/>
              <a:t>bijdragen</a:t>
            </a:r>
            <a:r>
              <a:rPr lang="en-US" dirty="0"/>
              <a:t>? </a:t>
            </a:r>
          </a:p>
          <a:p>
            <a:pPr marL="0" indent="0">
              <a:buNone/>
            </a:pPr>
            <a:endParaRPr lang="en-US" dirty="0"/>
          </a:p>
          <a:p>
            <a:r>
              <a:rPr lang="en-US" dirty="0"/>
              <a:t>Hoe </a:t>
            </a:r>
            <a:r>
              <a:rPr lang="en-US" dirty="0" err="1"/>
              <a:t>pakt</a:t>
            </a:r>
            <a:r>
              <a:rPr lang="en-US" dirty="0"/>
              <a:t> u </a:t>
            </a:r>
            <a:r>
              <a:rPr lang="en-US" dirty="0" err="1"/>
              <a:t>dit</a:t>
            </a:r>
            <a:r>
              <a:rPr lang="en-US" dirty="0"/>
              <a:t> </a:t>
            </a:r>
            <a:r>
              <a:rPr lang="en-US" dirty="0" err="1"/>
              <a:t>aan</a:t>
            </a:r>
            <a:r>
              <a:rPr lang="en-US" dirty="0"/>
              <a:t>? </a:t>
            </a:r>
          </a:p>
          <a:p>
            <a:pPr marL="0" indent="0">
              <a:buNone/>
            </a:pPr>
            <a:endParaRPr lang="en-US" dirty="0"/>
          </a:p>
          <a:p>
            <a:endParaRPr lang="en-US"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2196323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0A95-2B7F-CFE6-9169-269B4A9843C0}"/>
              </a:ext>
            </a:extLst>
          </p:cNvPr>
          <p:cNvSpPr>
            <a:spLocks noGrp="1"/>
          </p:cNvSpPr>
          <p:nvPr>
            <p:ph type="title"/>
          </p:nvPr>
        </p:nvSpPr>
        <p:spPr/>
        <p:txBody>
          <a:bodyPr>
            <a:normAutofit fontScale="90000"/>
          </a:bodyPr>
          <a:lstStyle/>
          <a:p>
            <a:br>
              <a:rPr lang="nl-NL" sz="4400" b="1" dirty="0">
                <a:effectLst/>
                <a:latin typeface="Calibri" panose="020F0502020204030204" pitchFamily="34" charset="0"/>
                <a:ea typeface="Times New Roman" panose="02020603050405020304" pitchFamily="18" charset="0"/>
              </a:rPr>
            </a:br>
            <a:br>
              <a:rPr lang="nl-NL" sz="4400" b="1" dirty="0">
                <a:effectLst/>
                <a:latin typeface="Calibri" panose="020F0502020204030204" pitchFamily="34" charset="0"/>
                <a:ea typeface="Times New Roman" panose="02020603050405020304" pitchFamily="18" charset="0"/>
              </a:rPr>
            </a:br>
            <a:r>
              <a:rPr lang="nl-NL" sz="4400" b="1" dirty="0">
                <a:effectLst/>
                <a:latin typeface="Calibri" panose="020F0502020204030204" pitchFamily="34" charset="0"/>
                <a:ea typeface="Times New Roman" panose="02020603050405020304" pitchFamily="18" charset="0"/>
              </a:rPr>
              <a:t>Meneer Smit, 53 jaar nu 1 jr GLI</a:t>
            </a:r>
            <a:br>
              <a:rPr lang="nl-NL" sz="4400" b="1" dirty="0">
                <a:effectLst/>
                <a:latin typeface="Calibri" panose="020F0502020204030204" pitchFamily="34" charset="0"/>
                <a:ea typeface="Times New Roman" panose="02020603050405020304" pitchFamily="18" charset="0"/>
              </a:rPr>
            </a:br>
            <a:br>
              <a:rPr lang="nl-NL" sz="3600" dirty="0">
                <a:latin typeface="Calibri" panose="020F0502020204030204" pitchFamily="34" charset="0"/>
                <a:ea typeface="Times New Roman" panose="02020603050405020304" pitchFamily="18" charset="0"/>
              </a:rPr>
            </a:br>
            <a:r>
              <a:rPr lang="en-US" dirty="0"/>
              <a:t> </a:t>
            </a:r>
            <a:br>
              <a:rPr lang="en-US" dirty="0"/>
            </a:br>
            <a:endParaRPr lang="nl-NL" dirty="0"/>
          </a:p>
        </p:txBody>
      </p:sp>
      <p:sp>
        <p:nvSpPr>
          <p:cNvPr id="3" name="Content Placeholder 2">
            <a:extLst>
              <a:ext uri="{FF2B5EF4-FFF2-40B4-BE49-F238E27FC236}">
                <a16:creationId xmlns:a16="http://schemas.microsoft.com/office/drawing/2014/main" id="{5DF79E6E-96B1-A443-7437-73248DBDC1BC}"/>
              </a:ext>
            </a:extLst>
          </p:cNvPr>
          <p:cNvSpPr>
            <a:spLocks noGrp="1"/>
          </p:cNvSpPr>
          <p:nvPr>
            <p:ph idx="1"/>
          </p:nvPr>
        </p:nvSpPr>
        <p:spPr>
          <a:xfrm>
            <a:off x="838200" y="1825625"/>
            <a:ext cx="10960510" cy="4351338"/>
          </a:xfrm>
        </p:spPr>
        <p:txBody>
          <a:bodyPr>
            <a:normAutofit/>
          </a:bodyPr>
          <a:lstStyle/>
          <a:p>
            <a:r>
              <a:rPr lang="en-US" dirty="0"/>
              <a:t>BMI 36</a:t>
            </a:r>
          </a:p>
          <a:p>
            <a:r>
              <a:rPr lang="en-US" dirty="0" err="1"/>
              <a:t>Hypertensie</a:t>
            </a:r>
            <a:r>
              <a:rPr lang="en-US" dirty="0"/>
              <a:t> </a:t>
            </a:r>
            <a:r>
              <a:rPr lang="en-US" dirty="0" err="1"/>
              <a:t>en</a:t>
            </a:r>
            <a:r>
              <a:rPr lang="en-US" dirty="0"/>
              <a:t> </a:t>
            </a:r>
            <a:r>
              <a:rPr lang="en-US" dirty="0" err="1"/>
              <a:t>depressie</a:t>
            </a:r>
            <a:r>
              <a:rPr lang="en-US" dirty="0"/>
              <a:t> in VG</a:t>
            </a:r>
          </a:p>
          <a:p>
            <a:r>
              <a:rPr lang="en-US" dirty="0" err="1">
                <a:solidFill>
                  <a:srgbClr val="FF0000"/>
                </a:solidFill>
              </a:rPr>
              <a:t>Medicatie</a:t>
            </a:r>
            <a:r>
              <a:rPr lang="en-US" dirty="0">
                <a:solidFill>
                  <a:srgbClr val="FF0000"/>
                </a:solidFill>
              </a:rPr>
              <a:t> </a:t>
            </a:r>
            <a:r>
              <a:rPr lang="en-US" dirty="0" err="1">
                <a:solidFill>
                  <a:srgbClr val="FF0000"/>
                </a:solidFill>
              </a:rPr>
              <a:t>werd</a:t>
            </a:r>
            <a:r>
              <a:rPr lang="en-US" dirty="0">
                <a:solidFill>
                  <a:srgbClr val="FF0000"/>
                </a:solidFill>
              </a:rPr>
              <a:t> </a:t>
            </a:r>
            <a:r>
              <a:rPr lang="en-US" dirty="0" err="1">
                <a:solidFill>
                  <a:srgbClr val="FF0000"/>
                </a:solidFill>
              </a:rPr>
              <a:t>aangepast</a:t>
            </a:r>
            <a:r>
              <a:rPr lang="en-US" dirty="0"/>
              <a:t>: Fluoxetine 20mg, Candesartan 16mg/ </a:t>
            </a:r>
            <a:r>
              <a:rPr lang="en-US" dirty="0" err="1"/>
              <a:t>hydrochloorthiazide</a:t>
            </a:r>
            <a:r>
              <a:rPr lang="en-US" dirty="0"/>
              <a:t> 12,5 mg</a:t>
            </a:r>
          </a:p>
          <a:p>
            <a:r>
              <a:rPr lang="en-US" dirty="0" err="1"/>
              <a:t>Gewicht</a:t>
            </a:r>
            <a:r>
              <a:rPr lang="en-US" dirty="0"/>
              <a:t> </a:t>
            </a:r>
            <a:r>
              <a:rPr lang="en-US" dirty="0" err="1"/>
              <a:t>blijft</a:t>
            </a:r>
            <a:r>
              <a:rPr lang="en-US" dirty="0"/>
              <a:t> </a:t>
            </a:r>
            <a:r>
              <a:rPr lang="en-US" dirty="0" err="1"/>
              <a:t>stabiel</a:t>
            </a:r>
            <a:endParaRPr lang="en-US" dirty="0"/>
          </a:p>
          <a:p>
            <a:r>
              <a:rPr lang="en-US" dirty="0" err="1"/>
              <a:t>Sommige</a:t>
            </a:r>
            <a:r>
              <a:rPr lang="en-US" dirty="0"/>
              <a:t> GLI </a:t>
            </a:r>
            <a:r>
              <a:rPr lang="en-US" dirty="0" err="1"/>
              <a:t>deelnemers</a:t>
            </a:r>
            <a:r>
              <a:rPr lang="en-US" dirty="0"/>
              <a:t> </a:t>
            </a:r>
            <a:r>
              <a:rPr lang="en-US" dirty="0" err="1"/>
              <a:t>uit</a:t>
            </a:r>
            <a:r>
              <a:rPr lang="en-US" dirty="0"/>
              <a:t> </a:t>
            </a:r>
            <a:r>
              <a:rPr lang="en-US" dirty="0" err="1"/>
              <a:t>zijn</a:t>
            </a:r>
            <a:r>
              <a:rPr lang="en-US" dirty="0"/>
              <a:t> </a:t>
            </a:r>
            <a:r>
              <a:rPr lang="en-US" dirty="0" err="1"/>
              <a:t>groep</a:t>
            </a:r>
            <a:r>
              <a:rPr lang="en-US" dirty="0"/>
              <a:t> </a:t>
            </a:r>
            <a:r>
              <a:rPr lang="en-US" dirty="0" err="1"/>
              <a:t>krijgen</a:t>
            </a:r>
            <a:r>
              <a:rPr lang="en-US" dirty="0"/>
              <a:t> </a:t>
            </a:r>
            <a:r>
              <a:rPr lang="en-US" dirty="0" err="1"/>
              <a:t>medicatie</a:t>
            </a:r>
            <a:r>
              <a:rPr lang="en-US" dirty="0"/>
              <a:t> </a:t>
            </a:r>
            <a:r>
              <a:rPr lang="en-US" dirty="0" err="1"/>
              <a:t>en</a:t>
            </a:r>
            <a:r>
              <a:rPr lang="en-US" dirty="0"/>
              <a:t> </a:t>
            </a:r>
            <a:r>
              <a:rPr lang="en-US" dirty="0" err="1"/>
              <a:t>dat</a:t>
            </a:r>
            <a:r>
              <a:rPr lang="en-US" dirty="0"/>
              <a:t> </a:t>
            </a:r>
            <a:r>
              <a:rPr lang="en-US" dirty="0" err="1"/>
              <a:t>wil</a:t>
            </a:r>
            <a:r>
              <a:rPr lang="en-US" dirty="0"/>
              <a:t> </a:t>
            </a:r>
            <a:r>
              <a:rPr lang="en-US" dirty="0" err="1"/>
              <a:t>hij</a:t>
            </a:r>
            <a:r>
              <a:rPr lang="en-US" dirty="0"/>
              <a:t> </a:t>
            </a:r>
            <a:r>
              <a:rPr lang="en-US" dirty="0" err="1"/>
              <a:t>ook</a:t>
            </a:r>
            <a:r>
              <a:rPr lang="en-US" dirty="0"/>
              <a:t>….</a:t>
            </a:r>
          </a:p>
          <a:p>
            <a:endParaRPr lang="en-US" dirty="0"/>
          </a:p>
          <a:p>
            <a:endParaRPr lang="en-US" dirty="0"/>
          </a:p>
          <a:p>
            <a:pPr marL="0" indent="0">
              <a:buNone/>
            </a:pPr>
            <a:endParaRPr lang="en-US" dirty="0">
              <a:solidFill>
                <a:srgbClr val="FF0000"/>
              </a:solidFill>
            </a:endParaRPr>
          </a:p>
          <a:p>
            <a:endParaRPr lang="en-US"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2943403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8F43-FC9E-4E30-89C0-269C4DB9E986}"/>
              </a:ext>
            </a:extLst>
          </p:cNvPr>
          <p:cNvSpPr>
            <a:spLocks noGrp="1"/>
          </p:cNvSpPr>
          <p:nvPr>
            <p:ph type="title"/>
          </p:nvPr>
        </p:nvSpPr>
        <p:spPr>
          <a:xfrm>
            <a:off x="681662" y="345228"/>
            <a:ext cx="7587267" cy="762000"/>
          </a:xfrm>
        </p:spPr>
        <p:txBody>
          <a:bodyPr>
            <a:normAutofit fontScale="90000"/>
          </a:bodyPr>
          <a:lstStyle/>
          <a:p>
            <a:pPr algn="l"/>
            <a:r>
              <a:rPr lang="en-US" sz="3600" dirty="0" err="1">
                <a:solidFill>
                  <a:srgbClr val="666BD9"/>
                </a:solidFill>
                <a:latin typeface="Sofia Pro Soft Medium" panose="020B0000000000000000" pitchFamily="34" charset="0"/>
                <a:ea typeface="Calibri" panose="020F0502020204030204" pitchFamily="34" charset="0"/>
                <a:cs typeface="Calibri" panose="020F0502020204030204" pitchFamily="34" charset="0"/>
              </a:rPr>
              <a:t>Geregistreerde</a:t>
            </a:r>
            <a:r>
              <a:rPr lang="en-US" sz="3600" dirty="0">
                <a:solidFill>
                  <a:srgbClr val="666BD9"/>
                </a:solidFill>
                <a:latin typeface="Sofia Pro Soft Medium" panose="020B0000000000000000" pitchFamily="34" charset="0"/>
                <a:ea typeface="Calibri" panose="020F0502020204030204" pitchFamily="34" charset="0"/>
                <a:cs typeface="Calibri" panose="020F0502020204030204" pitchFamily="34" charset="0"/>
              </a:rPr>
              <a:t> </a:t>
            </a:r>
            <a:r>
              <a:rPr lang="en-US" sz="3600" dirty="0" err="1">
                <a:solidFill>
                  <a:srgbClr val="666BD9"/>
                </a:solidFill>
                <a:latin typeface="Sofia Pro Soft Medium" panose="020B0000000000000000" pitchFamily="34" charset="0"/>
                <a:ea typeface="Calibri" panose="020F0502020204030204" pitchFamily="34" charset="0"/>
                <a:cs typeface="Calibri" panose="020F0502020204030204" pitchFamily="34" charset="0"/>
              </a:rPr>
              <a:t>geneesmiddelen</a:t>
            </a:r>
            <a:r>
              <a:rPr lang="en-NL" sz="3600" dirty="0">
                <a:solidFill>
                  <a:srgbClr val="666BD9"/>
                </a:solidFill>
                <a:latin typeface="Sofia Pro Soft Medium" panose="020B0000000000000000" pitchFamily="34" charset="0"/>
                <a:ea typeface="Calibri" panose="020F0502020204030204" pitchFamily="34" charset="0"/>
                <a:cs typeface="Calibri" panose="020F0502020204030204" pitchFamily="34" charset="0"/>
              </a:rPr>
              <a:t> </a:t>
            </a:r>
            <a:br>
              <a:rPr lang="en-US" sz="3200" dirty="0">
                <a:solidFill>
                  <a:srgbClr val="666BD9"/>
                </a:solidFill>
                <a:latin typeface="Sofia Pro Soft Medium" panose="020B0000000000000000" pitchFamily="34" charset="0"/>
                <a:ea typeface="Calibri" panose="020F0502020204030204" pitchFamily="34" charset="0"/>
                <a:cs typeface="Calibri" panose="020F0502020204030204" pitchFamily="34" charset="0"/>
              </a:rPr>
            </a:br>
            <a:endParaRPr lang="nl-NL" sz="2700" dirty="0">
              <a:solidFill>
                <a:srgbClr val="666BD9"/>
              </a:solidFill>
              <a:latin typeface="Sofia Pro Soft Medium" panose="020B0000000000000000"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3763ED2-5245-4934-BDD1-0FE8E3A929A1}"/>
              </a:ext>
            </a:extLst>
          </p:cNvPr>
          <p:cNvSpPr>
            <a:spLocks noGrp="1"/>
          </p:cNvSpPr>
          <p:nvPr>
            <p:ph idx="1"/>
          </p:nvPr>
        </p:nvSpPr>
        <p:spPr>
          <a:xfrm>
            <a:off x="287217" y="1834461"/>
            <a:ext cx="7775236" cy="4351338"/>
          </a:xfrm>
        </p:spPr>
        <p:txBody>
          <a:bodyPr>
            <a:normAutofit/>
          </a:bodyPr>
          <a:lstStyle/>
          <a:p>
            <a:pPr marL="361950" indent="-361950">
              <a:spcBef>
                <a:spcPts val="0"/>
              </a:spcBef>
              <a:tabLst>
                <a:tab pos="6188075" algn="l"/>
              </a:tabLst>
            </a:pPr>
            <a:r>
              <a:rPr lang="en-NL" dirty="0">
                <a:solidFill>
                  <a:schemeClr val="tx1">
                    <a:lumMod val="65000"/>
                    <a:lumOff val="35000"/>
                  </a:schemeClr>
                </a:solidFill>
                <a:latin typeface="Sofia Pro Soft Light" panose="020B0000000000000000" pitchFamily="34" charset="0"/>
              </a:rPr>
              <a:t>Orlistat 120 mg 3 dd               </a:t>
            </a:r>
            <a:r>
              <a:rPr lang="nl-NL" dirty="0">
                <a:solidFill>
                  <a:schemeClr val="tx1">
                    <a:lumMod val="65000"/>
                    <a:lumOff val="35000"/>
                  </a:schemeClr>
                </a:solidFill>
                <a:latin typeface="Sofia Pro Soft Light" panose="020B0000000000000000" pitchFamily="34" charset="0"/>
              </a:rPr>
              <a:t>	</a:t>
            </a:r>
          </a:p>
          <a:p>
            <a:pPr marL="0" indent="0">
              <a:spcBef>
                <a:spcPts val="0"/>
              </a:spcBef>
              <a:buNone/>
              <a:tabLst>
                <a:tab pos="6188075" algn="l"/>
              </a:tabLst>
            </a:pPr>
            <a:r>
              <a:rPr lang="en-NL" dirty="0">
                <a:solidFill>
                  <a:schemeClr val="tx1">
                    <a:lumMod val="65000"/>
                    <a:lumOff val="35000"/>
                  </a:schemeClr>
                </a:solidFill>
                <a:latin typeface="Sofia Pro Soft Light" panose="020B0000000000000000" pitchFamily="34" charset="0"/>
              </a:rPr>
              <a:t>geen vergoeding</a:t>
            </a:r>
            <a:r>
              <a:rPr lang="en-US" dirty="0">
                <a:solidFill>
                  <a:schemeClr val="tx1">
                    <a:lumMod val="65000"/>
                    <a:lumOff val="35000"/>
                  </a:schemeClr>
                </a:solidFill>
                <a:latin typeface="Sofia Pro Soft Light" panose="020B0000000000000000" pitchFamily="34" charset="0"/>
              </a:rPr>
              <a:t>, </a:t>
            </a:r>
            <a:r>
              <a:rPr lang="en-US" dirty="0" err="1">
                <a:solidFill>
                  <a:schemeClr val="tx1">
                    <a:lumMod val="65000"/>
                    <a:lumOff val="35000"/>
                  </a:schemeClr>
                </a:solidFill>
                <a:latin typeface="Sofia Pro Soft Light" panose="020B0000000000000000" pitchFamily="34" charset="0"/>
              </a:rPr>
              <a:t>wordt</a:t>
            </a:r>
            <a:r>
              <a:rPr lang="en-US" dirty="0">
                <a:solidFill>
                  <a:schemeClr val="tx1">
                    <a:lumMod val="65000"/>
                    <a:lumOff val="35000"/>
                  </a:schemeClr>
                </a:solidFill>
                <a:latin typeface="Sofia Pro Soft Light" panose="020B0000000000000000" pitchFamily="34" charset="0"/>
              </a:rPr>
              <a:t> </a:t>
            </a:r>
            <a:r>
              <a:rPr lang="en-US" dirty="0" err="1">
                <a:solidFill>
                  <a:schemeClr val="tx1">
                    <a:lumMod val="65000"/>
                    <a:lumOff val="35000"/>
                  </a:schemeClr>
                </a:solidFill>
                <a:latin typeface="Sofia Pro Soft Light" panose="020B0000000000000000" pitchFamily="34" charset="0"/>
              </a:rPr>
              <a:t>nauwelijks</a:t>
            </a:r>
            <a:r>
              <a:rPr lang="en-US" dirty="0">
                <a:solidFill>
                  <a:schemeClr val="tx1">
                    <a:lumMod val="65000"/>
                    <a:lumOff val="35000"/>
                  </a:schemeClr>
                </a:solidFill>
                <a:latin typeface="Sofia Pro Soft Light" panose="020B0000000000000000" pitchFamily="34" charset="0"/>
              </a:rPr>
              <a:t> </a:t>
            </a:r>
            <a:r>
              <a:rPr lang="en-US" dirty="0" err="1">
                <a:solidFill>
                  <a:schemeClr val="tx1">
                    <a:lumMod val="65000"/>
                    <a:lumOff val="35000"/>
                  </a:schemeClr>
                </a:solidFill>
                <a:latin typeface="Sofia Pro Soft Light" panose="020B0000000000000000" pitchFamily="34" charset="0"/>
              </a:rPr>
              <a:t>toegepast</a:t>
            </a:r>
            <a:endParaRPr lang="nl-NL" dirty="0">
              <a:solidFill>
                <a:schemeClr val="tx1">
                  <a:lumMod val="65000"/>
                  <a:lumOff val="35000"/>
                </a:schemeClr>
              </a:solidFill>
              <a:latin typeface="Sofia Pro Soft Light" panose="020B0000000000000000" pitchFamily="34" charset="0"/>
            </a:endParaRPr>
          </a:p>
          <a:p>
            <a:pPr marL="361950" indent="-361950">
              <a:spcBef>
                <a:spcPts val="0"/>
              </a:spcBef>
              <a:tabLst>
                <a:tab pos="6188075" algn="l"/>
              </a:tabLst>
            </a:pPr>
            <a:endParaRPr lang="nl-NL" dirty="0">
              <a:solidFill>
                <a:schemeClr val="tx1">
                  <a:lumMod val="65000"/>
                  <a:lumOff val="35000"/>
                </a:schemeClr>
              </a:solidFill>
              <a:latin typeface="Sofia Pro Soft Light" panose="020B0000000000000000" pitchFamily="34" charset="0"/>
            </a:endParaRPr>
          </a:p>
          <a:p>
            <a:pPr marL="361950" indent="-361950">
              <a:spcBef>
                <a:spcPts val="0"/>
              </a:spcBef>
              <a:tabLst>
                <a:tab pos="6188075" algn="l"/>
              </a:tabLst>
            </a:pPr>
            <a:r>
              <a:rPr lang="en-NL" dirty="0">
                <a:solidFill>
                  <a:schemeClr val="tx1">
                    <a:lumMod val="65000"/>
                    <a:lumOff val="35000"/>
                  </a:schemeClr>
                </a:solidFill>
                <a:latin typeface="Sofia Pro Soft Light" panose="020B0000000000000000" pitchFamily="34" charset="0"/>
              </a:rPr>
              <a:t>Liraglutide 3.0 mg/dag</a:t>
            </a:r>
            <a:r>
              <a:rPr lang="nl-NL" dirty="0">
                <a:solidFill>
                  <a:schemeClr val="tx1">
                    <a:lumMod val="65000"/>
                    <a:lumOff val="35000"/>
                  </a:schemeClr>
                </a:solidFill>
                <a:latin typeface="Sofia Pro Soft Light" panose="020B0000000000000000" pitchFamily="34" charset="0"/>
              </a:rPr>
              <a:t>	</a:t>
            </a:r>
          </a:p>
          <a:p>
            <a:pPr marL="0" indent="0">
              <a:spcBef>
                <a:spcPts val="0"/>
              </a:spcBef>
              <a:buNone/>
              <a:tabLst>
                <a:tab pos="6188075" algn="l"/>
              </a:tabLst>
            </a:pPr>
            <a:r>
              <a:rPr lang="en-NL" dirty="0">
                <a:solidFill>
                  <a:schemeClr val="tx1">
                    <a:lumMod val="65000"/>
                    <a:lumOff val="35000"/>
                  </a:schemeClr>
                </a:solidFill>
                <a:latin typeface="Sofia Pro Soft Light" panose="020B0000000000000000" pitchFamily="34" charset="0"/>
              </a:rPr>
              <a:t>vergoeding onder voorwaarden</a:t>
            </a:r>
            <a:r>
              <a:rPr lang="nl-NL" dirty="0">
                <a:solidFill>
                  <a:schemeClr val="tx1">
                    <a:lumMod val="65000"/>
                    <a:lumOff val="35000"/>
                  </a:schemeClr>
                </a:solidFill>
                <a:latin typeface="Sofia Pro Soft Light" panose="020B0000000000000000" pitchFamily="34" charset="0"/>
              </a:rPr>
              <a:t> bij een BMI vanaf 35</a:t>
            </a:r>
          </a:p>
          <a:p>
            <a:pPr marL="361950" indent="-361950">
              <a:spcBef>
                <a:spcPts val="0"/>
              </a:spcBef>
              <a:tabLst>
                <a:tab pos="6188075" algn="l"/>
              </a:tabLst>
            </a:pPr>
            <a:endParaRPr lang="nl-NL" dirty="0">
              <a:solidFill>
                <a:schemeClr val="tx1">
                  <a:lumMod val="65000"/>
                  <a:lumOff val="35000"/>
                </a:schemeClr>
              </a:solidFill>
              <a:latin typeface="Sofia Pro Soft Light" panose="020B0000000000000000" pitchFamily="34" charset="0"/>
            </a:endParaRPr>
          </a:p>
          <a:p>
            <a:pPr marL="361950" indent="-361950">
              <a:spcBef>
                <a:spcPts val="0"/>
              </a:spcBef>
              <a:tabLst>
                <a:tab pos="6188075" algn="l"/>
              </a:tabLst>
            </a:pPr>
            <a:r>
              <a:rPr lang="en-NL" dirty="0">
                <a:solidFill>
                  <a:schemeClr val="tx1">
                    <a:lumMod val="65000"/>
                    <a:lumOff val="35000"/>
                  </a:schemeClr>
                </a:solidFill>
                <a:latin typeface="Sofia Pro Soft Light" panose="020B0000000000000000" pitchFamily="34" charset="0"/>
              </a:rPr>
              <a:t>Naltrexon/Bupropion 8/90 mg 2 dd </a:t>
            </a:r>
            <a:r>
              <a:rPr lang="nl-NL" dirty="0">
                <a:solidFill>
                  <a:schemeClr val="tx1">
                    <a:lumMod val="65000"/>
                    <a:lumOff val="35000"/>
                  </a:schemeClr>
                </a:solidFill>
                <a:latin typeface="Sofia Pro Soft Light" panose="020B0000000000000000" pitchFamily="34" charset="0"/>
              </a:rPr>
              <a:t>	</a:t>
            </a:r>
          </a:p>
          <a:p>
            <a:pPr marL="0" indent="0">
              <a:spcBef>
                <a:spcPts val="0"/>
              </a:spcBef>
              <a:buNone/>
              <a:tabLst>
                <a:tab pos="6188075" algn="l"/>
              </a:tabLst>
            </a:pPr>
            <a:r>
              <a:rPr lang="en-NL" dirty="0">
                <a:solidFill>
                  <a:schemeClr val="tx1">
                    <a:lumMod val="65000"/>
                    <a:lumOff val="35000"/>
                  </a:schemeClr>
                </a:solidFill>
                <a:latin typeface="Sofia Pro Soft Light" panose="020B0000000000000000" pitchFamily="34" charset="0"/>
              </a:rPr>
              <a:t>vergoeding </a:t>
            </a:r>
            <a:r>
              <a:rPr lang="nl-NL" dirty="0">
                <a:solidFill>
                  <a:schemeClr val="tx1">
                    <a:lumMod val="65000"/>
                    <a:lumOff val="35000"/>
                  </a:schemeClr>
                </a:solidFill>
                <a:latin typeface="Sofia Pro Soft Light" panose="020B0000000000000000" pitchFamily="34" charset="0"/>
              </a:rPr>
              <a:t>bij een BMI vanaf 30 onder voorwaarden</a:t>
            </a:r>
          </a:p>
          <a:p>
            <a:pPr marL="361950" indent="-361950">
              <a:spcBef>
                <a:spcPts val="0"/>
              </a:spcBef>
              <a:tabLst>
                <a:tab pos="6188075" algn="l"/>
              </a:tabLst>
            </a:pPr>
            <a:endParaRPr lang="nl-NL" dirty="0">
              <a:solidFill>
                <a:srgbClr val="42A394"/>
              </a:solidFill>
            </a:endParaRPr>
          </a:p>
          <a:p>
            <a:pPr marL="0" indent="0">
              <a:spcBef>
                <a:spcPts val="0"/>
              </a:spcBef>
              <a:buNone/>
              <a:tabLst>
                <a:tab pos="6188075" algn="l"/>
              </a:tabLst>
            </a:pPr>
            <a:endParaRPr lang="en-US" dirty="0">
              <a:solidFill>
                <a:srgbClr val="42A394"/>
              </a:solidFill>
            </a:endParaRPr>
          </a:p>
          <a:p>
            <a:pPr marL="114300" indent="0">
              <a:spcBef>
                <a:spcPts val="0"/>
              </a:spcBef>
              <a:buNone/>
              <a:tabLst>
                <a:tab pos="6188075" algn="l"/>
              </a:tabLst>
            </a:pPr>
            <a:endParaRPr lang="en-NL" dirty="0">
              <a:solidFill>
                <a:schemeClr val="tx1"/>
              </a:solidFill>
            </a:endParaRPr>
          </a:p>
          <a:p>
            <a:pPr>
              <a:spcBef>
                <a:spcPts val="600"/>
              </a:spcBef>
            </a:pPr>
            <a:endParaRPr lang="en-NL" sz="2400" dirty="0"/>
          </a:p>
          <a:p>
            <a:pPr>
              <a:spcBef>
                <a:spcPts val="600"/>
              </a:spcBef>
            </a:pPr>
            <a:endParaRPr lang="en-NL" sz="3600" dirty="0"/>
          </a:p>
          <a:p>
            <a:pPr marL="0" indent="0">
              <a:spcBef>
                <a:spcPts val="600"/>
              </a:spcBef>
              <a:buNone/>
            </a:pPr>
            <a:endParaRPr lang="nl-NL" dirty="0"/>
          </a:p>
        </p:txBody>
      </p:sp>
      <p:sp>
        <p:nvSpPr>
          <p:cNvPr id="4" name="TextBox 3">
            <a:extLst>
              <a:ext uri="{FF2B5EF4-FFF2-40B4-BE49-F238E27FC236}">
                <a16:creationId xmlns:a16="http://schemas.microsoft.com/office/drawing/2014/main" id="{D53EF96B-3263-4923-A34A-AF2C31C6DD84}"/>
              </a:ext>
            </a:extLst>
          </p:cNvPr>
          <p:cNvSpPr txBox="1"/>
          <p:nvPr/>
        </p:nvSpPr>
        <p:spPr>
          <a:xfrm>
            <a:off x="287216" y="6334366"/>
            <a:ext cx="9464040" cy="261610"/>
          </a:xfrm>
          <a:prstGeom prst="rect">
            <a:avLst/>
          </a:prstGeom>
          <a:noFill/>
        </p:spPr>
        <p:txBody>
          <a:bodyPr wrap="square" rtlCol="0">
            <a:spAutoFit/>
          </a:bodyPr>
          <a:lstStyle/>
          <a:p>
            <a:r>
              <a:rPr lang="nl-NL" sz="1050" dirty="0"/>
              <a:t>Ned Tijdschr Geneeskd. 2021;165:D4907</a:t>
            </a:r>
          </a:p>
        </p:txBody>
      </p:sp>
      <p:graphicFrame>
        <p:nvGraphicFramePr>
          <p:cNvPr id="5" name="Object 1">
            <a:extLst>
              <a:ext uri="{FF2B5EF4-FFF2-40B4-BE49-F238E27FC236}">
                <a16:creationId xmlns:a16="http://schemas.microsoft.com/office/drawing/2014/main" id="{03DB8403-FC9E-82C2-6BCC-A6BEE8D31884}"/>
              </a:ext>
            </a:extLst>
          </p:cNvPr>
          <p:cNvGraphicFramePr>
            <a:graphicFrameLocks noChangeAspect="1"/>
          </p:cNvGraphicFramePr>
          <p:nvPr>
            <p:extLst>
              <p:ext uri="{D42A27DB-BD31-4B8C-83A1-F6EECF244321}">
                <p14:modId xmlns:p14="http://schemas.microsoft.com/office/powerpoint/2010/main" val="4096675245"/>
              </p:ext>
            </p:extLst>
          </p:nvPr>
        </p:nvGraphicFramePr>
        <p:xfrm>
          <a:off x="8054787" y="1255795"/>
          <a:ext cx="3849996" cy="4658898"/>
        </p:xfrm>
        <a:graphic>
          <a:graphicData uri="http://schemas.openxmlformats.org/presentationml/2006/ole">
            <mc:AlternateContent xmlns:mc="http://schemas.openxmlformats.org/markup-compatibility/2006">
              <mc:Choice xmlns:v="urn:schemas-microsoft-com:vml" Requires="v">
                <p:oleObj name="Bitmap Image" r:id="rId3" imgW="2933700" imgH="3905250" progId="PBrush">
                  <p:embed/>
                </p:oleObj>
              </mc:Choice>
              <mc:Fallback>
                <p:oleObj name="Bitmap Image" r:id="rId3" imgW="2933700" imgH="3905250" progId="PBrush">
                  <p:embed/>
                  <p:pic>
                    <p:nvPicPr>
                      <p:cNvPr id="5" name="Object 1">
                        <a:extLst>
                          <a:ext uri="{FF2B5EF4-FFF2-40B4-BE49-F238E27FC236}">
                            <a16:creationId xmlns:a16="http://schemas.microsoft.com/office/drawing/2014/main" id="{03DB8403-FC9E-82C2-6BCC-A6BEE8D31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4787" y="1255795"/>
                        <a:ext cx="3849996" cy="465889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4101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4F68-B307-4190-A04A-63463982F86F}"/>
              </a:ext>
            </a:extLst>
          </p:cNvPr>
          <p:cNvSpPr>
            <a:spLocks noGrp="1"/>
          </p:cNvSpPr>
          <p:nvPr>
            <p:ph type="title"/>
          </p:nvPr>
        </p:nvSpPr>
        <p:spPr>
          <a:xfrm>
            <a:off x="0" y="304800"/>
            <a:ext cx="11582400" cy="762000"/>
          </a:xfrm>
        </p:spPr>
        <p:txBody>
          <a:bodyPr/>
          <a:lstStyle/>
          <a:p>
            <a:pPr algn="l"/>
            <a:r>
              <a:rPr lang="en-NL" dirty="0"/>
              <a:t>     Liraglutide</a:t>
            </a:r>
            <a:r>
              <a:rPr lang="en-US" dirty="0"/>
              <a:t> 3.0mg</a:t>
            </a:r>
            <a:r>
              <a:rPr lang="en-NL" dirty="0"/>
              <a:t>  (sinds 1 </a:t>
            </a:r>
            <a:r>
              <a:rPr lang="nl-NL" dirty="0"/>
              <a:t>A</a:t>
            </a:r>
            <a:r>
              <a:rPr lang="en-NL" dirty="0" err="1"/>
              <a:t>pril</a:t>
            </a:r>
            <a:r>
              <a:rPr lang="en-NL" dirty="0"/>
              <a:t> 2022 </a:t>
            </a:r>
            <a:r>
              <a:rPr lang="en-NL" dirty="0" err="1"/>
              <a:t>vergoed</a:t>
            </a:r>
            <a:r>
              <a:rPr lang="en-NL" dirty="0"/>
              <a:t>)</a:t>
            </a:r>
            <a:endParaRPr lang="nl-NL" dirty="0"/>
          </a:p>
        </p:txBody>
      </p:sp>
      <p:sp>
        <p:nvSpPr>
          <p:cNvPr id="3" name="Content Placeholder 2">
            <a:extLst>
              <a:ext uri="{FF2B5EF4-FFF2-40B4-BE49-F238E27FC236}">
                <a16:creationId xmlns:a16="http://schemas.microsoft.com/office/drawing/2014/main" id="{7D94249C-391C-4052-B8BF-DF999F4DEFDC}"/>
              </a:ext>
            </a:extLst>
          </p:cNvPr>
          <p:cNvSpPr>
            <a:spLocks noGrp="1"/>
          </p:cNvSpPr>
          <p:nvPr>
            <p:ph idx="1"/>
          </p:nvPr>
        </p:nvSpPr>
        <p:spPr>
          <a:xfrm>
            <a:off x="243396" y="1381741"/>
            <a:ext cx="11856868" cy="4351338"/>
          </a:xfrm>
        </p:spPr>
        <p:txBody>
          <a:bodyPr/>
          <a:lstStyle/>
          <a:p>
            <a:r>
              <a:rPr lang="en-NL" dirty="0"/>
              <a:t>GLP-1 receptor agonist </a:t>
            </a:r>
          </a:p>
          <a:p>
            <a:r>
              <a:rPr lang="en-NL" dirty="0" err="1"/>
              <a:t>Remt</a:t>
            </a:r>
            <a:r>
              <a:rPr lang="en-NL" dirty="0"/>
              <a:t> </a:t>
            </a:r>
            <a:r>
              <a:rPr lang="en-NL" dirty="0" err="1"/>
              <a:t>eetlust</a:t>
            </a:r>
            <a:r>
              <a:rPr lang="en-NL" dirty="0"/>
              <a:t>, </a:t>
            </a:r>
            <a:r>
              <a:rPr lang="en-NL" dirty="0" err="1"/>
              <a:t>versterkt</a:t>
            </a:r>
            <a:r>
              <a:rPr lang="en-NL" dirty="0"/>
              <a:t> </a:t>
            </a:r>
            <a:r>
              <a:rPr lang="en-NL" dirty="0" err="1"/>
              <a:t>verzadiging</a:t>
            </a:r>
            <a:r>
              <a:rPr lang="en-NL" dirty="0"/>
              <a:t>, </a:t>
            </a:r>
            <a:r>
              <a:rPr lang="en-NL" dirty="0" err="1"/>
              <a:t>remt</a:t>
            </a:r>
            <a:r>
              <a:rPr lang="en-NL" dirty="0"/>
              <a:t> </a:t>
            </a:r>
            <a:r>
              <a:rPr lang="en-NL" dirty="0" err="1"/>
              <a:t>maagontlediging</a:t>
            </a:r>
            <a:endParaRPr lang="en-NL" dirty="0"/>
          </a:p>
          <a:p>
            <a:r>
              <a:rPr lang="en-NL" b="1" dirty="0"/>
              <a:t>Indicatie</a:t>
            </a:r>
            <a:r>
              <a:rPr lang="en-NL" dirty="0"/>
              <a:t> obesitas</a:t>
            </a:r>
            <a:r>
              <a:rPr lang="en-US" dirty="0"/>
              <a:t> BMI &gt; 30</a:t>
            </a:r>
            <a:r>
              <a:rPr lang="en-NL" dirty="0"/>
              <a:t> of BMI &gt; 27 mét 1 comorbiditeit in aanvulling op GLI</a:t>
            </a:r>
          </a:p>
          <a:p>
            <a:r>
              <a:rPr lang="en-NL" dirty="0" err="1"/>
              <a:t>Bijwerkingen</a:t>
            </a:r>
            <a:r>
              <a:rPr lang="en-NL" dirty="0"/>
              <a:t> </a:t>
            </a:r>
            <a:r>
              <a:rPr lang="en-NL" dirty="0" err="1"/>
              <a:t>misselijkheid</a:t>
            </a:r>
            <a:r>
              <a:rPr lang="en-NL" dirty="0"/>
              <a:t>, </a:t>
            </a:r>
            <a:r>
              <a:rPr lang="en-NL" dirty="0" err="1"/>
              <a:t>diarree</a:t>
            </a:r>
            <a:r>
              <a:rPr lang="en-NL" dirty="0"/>
              <a:t>, </a:t>
            </a:r>
            <a:r>
              <a:rPr lang="en-NL" dirty="0" err="1"/>
              <a:t>obstipatie</a:t>
            </a:r>
            <a:r>
              <a:rPr lang="en-NL" dirty="0"/>
              <a:t> </a:t>
            </a:r>
            <a:r>
              <a:rPr lang="en-NL" dirty="0" err="1"/>
              <a:t>en</a:t>
            </a:r>
            <a:r>
              <a:rPr lang="en-NL" dirty="0"/>
              <a:t> </a:t>
            </a:r>
            <a:r>
              <a:rPr lang="en-NL" dirty="0" err="1"/>
              <a:t>hypoglycemie</a:t>
            </a:r>
            <a:endParaRPr lang="en-NL" dirty="0"/>
          </a:p>
          <a:p>
            <a:r>
              <a:rPr lang="en-NL" dirty="0"/>
              <a:t>Gastro-</a:t>
            </a:r>
            <a:r>
              <a:rPr lang="en-NL" dirty="0" err="1"/>
              <a:t>intestinale</a:t>
            </a:r>
            <a:r>
              <a:rPr lang="en-NL" dirty="0"/>
              <a:t> </a:t>
            </a:r>
            <a:r>
              <a:rPr lang="en-NL" dirty="0" err="1"/>
              <a:t>bijwerkingen</a:t>
            </a:r>
            <a:r>
              <a:rPr lang="en-NL" dirty="0"/>
              <a:t> </a:t>
            </a:r>
            <a:r>
              <a:rPr lang="en-NL" dirty="0" err="1"/>
              <a:t>nemen</a:t>
            </a:r>
            <a:r>
              <a:rPr lang="en-NL" dirty="0"/>
              <a:t> </a:t>
            </a:r>
            <a:r>
              <a:rPr lang="en-NL" dirty="0" err="1"/>
              <a:t>vaak</a:t>
            </a:r>
            <a:r>
              <a:rPr lang="en-NL" dirty="0"/>
              <a:t> </a:t>
            </a:r>
            <a:r>
              <a:rPr lang="en-NL" dirty="0" err="1"/>
              <a:t>af</a:t>
            </a:r>
            <a:r>
              <a:rPr lang="en-NL" dirty="0"/>
              <a:t> </a:t>
            </a:r>
            <a:r>
              <a:rPr lang="en-NL" dirty="0" err="1"/>
              <a:t>na</a:t>
            </a:r>
            <a:r>
              <a:rPr lang="en-NL" dirty="0"/>
              <a:t> </a:t>
            </a:r>
            <a:r>
              <a:rPr lang="en-NL" dirty="0" err="1"/>
              <a:t>dagen</a:t>
            </a:r>
            <a:r>
              <a:rPr lang="en-NL" dirty="0"/>
              <a:t> tot </a:t>
            </a:r>
            <a:r>
              <a:rPr lang="en-NL" dirty="0" err="1"/>
              <a:t>weken</a:t>
            </a:r>
            <a:endParaRPr lang="en-NL" dirty="0"/>
          </a:p>
          <a:p>
            <a:pPr lvl="1">
              <a:buFont typeface="Arial" panose="020B0604020202020204" pitchFamily="34" charset="0"/>
              <a:buChar char="•"/>
            </a:pPr>
            <a:r>
              <a:rPr lang="nl-NL" dirty="0"/>
              <a:t>C</a:t>
            </a:r>
            <a:r>
              <a:rPr lang="en-NL" dirty="0" err="1"/>
              <a:t>ave</a:t>
            </a:r>
            <a:r>
              <a:rPr lang="en-NL" dirty="0"/>
              <a:t> cholelithiasis </a:t>
            </a:r>
            <a:r>
              <a:rPr lang="en-NL" dirty="0" err="1"/>
              <a:t>en</a:t>
            </a:r>
            <a:r>
              <a:rPr lang="en-NL" dirty="0"/>
              <a:t> pancreatitis </a:t>
            </a:r>
            <a:r>
              <a:rPr lang="en-NL" dirty="0" err="1"/>
              <a:t>zeldzame</a:t>
            </a:r>
            <a:r>
              <a:rPr lang="en-NL" dirty="0"/>
              <a:t> </a:t>
            </a:r>
            <a:r>
              <a:rPr lang="en-NL" dirty="0" err="1"/>
              <a:t>bijwerkingen</a:t>
            </a:r>
            <a:endParaRPr lang="en-NL" dirty="0"/>
          </a:p>
          <a:p>
            <a:endParaRPr lang="en-NL" dirty="0"/>
          </a:p>
          <a:p>
            <a:endParaRPr lang="en-NL" dirty="0"/>
          </a:p>
          <a:p>
            <a:endParaRPr lang="en-NL" dirty="0"/>
          </a:p>
          <a:p>
            <a:endParaRPr lang="nl-NL" dirty="0"/>
          </a:p>
        </p:txBody>
      </p:sp>
    </p:spTree>
    <p:extLst>
      <p:ext uri="{BB962C8B-B14F-4D97-AF65-F5344CB8AC3E}">
        <p14:creationId xmlns:p14="http://schemas.microsoft.com/office/powerpoint/2010/main" val="2161642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C4CAF8-4446-47E7-AE20-C800080D6179}"/>
              </a:ext>
            </a:extLst>
          </p:cNvPr>
          <p:cNvSpPr/>
          <p:nvPr/>
        </p:nvSpPr>
        <p:spPr>
          <a:xfrm>
            <a:off x="0" y="825623"/>
            <a:ext cx="1731600" cy="4705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L"/>
          </a:p>
        </p:txBody>
      </p:sp>
      <p:pic>
        <p:nvPicPr>
          <p:cNvPr id="7" name="Picture 6" descr="Diagram&#10;&#10;Description automatically generated">
            <a:extLst>
              <a:ext uri="{FF2B5EF4-FFF2-40B4-BE49-F238E27FC236}">
                <a16:creationId xmlns:a16="http://schemas.microsoft.com/office/drawing/2014/main" id="{33C2DDFB-FB76-9F3D-DA64-5930F9188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764" y="117589"/>
            <a:ext cx="8335477" cy="5305501"/>
          </a:xfrm>
          <a:prstGeom prst="rect">
            <a:avLst/>
          </a:prstGeom>
        </p:spPr>
      </p:pic>
      <p:sp>
        <p:nvSpPr>
          <p:cNvPr id="9" name="TextBox 8">
            <a:extLst>
              <a:ext uri="{FF2B5EF4-FFF2-40B4-BE49-F238E27FC236}">
                <a16:creationId xmlns:a16="http://schemas.microsoft.com/office/drawing/2014/main" id="{C5461105-69B8-2F04-3952-16FDB5664426}"/>
              </a:ext>
            </a:extLst>
          </p:cNvPr>
          <p:cNvSpPr txBox="1"/>
          <p:nvPr/>
        </p:nvSpPr>
        <p:spPr>
          <a:xfrm>
            <a:off x="298383" y="5777181"/>
            <a:ext cx="10773074" cy="707886"/>
          </a:xfrm>
          <a:prstGeom prst="rect">
            <a:avLst/>
          </a:prstGeom>
          <a:noFill/>
        </p:spPr>
        <p:txBody>
          <a:bodyPr wrap="square">
            <a:spAutoFit/>
          </a:bodyPr>
          <a:lstStyle/>
          <a:p>
            <a:r>
              <a:rPr lang="en-GB" sz="2000" dirty="0"/>
              <a:t>Liraglutide is an </a:t>
            </a:r>
            <a:r>
              <a:rPr lang="en-GB" sz="2000" dirty="0">
                <a:hlinkClick r:id="rId3" tooltip="Acylated">
                  <a:extLst>
                    <a:ext uri="{A12FA001-AC4F-418D-AE19-62706E023703}">
                      <ahyp:hlinkClr xmlns:ahyp="http://schemas.microsoft.com/office/drawing/2018/hyperlinkcolor" val="tx"/>
                    </a:ext>
                  </a:extLst>
                </a:hlinkClick>
              </a:rPr>
              <a:t>acylated</a:t>
            </a:r>
            <a:r>
              <a:rPr lang="en-GB" sz="2000" dirty="0"/>
              <a:t> </a:t>
            </a:r>
            <a:r>
              <a:rPr lang="en-GB" sz="2000" dirty="0">
                <a:hlinkClick r:id="rId4" tooltip="Glucagon-like peptide-1">
                  <a:extLst>
                    <a:ext uri="{A12FA001-AC4F-418D-AE19-62706E023703}">
                      <ahyp:hlinkClr xmlns:ahyp="http://schemas.microsoft.com/office/drawing/2018/hyperlinkcolor" val="tx"/>
                    </a:ext>
                  </a:extLst>
                </a:hlinkClick>
              </a:rPr>
              <a:t>glucagon-like peptide-1</a:t>
            </a:r>
            <a:r>
              <a:rPr lang="en-GB" sz="2000" dirty="0"/>
              <a:t> (GLP-1) agonist</a:t>
            </a:r>
            <a:r>
              <a:rPr lang="en-NL" sz="2000" dirty="0"/>
              <a:t>. </a:t>
            </a:r>
            <a:r>
              <a:rPr lang="en-GB" sz="2000" dirty="0"/>
              <a:t>Unlike </a:t>
            </a:r>
            <a:r>
              <a:rPr lang="en-GB" sz="2000" dirty="0">
                <a:hlinkClick r:id="rId5" tooltip="Endogenous">
                  <a:extLst>
                    <a:ext uri="{A12FA001-AC4F-418D-AE19-62706E023703}">
                      <ahyp:hlinkClr xmlns:ahyp="http://schemas.microsoft.com/office/drawing/2018/hyperlinkcolor" val="tx"/>
                    </a:ext>
                  </a:extLst>
                </a:hlinkClick>
              </a:rPr>
              <a:t>endogenous</a:t>
            </a:r>
            <a:r>
              <a:rPr lang="en-GB" sz="2000" dirty="0"/>
              <a:t> GLP-1, liraglutide is stable against </a:t>
            </a:r>
            <a:r>
              <a:rPr lang="en-GB" sz="2000" dirty="0">
                <a:hlinkClick r:id="rId6" tooltip="Metabolic">
                  <a:extLst>
                    <a:ext uri="{A12FA001-AC4F-418D-AE19-62706E023703}">
                      <ahyp:hlinkClr xmlns:ahyp="http://schemas.microsoft.com/office/drawing/2018/hyperlinkcolor" val="tx"/>
                    </a:ext>
                  </a:extLst>
                </a:hlinkClick>
              </a:rPr>
              <a:t>metabolic</a:t>
            </a:r>
            <a:r>
              <a:rPr lang="en-GB" sz="2000" dirty="0"/>
              <a:t> degradation by </a:t>
            </a:r>
            <a:r>
              <a:rPr lang="en-GB" sz="2000" dirty="0">
                <a:hlinkClick r:id="rId7" tooltip="Peptidase">
                  <a:extLst>
                    <a:ext uri="{A12FA001-AC4F-418D-AE19-62706E023703}">
                      <ahyp:hlinkClr xmlns:ahyp="http://schemas.microsoft.com/office/drawing/2018/hyperlinkcolor" val="tx"/>
                    </a:ext>
                  </a:extLst>
                </a:hlinkClick>
              </a:rPr>
              <a:t>peptidases</a:t>
            </a:r>
            <a:r>
              <a:rPr lang="en-GB" sz="2000" dirty="0"/>
              <a:t>, with a </a:t>
            </a:r>
            <a:r>
              <a:rPr lang="en-GB" sz="2000" dirty="0">
                <a:hlinkClick r:id="rId8" tooltip="Blood plasma">
                  <a:extLst>
                    <a:ext uri="{A12FA001-AC4F-418D-AE19-62706E023703}">
                      <ahyp:hlinkClr xmlns:ahyp="http://schemas.microsoft.com/office/drawing/2018/hyperlinkcolor" val="tx"/>
                    </a:ext>
                  </a:extLst>
                </a:hlinkClick>
              </a:rPr>
              <a:t>plasma</a:t>
            </a:r>
            <a:r>
              <a:rPr lang="en-GB" sz="2000" dirty="0"/>
              <a:t> half-life of 13 hours</a:t>
            </a:r>
            <a:endParaRPr lang="nl-NL" sz="2000" dirty="0"/>
          </a:p>
        </p:txBody>
      </p:sp>
      <p:sp>
        <p:nvSpPr>
          <p:cNvPr id="11" name="TextBox 10">
            <a:extLst>
              <a:ext uri="{FF2B5EF4-FFF2-40B4-BE49-F238E27FC236}">
                <a16:creationId xmlns:a16="http://schemas.microsoft.com/office/drawing/2014/main" id="{84EDFBD0-8D75-4BF0-DAF1-4E18A1E7647A}"/>
              </a:ext>
            </a:extLst>
          </p:cNvPr>
          <p:cNvSpPr txBox="1"/>
          <p:nvPr/>
        </p:nvSpPr>
        <p:spPr>
          <a:xfrm>
            <a:off x="9557884" y="3822652"/>
            <a:ext cx="2407519" cy="1600438"/>
          </a:xfrm>
          <a:prstGeom prst="rect">
            <a:avLst/>
          </a:prstGeom>
          <a:noFill/>
        </p:spPr>
        <p:txBody>
          <a:bodyPr wrap="square">
            <a:spAutoFit/>
          </a:bodyPr>
          <a:lstStyle/>
          <a:p>
            <a:r>
              <a:rPr lang="nl-NL" sz="1400" dirty="0"/>
              <a:t>Andersen, A., Lund, A., Knop, F.K. </a:t>
            </a:r>
            <a:r>
              <a:rPr lang="nl-NL" sz="1400" i="1" dirty="0"/>
              <a:t>et al.</a:t>
            </a:r>
            <a:r>
              <a:rPr lang="nl-NL" sz="1400" dirty="0"/>
              <a:t> Glucagon-like peptide 1 in health and disease. </a:t>
            </a:r>
            <a:r>
              <a:rPr lang="nl-NL" sz="1400" i="1" dirty="0"/>
              <a:t>Nat Rev Endocrinol</a:t>
            </a:r>
            <a:r>
              <a:rPr lang="nl-NL" sz="1400" dirty="0"/>
              <a:t> </a:t>
            </a:r>
            <a:r>
              <a:rPr lang="nl-NL" sz="1400" b="1" dirty="0"/>
              <a:t>14, </a:t>
            </a:r>
            <a:r>
              <a:rPr lang="nl-NL" sz="1400" dirty="0"/>
              <a:t>390–403 (2018). https://doi.org/10.1038/s41574-018-0016-2</a:t>
            </a:r>
          </a:p>
        </p:txBody>
      </p:sp>
    </p:spTree>
    <p:extLst>
      <p:ext uri="{BB962C8B-B14F-4D97-AF65-F5344CB8AC3E}">
        <p14:creationId xmlns:p14="http://schemas.microsoft.com/office/powerpoint/2010/main" val="2013091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CED233-1CB0-43CE-9B51-34E108E6A88B}"/>
              </a:ext>
            </a:extLst>
          </p:cNvPr>
          <p:cNvSpPr txBox="1"/>
          <p:nvPr/>
        </p:nvSpPr>
        <p:spPr>
          <a:xfrm>
            <a:off x="240632" y="5808732"/>
            <a:ext cx="8691239" cy="1065836"/>
          </a:xfrm>
          <a:prstGeom prst="rect">
            <a:avLst/>
          </a:prstGeom>
        </p:spPr>
        <p:txBody>
          <a:bodyPr vert="horz" lIns="91440" tIns="45720" rIns="91440" bIns="45720" rtlCol="0" anchor="ctr">
            <a:normAutofit/>
          </a:bodyPr>
          <a:lstStyle/>
          <a:p>
            <a:pPr indent="-228600">
              <a:lnSpc>
                <a:spcPct val="90000"/>
              </a:lnSpc>
              <a:spcBef>
                <a:spcPct val="0"/>
              </a:spcBef>
              <a:spcAft>
                <a:spcPts val="600"/>
              </a:spcAft>
            </a:pPr>
            <a:r>
              <a:rPr lang="nl-NL" sz="1100" dirty="0"/>
              <a:t>Pi-Sunyer X, Astrup A, Fujioka K, et al; SCALE Obesity and Prediabetes NN8022-1839 Study Group. A randomized, controlled trial of 3.0 mg of liraglutide in weight management. N Engl J Med. 2015;373:11-22. doi:10.1056/NEJMoa1411892. Medlin</a:t>
            </a:r>
            <a:endParaRPr lang="en-US" sz="1100" dirty="0">
              <a:latin typeface="+mj-lt"/>
              <a:ea typeface="+mj-ea"/>
              <a:cs typeface="+mj-cs"/>
            </a:endParaRPr>
          </a:p>
        </p:txBody>
      </p:sp>
      <p:pic>
        <p:nvPicPr>
          <p:cNvPr id="6" name="Picture 5" descr="Graphical user interface&#10;&#10;Description automatically generated">
            <a:extLst>
              <a:ext uri="{FF2B5EF4-FFF2-40B4-BE49-F238E27FC236}">
                <a16:creationId xmlns:a16="http://schemas.microsoft.com/office/drawing/2014/main" id="{3F55EFD4-4F54-4243-BF54-C8E57CF22069}"/>
              </a:ext>
            </a:extLst>
          </p:cNvPr>
          <p:cNvPicPr>
            <a:picLocks noChangeAspect="1"/>
          </p:cNvPicPr>
          <p:nvPr/>
        </p:nvPicPr>
        <p:blipFill rotWithShape="1">
          <a:blip r:embed="rId2"/>
          <a:srcRect l="47902" t="23697" r="23886" b="42944"/>
          <a:stretch/>
        </p:blipFill>
        <p:spPr>
          <a:xfrm>
            <a:off x="114273" y="1781854"/>
            <a:ext cx="6054593" cy="402687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00A2626-AFAD-4F0C-A031-E4AA6B18809C}"/>
              </a:ext>
            </a:extLst>
          </p:cNvPr>
          <p:cNvPicPr>
            <a:picLocks noChangeAspect="1"/>
          </p:cNvPicPr>
          <p:nvPr/>
        </p:nvPicPr>
        <p:blipFill rotWithShape="1">
          <a:blip r:embed="rId2"/>
          <a:srcRect l="47983" t="56407" r="23824" b="14601"/>
          <a:stretch/>
        </p:blipFill>
        <p:spPr>
          <a:xfrm>
            <a:off x="6168866" y="1759164"/>
            <a:ext cx="6054593" cy="3339671"/>
          </a:xfrm>
          <a:prstGeom prst="rect">
            <a:avLst/>
          </a:prstGeom>
        </p:spPr>
      </p:pic>
      <p:sp>
        <p:nvSpPr>
          <p:cNvPr id="3" name="TextBox 2">
            <a:extLst>
              <a:ext uri="{FF2B5EF4-FFF2-40B4-BE49-F238E27FC236}">
                <a16:creationId xmlns:a16="http://schemas.microsoft.com/office/drawing/2014/main" id="{6DA4149E-AB55-A5DE-82AC-980F7B06585B}"/>
              </a:ext>
            </a:extLst>
          </p:cNvPr>
          <p:cNvSpPr txBox="1"/>
          <p:nvPr/>
        </p:nvSpPr>
        <p:spPr>
          <a:xfrm>
            <a:off x="240632" y="365760"/>
            <a:ext cx="11598442" cy="523220"/>
          </a:xfrm>
          <a:prstGeom prst="rect">
            <a:avLst/>
          </a:prstGeom>
          <a:noFill/>
        </p:spPr>
        <p:txBody>
          <a:bodyPr wrap="square" rtlCol="0">
            <a:spAutoFit/>
          </a:bodyPr>
          <a:lstStyle/>
          <a:p>
            <a:r>
              <a:rPr lang="en-GB" sz="2800" dirty="0"/>
              <a:t>A Randomized, Controlled Trial of 3.0 mg of Liraglutide in Weight Management </a:t>
            </a:r>
          </a:p>
        </p:txBody>
      </p:sp>
      <p:sp>
        <p:nvSpPr>
          <p:cNvPr id="8" name="TextBox 7">
            <a:extLst>
              <a:ext uri="{FF2B5EF4-FFF2-40B4-BE49-F238E27FC236}">
                <a16:creationId xmlns:a16="http://schemas.microsoft.com/office/drawing/2014/main" id="{3523854A-FE8A-429E-FE2D-F056B592DFFE}"/>
              </a:ext>
            </a:extLst>
          </p:cNvPr>
          <p:cNvSpPr txBox="1"/>
          <p:nvPr/>
        </p:nvSpPr>
        <p:spPr>
          <a:xfrm>
            <a:off x="6295225" y="5154910"/>
            <a:ext cx="6112042" cy="923330"/>
          </a:xfrm>
          <a:prstGeom prst="rect">
            <a:avLst/>
          </a:prstGeom>
          <a:noFill/>
        </p:spPr>
        <p:txBody>
          <a:bodyPr wrap="square">
            <a:spAutoFit/>
          </a:bodyPr>
          <a:lstStyle/>
          <a:p>
            <a:r>
              <a:rPr lang="en-GB" dirty="0"/>
              <a:t>Serious events occurred in 6.2% of the patients in the liraglutide group and in 5.0% of the patients in the placebo group</a:t>
            </a:r>
            <a:endParaRPr lang="nl-NL" dirty="0"/>
          </a:p>
        </p:txBody>
      </p:sp>
      <p:sp>
        <p:nvSpPr>
          <p:cNvPr id="10" name="TextBox 9">
            <a:extLst>
              <a:ext uri="{FF2B5EF4-FFF2-40B4-BE49-F238E27FC236}">
                <a16:creationId xmlns:a16="http://schemas.microsoft.com/office/drawing/2014/main" id="{F76EEF71-5B58-642A-54F7-203BF6E5D2DB}"/>
              </a:ext>
            </a:extLst>
          </p:cNvPr>
          <p:cNvSpPr txBox="1"/>
          <p:nvPr/>
        </p:nvSpPr>
        <p:spPr>
          <a:xfrm>
            <a:off x="397041" y="1112833"/>
            <a:ext cx="9921241" cy="400110"/>
          </a:xfrm>
          <a:prstGeom prst="rect">
            <a:avLst/>
          </a:prstGeom>
          <a:noFill/>
        </p:spPr>
        <p:txBody>
          <a:bodyPr wrap="square">
            <a:spAutoFit/>
          </a:bodyPr>
          <a:lstStyle/>
          <a:p>
            <a:r>
              <a:rPr lang="en-GB" sz="2000" dirty="0"/>
              <a:t>56-week, double-blind trial involving 3731 patients who did not have type 2 diabetes</a:t>
            </a:r>
            <a:endParaRPr lang="nl-NL" sz="2000" dirty="0"/>
          </a:p>
        </p:txBody>
      </p:sp>
    </p:spTree>
    <p:extLst>
      <p:ext uri="{BB962C8B-B14F-4D97-AF65-F5344CB8AC3E}">
        <p14:creationId xmlns:p14="http://schemas.microsoft.com/office/powerpoint/2010/main" val="689946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E50CB541-17B5-4925-28A7-2FD24F27260B}"/>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178269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C3C8-14D2-AFDE-4A05-3B8F378EACBD}"/>
              </a:ext>
            </a:extLst>
          </p:cNvPr>
          <p:cNvSpPr>
            <a:spLocks noGrp="1"/>
          </p:cNvSpPr>
          <p:nvPr>
            <p:ph type="title"/>
          </p:nvPr>
        </p:nvSpPr>
        <p:spPr/>
        <p:txBody>
          <a:bodyPr>
            <a:normAutofit/>
          </a:bodyPr>
          <a:lstStyle/>
          <a:p>
            <a:r>
              <a:rPr lang="en-US" sz="4000" dirty="0" err="1">
                <a:solidFill>
                  <a:srgbClr val="666BD9"/>
                </a:solidFill>
                <a:latin typeface="Sofia Pro Soft Regular" panose="020B0000000000000000" pitchFamily="34" charset="0"/>
              </a:rPr>
              <a:t>Voorspellende</a:t>
            </a:r>
            <a:r>
              <a:rPr lang="en-US" sz="4000" dirty="0">
                <a:solidFill>
                  <a:srgbClr val="666BD9"/>
                </a:solidFill>
                <a:latin typeface="Sofia Pro Soft Regular" panose="020B0000000000000000" pitchFamily="34" charset="0"/>
              </a:rPr>
              <a:t> </a:t>
            </a:r>
            <a:r>
              <a:rPr lang="en-US" sz="4000" dirty="0" err="1">
                <a:solidFill>
                  <a:srgbClr val="666BD9"/>
                </a:solidFill>
                <a:latin typeface="Sofia Pro Soft Regular" panose="020B0000000000000000" pitchFamily="34" charset="0"/>
              </a:rPr>
              <a:t>factoren</a:t>
            </a:r>
            <a:r>
              <a:rPr lang="en-US" sz="4000" dirty="0">
                <a:solidFill>
                  <a:srgbClr val="666BD9"/>
                </a:solidFill>
                <a:latin typeface="Sofia Pro Soft Regular" panose="020B0000000000000000" pitchFamily="34" charset="0"/>
              </a:rPr>
              <a:t> </a:t>
            </a:r>
            <a:r>
              <a:rPr lang="en-US" sz="4000" dirty="0" err="1">
                <a:solidFill>
                  <a:srgbClr val="666BD9"/>
                </a:solidFill>
                <a:latin typeface="Sofia Pro Soft Regular" panose="020B0000000000000000" pitchFamily="34" charset="0"/>
              </a:rPr>
              <a:t>succes</a:t>
            </a:r>
            <a:r>
              <a:rPr lang="en-US" sz="4000" dirty="0">
                <a:solidFill>
                  <a:srgbClr val="666BD9"/>
                </a:solidFill>
                <a:latin typeface="Sofia Pro Soft Regular" panose="020B0000000000000000" pitchFamily="34" charset="0"/>
              </a:rPr>
              <a:t> Liraglutide</a:t>
            </a:r>
            <a:endParaRPr lang="nl-NL" sz="4000" dirty="0">
              <a:solidFill>
                <a:srgbClr val="666BD9"/>
              </a:solidFill>
              <a:latin typeface="Sofia Pro Soft Regular" panose="020B0000000000000000" pitchFamily="34" charset="0"/>
            </a:endParaRPr>
          </a:p>
        </p:txBody>
      </p:sp>
      <p:sp>
        <p:nvSpPr>
          <p:cNvPr id="3" name="Content Placeholder 2">
            <a:extLst>
              <a:ext uri="{FF2B5EF4-FFF2-40B4-BE49-F238E27FC236}">
                <a16:creationId xmlns:a16="http://schemas.microsoft.com/office/drawing/2014/main" id="{4B995604-FFBC-B583-2E75-99B51A8C66CC}"/>
              </a:ext>
            </a:extLst>
          </p:cNvPr>
          <p:cNvSpPr>
            <a:spLocks noGrp="1"/>
          </p:cNvSpPr>
          <p:nvPr>
            <p:ph idx="1"/>
          </p:nvPr>
        </p:nvSpPr>
        <p:spPr>
          <a:xfrm>
            <a:off x="838200" y="1560155"/>
            <a:ext cx="10515600" cy="4351338"/>
          </a:xfrm>
        </p:spPr>
        <p:txBody>
          <a:bodyPr/>
          <a:lstStyle/>
          <a:p>
            <a:r>
              <a:rPr lang="en-US" dirty="0" err="1">
                <a:latin typeface="Sofia Pro Soft Light" panose="020B0000000000000000" pitchFamily="34" charset="0"/>
              </a:rPr>
              <a:t>Vrouwelijk</a:t>
            </a:r>
            <a:r>
              <a:rPr lang="en-US" dirty="0">
                <a:latin typeface="Sofia Pro Soft Light" panose="020B0000000000000000" pitchFamily="34" charset="0"/>
              </a:rPr>
              <a:t> </a:t>
            </a:r>
            <a:r>
              <a:rPr lang="en-US" dirty="0" err="1">
                <a:latin typeface="Sofia Pro Soft Light" panose="020B0000000000000000" pitchFamily="34" charset="0"/>
              </a:rPr>
              <a:t>geslacht</a:t>
            </a:r>
            <a:r>
              <a:rPr lang="en-US" dirty="0">
                <a:latin typeface="Sofia Pro Soft Light" panose="020B0000000000000000" pitchFamily="34" charset="0"/>
              </a:rPr>
              <a:t>, </a:t>
            </a:r>
            <a:r>
              <a:rPr lang="en-US" dirty="0" err="1">
                <a:latin typeface="Sofia Pro Soft Light" panose="020B0000000000000000" pitchFamily="34" charset="0"/>
              </a:rPr>
              <a:t>geen</a:t>
            </a:r>
            <a:r>
              <a:rPr lang="en-US" dirty="0">
                <a:latin typeface="Sofia Pro Soft Light" panose="020B0000000000000000" pitchFamily="34" charset="0"/>
              </a:rPr>
              <a:t> diabetes</a:t>
            </a:r>
          </a:p>
          <a:p>
            <a:r>
              <a:rPr lang="en-US" dirty="0" err="1">
                <a:latin typeface="Sofia Pro Soft Light" panose="020B0000000000000000" pitchFamily="34" charset="0"/>
              </a:rPr>
              <a:t>Relatief</a:t>
            </a:r>
            <a:r>
              <a:rPr lang="en-US" dirty="0">
                <a:latin typeface="Sofia Pro Soft Light" panose="020B0000000000000000" pitchFamily="34" charset="0"/>
              </a:rPr>
              <a:t> </a:t>
            </a:r>
            <a:r>
              <a:rPr lang="en-US" dirty="0" err="1">
                <a:latin typeface="Sofia Pro Soft Light" panose="020B0000000000000000" pitchFamily="34" charset="0"/>
              </a:rPr>
              <a:t>hoog</a:t>
            </a:r>
            <a:r>
              <a:rPr lang="en-US" dirty="0">
                <a:latin typeface="Sofia Pro Soft Light" panose="020B0000000000000000" pitchFamily="34" charset="0"/>
              </a:rPr>
              <a:t> </a:t>
            </a:r>
            <a:r>
              <a:rPr lang="en-US" dirty="0" err="1">
                <a:latin typeface="Sofia Pro Soft Light" panose="020B0000000000000000" pitchFamily="34" charset="0"/>
              </a:rPr>
              <a:t>uitgangsgewicht</a:t>
            </a:r>
            <a:endParaRPr lang="en-US" dirty="0">
              <a:latin typeface="Sofia Pro Soft Light" panose="020B0000000000000000" pitchFamily="34" charset="0"/>
            </a:endParaRPr>
          </a:p>
          <a:p>
            <a:r>
              <a:rPr lang="en-US" dirty="0">
                <a:latin typeface="Sofia Pro Soft Light" panose="020B0000000000000000" pitchFamily="34" charset="0"/>
              </a:rPr>
              <a:t>4% </a:t>
            </a:r>
            <a:r>
              <a:rPr lang="en-US" dirty="0" err="1">
                <a:latin typeface="Sofia Pro Soft Light" panose="020B0000000000000000" pitchFamily="34" charset="0"/>
              </a:rPr>
              <a:t>gewichtsverlies</a:t>
            </a:r>
            <a:r>
              <a:rPr lang="en-US" dirty="0">
                <a:latin typeface="Sofia Pro Soft Light" panose="020B0000000000000000" pitchFamily="34" charset="0"/>
              </a:rPr>
              <a:t> in de 1e 16 </a:t>
            </a:r>
            <a:r>
              <a:rPr lang="en-US" dirty="0" err="1">
                <a:latin typeface="Sofia Pro Soft Light" panose="020B0000000000000000" pitchFamily="34" charset="0"/>
              </a:rPr>
              <a:t>weken</a:t>
            </a:r>
            <a:endParaRPr lang="en-US" dirty="0">
              <a:latin typeface="Sofia Pro Soft Light" panose="020B0000000000000000" pitchFamily="34" charset="0"/>
            </a:endParaRPr>
          </a:p>
          <a:p>
            <a:endParaRPr lang="en-US" dirty="0">
              <a:latin typeface="Sofia Pro Soft Light" panose="020B0000000000000000" pitchFamily="34" charset="0"/>
            </a:endParaRPr>
          </a:p>
          <a:p>
            <a:pPr marL="0" indent="0">
              <a:buNone/>
            </a:pPr>
            <a:endParaRPr lang="en-US" dirty="0">
              <a:latin typeface="Sofia Pro Soft Light" panose="020B0000000000000000" pitchFamily="34" charset="0"/>
            </a:endParaRPr>
          </a:p>
          <a:p>
            <a:r>
              <a:rPr lang="en-US" dirty="0" err="1">
                <a:latin typeface="Sofia Pro Soft Light" panose="020B0000000000000000" pitchFamily="34" charset="0"/>
              </a:rPr>
              <a:t>Moeilijker</a:t>
            </a:r>
            <a:r>
              <a:rPr lang="en-US" dirty="0">
                <a:latin typeface="Sofia Pro Soft Light" panose="020B0000000000000000" pitchFamily="34" charset="0"/>
              </a:rPr>
              <a:t> </a:t>
            </a:r>
            <a:r>
              <a:rPr lang="en-US" dirty="0" err="1">
                <a:latin typeface="Sofia Pro Soft Light" panose="020B0000000000000000" pitchFamily="34" charset="0"/>
              </a:rPr>
              <a:t>te</a:t>
            </a:r>
            <a:r>
              <a:rPr lang="en-US" dirty="0">
                <a:latin typeface="Sofia Pro Soft Light" panose="020B0000000000000000" pitchFamily="34" charset="0"/>
              </a:rPr>
              <a:t> </a:t>
            </a:r>
            <a:r>
              <a:rPr lang="en-US" dirty="0" err="1">
                <a:latin typeface="Sofia Pro Soft Light" panose="020B0000000000000000" pitchFamily="34" charset="0"/>
              </a:rPr>
              <a:t>meten</a:t>
            </a:r>
            <a:r>
              <a:rPr lang="en-US" dirty="0">
                <a:latin typeface="Sofia Pro Soft Light" panose="020B0000000000000000" pitchFamily="34" charset="0"/>
              </a:rPr>
              <a:t> maar </a:t>
            </a:r>
            <a:r>
              <a:rPr lang="en-US" dirty="0" err="1">
                <a:latin typeface="Sofia Pro Soft Light" panose="020B0000000000000000" pitchFamily="34" charset="0"/>
              </a:rPr>
              <a:t>mogelijk</a:t>
            </a:r>
            <a:r>
              <a:rPr lang="en-US" dirty="0">
                <a:latin typeface="Sofia Pro Soft Light" panose="020B0000000000000000" pitchFamily="34" charset="0"/>
              </a:rPr>
              <a:t> van </a:t>
            </a:r>
            <a:r>
              <a:rPr lang="en-US" dirty="0" err="1">
                <a:latin typeface="Sofia Pro Soft Light" panose="020B0000000000000000" pitchFamily="34" charset="0"/>
              </a:rPr>
              <a:t>invloed</a:t>
            </a:r>
            <a:r>
              <a:rPr lang="en-US" dirty="0">
                <a:latin typeface="Sofia Pro Soft Light" panose="020B0000000000000000" pitchFamily="34" charset="0"/>
              </a:rPr>
              <a:t>:  </a:t>
            </a:r>
            <a:r>
              <a:rPr lang="en-GB" dirty="0" err="1">
                <a:latin typeface="Sofia Pro Soft Light" panose="020B0000000000000000" pitchFamily="34" charset="0"/>
              </a:rPr>
              <a:t>cerebrale</a:t>
            </a:r>
            <a:r>
              <a:rPr lang="en-GB" dirty="0">
                <a:latin typeface="Sofia Pro Soft Light" panose="020B0000000000000000" pitchFamily="34" charset="0"/>
              </a:rPr>
              <a:t> </a:t>
            </a:r>
            <a:r>
              <a:rPr lang="en-GB" dirty="0" err="1">
                <a:latin typeface="Sofia Pro Soft Light" panose="020B0000000000000000" pitchFamily="34" charset="0"/>
              </a:rPr>
              <a:t>doorbloeding</a:t>
            </a:r>
            <a:r>
              <a:rPr lang="en-GB" dirty="0">
                <a:latin typeface="Sofia Pro Soft Light" panose="020B0000000000000000" pitchFamily="34" charset="0"/>
              </a:rPr>
              <a:t>, food cue reactivity, </a:t>
            </a:r>
            <a:r>
              <a:rPr lang="en-GB" dirty="0" err="1">
                <a:latin typeface="Sofia Pro Soft Light" panose="020B0000000000000000" pitchFamily="34" charset="0"/>
              </a:rPr>
              <a:t>darm</a:t>
            </a:r>
            <a:r>
              <a:rPr lang="en-GB" dirty="0">
                <a:latin typeface="Sofia Pro Soft Light" panose="020B0000000000000000" pitchFamily="34" charset="0"/>
              </a:rPr>
              <a:t> </a:t>
            </a:r>
            <a:r>
              <a:rPr lang="en-GB" dirty="0" err="1">
                <a:latin typeface="Sofia Pro Soft Light" panose="020B0000000000000000" pitchFamily="34" charset="0"/>
              </a:rPr>
              <a:t>hormoon</a:t>
            </a:r>
            <a:r>
              <a:rPr lang="en-GB" dirty="0">
                <a:latin typeface="Sofia Pro Soft Light" panose="020B0000000000000000" pitchFamily="34" charset="0"/>
              </a:rPr>
              <a:t> levels, </a:t>
            </a:r>
            <a:r>
              <a:rPr lang="en-GB" dirty="0" err="1">
                <a:latin typeface="Sofia Pro Soft Light" panose="020B0000000000000000" pitchFamily="34" charset="0"/>
              </a:rPr>
              <a:t>dieet</a:t>
            </a:r>
            <a:r>
              <a:rPr lang="en-GB" dirty="0">
                <a:latin typeface="Sofia Pro Soft Light" panose="020B0000000000000000" pitchFamily="34" charset="0"/>
              </a:rPr>
              <a:t> </a:t>
            </a:r>
            <a:r>
              <a:rPr lang="en-GB" dirty="0" err="1">
                <a:latin typeface="Sofia Pro Soft Light" panose="020B0000000000000000" pitchFamily="34" charset="0"/>
              </a:rPr>
              <a:t>adherentie</a:t>
            </a:r>
            <a:r>
              <a:rPr lang="en-GB" dirty="0">
                <a:latin typeface="Sofia Pro Soft Light" panose="020B0000000000000000" pitchFamily="34" charset="0"/>
              </a:rPr>
              <a:t>  </a:t>
            </a:r>
            <a:endParaRPr lang="en-US" dirty="0">
              <a:latin typeface="Sofia Pro Soft Light" panose="020B0000000000000000" pitchFamily="34" charset="0"/>
            </a:endParaRPr>
          </a:p>
          <a:p>
            <a:endParaRPr lang="en-US" dirty="0"/>
          </a:p>
          <a:p>
            <a:endParaRPr lang="nl-NL" dirty="0"/>
          </a:p>
        </p:txBody>
      </p:sp>
      <p:sp>
        <p:nvSpPr>
          <p:cNvPr id="4" name="TextBox 3">
            <a:extLst>
              <a:ext uri="{FF2B5EF4-FFF2-40B4-BE49-F238E27FC236}">
                <a16:creationId xmlns:a16="http://schemas.microsoft.com/office/drawing/2014/main" id="{5037E38F-5061-1AA5-6EE5-70A5E795E5CB}"/>
              </a:ext>
            </a:extLst>
          </p:cNvPr>
          <p:cNvSpPr txBox="1"/>
          <p:nvPr/>
        </p:nvSpPr>
        <p:spPr>
          <a:xfrm>
            <a:off x="265470" y="6031210"/>
            <a:ext cx="11287433" cy="923330"/>
          </a:xfrm>
          <a:prstGeom prst="rect">
            <a:avLst/>
          </a:prstGeom>
          <a:noFill/>
        </p:spPr>
        <p:txBody>
          <a:bodyPr wrap="square" rtlCol="0">
            <a:spAutoFit/>
          </a:bodyPr>
          <a:lstStyle/>
          <a:p>
            <a:r>
              <a:rPr lang="nl-NL" dirty="0"/>
              <a:t>Webster CM, Mittal N, Dhurandhar EJ, Dhurandhar NV. Potential contributors to variation in weight-loss response to liraglutide. Obes Rev. 2023 Apr 17:e13568. doi: 10.1111/obr.13568. Epub ahead of print. PMID: 37069131.</a:t>
            </a:r>
          </a:p>
          <a:p>
            <a:endParaRPr lang="nl-NL" dirty="0"/>
          </a:p>
        </p:txBody>
      </p:sp>
    </p:spTree>
    <p:extLst>
      <p:ext uri="{BB962C8B-B14F-4D97-AF65-F5344CB8AC3E}">
        <p14:creationId xmlns:p14="http://schemas.microsoft.com/office/powerpoint/2010/main" val="375294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4F68-B307-4190-A04A-63463982F86F}"/>
              </a:ext>
            </a:extLst>
          </p:cNvPr>
          <p:cNvSpPr>
            <a:spLocks noGrp="1"/>
          </p:cNvSpPr>
          <p:nvPr>
            <p:ph type="title"/>
          </p:nvPr>
        </p:nvSpPr>
        <p:spPr>
          <a:xfrm>
            <a:off x="0" y="304800"/>
            <a:ext cx="11582400" cy="762000"/>
          </a:xfrm>
        </p:spPr>
        <p:txBody>
          <a:bodyPr/>
          <a:lstStyle/>
          <a:p>
            <a:pPr algn="l"/>
            <a:r>
              <a:rPr lang="en-NL" dirty="0"/>
              <a:t>     </a:t>
            </a:r>
            <a:r>
              <a:rPr lang="en-NL" dirty="0">
                <a:solidFill>
                  <a:srgbClr val="666BD9"/>
                </a:solidFill>
                <a:latin typeface="Sofia Pro Soft Regular" panose="020B0000000000000000" pitchFamily="34" charset="0"/>
              </a:rPr>
              <a:t>Liraglutide</a:t>
            </a:r>
            <a:r>
              <a:rPr lang="en-NL" dirty="0">
                <a:latin typeface="Sofia Pro Soft Regular" panose="020B0000000000000000" pitchFamily="34" charset="0"/>
              </a:rPr>
              <a:t> </a:t>
            </a:r>
            <a:r>
              <a:rPr lang="en-NL" b="1" dirty="0" err="1">
                <a:latin typeface="Sofia Pro Soft Regular" panose="020B0000000000000000" pitchFamily="34" charset="0"/>
              </a:rPr>
              <a:t>voorwaarden</a:t>
            </a:r>
            <a:r>
              <a:rPr lang="en-NL" b="1" dirty="0">
                <a:latin typeface="Sofia Pro Soft Regular" panose="020B0000000000000000" pitchFamily="34" charset="0"/>
              </a:rPr>
              <a:t> </a:t>
            </a:r>
            <a:r>
              <a:rPr lang="en-NL" b="1" dirty="0" err="1">
                <a:latin typeface="Sofia Pro Soft Regular" panose="020B0000000000000000" pitchFamily="34" charset="0"/>
              </a:rPr>
              <a:t>vergoeding</a:t>
            </a:r>
            <a:endParaRPr lang="nl-NL" b="1" dirty="0">
              <a:latin typeface="Sofia Pro Soft Regular" panose="020B0000000000000000" pitchFamily="34" charset="0"/>
            </a:endParaRPr>
          </a:p>
        </p:txBody>
      </p:sp>
      <p:sp>
        <p:nvSpPr>
          <p:cNvPr id="3" name="Content Placeholder 2">
            <a:extLst>
              <a:ext uri="{FF2B5EF4-FFF2-40B4-BE49-F238E27FC236}">
                <a16:creationId xmlns:a16="http://schemas.microsoft.com/office/drawing/2014/main" id="{7D94249C-391C-4052-B8BF-DF999F4DEFDC}"/>
              </a:ext>
            </a:extLst>
          </p:cNvPr>
          <p:cNvSpPr>
            <a:spLocks noGrp="1"/>
          </p:cNvSpPr>
          <p:nvPr>
            <p:ph idx="1"/>
          </p:nvPr>
        </p:nvSpPr>
        <p:spPr>
          <a:xfrm>
            <a:off x="243396" y="1381741"/>
            <a:ext cx="11856868" cy="4351338"/>
          </a:xfrm>
        </p:spPr>
        <p:txBody>
          <a:bodyPr/>
          <a:lstStyle/>
          <a:p>
            <a:r>
              <a:rPr lang="en-NL" dirty="0">
                <a:latin typeface="Sofia Pro Soft Light" panose="020B0000000000000000" pitchFamily="34" charset="0"/>
              </a:rPr>
              <a:t>BMI 40 </a:t>
            </a:r>
            <a:r>
              <a:rPr lang="en-NL" dirty="0" err="1">
                <a:latin typeface="Sofia Pro Soft Light" panose="020B0000000000000000" pitchFamily="34" charset="0"/>
              </a:rPr>
              <a:t>en</a:t>
            </a:r>
            <a:r>
              <a:rPr lang="en-NL" dirty="0">
                <a:latin typeface="Sofia Pro Soft Light" panose="020B0000000000000000" pitchFamily="34" charset="0"/>
              </a:rPr>
              <a:t> </a:t>
            </a:r>
            <a:r>
              <a:rPr lang="en-NL" dirty="0" err="1">
                <a:latin typeface="Sofia Pro Soft Light" panose="020B0000000000000000" pitchFamily="34" charset="0"/>
              </a:rPr>
              <a:t>hoger</a:t>
            </a:r>
            <a:endParaRPr lang="en-NL" dirty="0">
              <a:latin typeface="Sofia Pro Soft Light" panose="020B0000000000000000" pitchFamily="34" charset="0"/>
            </a:endParaRPr>
          </a:p>
          <a:p>
            <a:r>
              <a:rPr lang="en-NL" dirty="0">
                <a:latin typeface="Sofia Pro Soft Light" panose="020B0000000000000000" pitchFamily="34" charset="0"/>
              </a:rPr>
              <a:t>BMI 35 </a:t>
            </a:r>
            <a:r>
              <a:rPr lang="en-NL" dirty="0" err="1">
                <a:latin typeface="Sofia Pro Soft Light" panose="020B0000000000000000" pitchFamily="34" charset="0"/>
              </a:rPr>
              <a:t>en</a:t>
            </a:r>
            <a:r>
              <a:rPr lang="en-NL" dirty="0">
                <a:latin typeface="Sofia Pro Soft Light" panose="020B0000000000000000" pitchFamily="34" charset="0"/>
              </a:rPr>
              <a:t> </a:t>
            </a:r>
            <a:r>
              <a:rPr lang="en-NL" dirty="0" err="1">
                <a:latin typeface="Sofia Pro Soft Light" panose="020B0000000000000000" pitchFamily="34" charset="0"/>
              </a:rPr>
              <a:t>hoger</a:t>
            </a:r>
            <a:r>
              <a:rPr lang="en-NL" dirty="0">
                <a:latin typeface="Sofia Pro Soft Light" panose="020B0000000000000000" pitchFamily="34" charset="0"/>
              </a:rPr>
              <a:t> in </a:t>
            </a:r>
            <a:r>
              <a:rPr lang="en-NL" dirty="0" err="1">
                <a:latin typeface="Sofia Pro Soft Light" panose="020B0000000000000000" pitchFamily="34" charset="0"/>
              </a:rPr>
              <a:t>combinatie</a:t>
            </a:r>
            <a:r>
              <a:rPr lang="en-NL" dirty="0">
                <a:latin typeface="Sofia Pro Soft Light" panose="020B0000000000000000" pitchFamily="34" charset="0"/>
              </a:rPr>
              <a:t> met OSAS of HVZ/ </a:t>
            </a:r>
            <a:r>
              <a:rPr lang="en-NL" dirty="0" err="1">
                <a:latin typeface="Sofia Pro Soft Light" panose="020B0000000000000000" pitchFamily="34" charset="0"/>
              </a:rPr>
              <a:t>Hypertensie</a:t>
            </a:r>
            <a:endParaRPr lang="en-NL" dirty="0">
              <a:latin typeface="Sofia Pro Soft Light" panose="020B0000000000000000" pitchFamily="34" charset="0"/>
            </a:endParaRPr>
          </a:p>
          <a:p>
            <a:r>
              <a:rPr lang="en-NL" dirty="0">
                <a:latin typeface="Sofia Pro Soft Light" panose="020B0000000000000000" pitchFamily="34" charset="0"/>
              </a:rPr>
              <a:t>Actief deelnemen aan een RIVM erkende GLI</a:t>
            </a:r>
            <a:r>
              <a:rPr lang="en-US" dirty="0">
                <a:latin typeface="Sofia Pro Soft Light" panose="020B0000000000000000" pitchFamily="34" charset="0"/>
              </a:rPr>
              <a:t> met </a:t>
            </a:r>
            <a:r>
              <a:rPr lang="en-US" dirty="0" err="1">
                <a:latin typeface="Sofia Pro Soft Light" panose="020B0000000000000000" pitchFamily="34" charset="0"/>
              </a:rPr>
              <a:t>onvoldoende</a:t>
            </a:r>
            <a:r>
              <a:rPr lang="en-US" dirty="0">
                <a:latin typeface="Sofia Pro Soft Light" panose="020B0000000000000000" pitchFamily="34" charset="0"/>
              </a:rPr>
              <a:t> </a:t>
            </a:r>
            <a:r>
              <a:rPr lang="en-US" dirty="0" err="1">
                <a:latin typeface="Sofia Pro Soft Light" panose="020B0000000000000000" pitchFamily="34" charset="0"/>
              </a:rPr>
              <a:t>resultaat</a:t>
            </a:r>
            <a:endParaRPr lang="en-NL" dirty="0">
              <a:latin typeface="Sofia Pro Soft Light" panose="020B0000000000000000" pitchFamily="34" charset="0"/>
            </a:endParaRPr>
          </a:p>
          <a:p>
            <a:r>
              <a:rPr lang="en-NL" dirty="0" err="1">
                <a:latin typeface="Sofia Pro Soft Light" panose="020B0000000000000000" pitchFamily="34" charset="0"/>
              </a:rPr>
              <a:t>Evaluatie</a:t>
            </a:r>
            <a:r>
              <a:rPr lang="en-NL" dirty="0">
                <a:latin typeface="Sofia Pro Soft Light" panose="020B0000000000000000" pitchFamily="34" charset="0"/>
              </a:rPr>
              <a:t> </a:t>
            </a:r>
            <a:r>
              <a:rPr lang="en-NL" dirty="0" err="1">
                <a:latin typeface="Sofia Pro Soft Light" panose="020B0000000000000000" pitchFamily="34" charset="0"/>
              </a:rPr>
              <a:t>na</a:t>
            </a:r>
            <a:r>
              <a:rPr lang="en-NL" dirty="0">
                <a:latin typeface="Sofia Pro Soft Light" panose="020B0000000000000000" pitchFamily="34" charset="0"/>
              </a:rPr>
              <a:t> 3 </a:t>
            </a:r>
            <a:r>
              <a:rPr lang="en-NL" dirty="0" err="1">
                <a:latin typeface="Sofia Pro Soft Light" panose="020B0000000000000000" pitchFamily="34" charset="0"/>
              </a:rPr>
              <a:t>maanden</a:t>
            </a:r>
            <a:r>
              <a:rPr lang="en-NL" dirty="0">
                <a:latin typeface="Sofia Pro Soft Light" panose="020B0000000000000000" pitchFamily="34" charset="0"/>
              </a:rPr>
              <a:t> </a:t>
            </a:r>
            <a:r>
              <a:rPr lang="en-NL" dirty="0" err="1">
                <a:latin typeface="Sofia Pro Soft Light" panose="020B0000000000000000" pitchFamily="34" charset="0"/>
              </a:rPr>
              <a:t>gebruik</a:t>
            </a:r>
            <a:r>
              <a:rPr lang="en-NL" dirty="0">
                <a:latin typeface="Sofia Pro Soft Light" panose="020B0000000000000000" pitchFamily="34" charset="0"/>
              </a:rPr>
              <a:t> in </a:t>
            </a:r>
            <a:r>
              <a:rPr lang="en-NL" dirty="0" err="1">
                <a:latin typeface="Sofia Pro Soft Light" panose="020B0000000000000000" pitchFamily="34" charset="0"/>
              </a:rPr>
              <a:t>onderhoudsdosering</a:t>
            </a:r>
            <a:endParaRPr lang="en-NL" dirty="0">
              <a:latin typeface="Sofia Pro Soft Light" panose="020B0000000000000000" pitchFamily="34" charset="0"/>
            </a:endParaRPr>
          </a:p>
          <a:p>
            <a:r>
              <a:rPr lang="en-NL" dirty="0" err="1">
                <a:latin typeface="Sofia Pro Soft Light" panose="020B0000000000000000" pitchFamily="34" charset="0"/>
              </a:rPr>
              <a:t>Bij</a:t>
            </a:r>
            <a:r>
              <a:rPr lang="en-NL" dirty="0">
                <a:latin typeface="Sofia Pro Soft Light" panose="020B0000000000000000" pitchFamily="34" charset="0"/>
              </a:rPr>
              <a:t> &gt;5% </a:t>
            </a:r>
            <a:r>
              <a:rPr lang="en-NL" dirty="0" err="1">
                <a:latin typeface="Sofia Pro Soft Light" panose="020B0000000000000000" pitchFamily="34" charset="0"/>
              </a:rPr>
              <a:t>gewichtsafname</a:t>
            </a:r>
            <a:r>
              <a:rPr lang="en-NL" dirty="0">
                <a:latin typeface="Sofia Pro Soft Light" panose="020B0000000000000000" pitchFamily="34" charset="0"/>
              </a:rPr>
              <a:t> </a:t>
            </a:r>
            <a:r>
              <a:rPr lang="en-NL" dirty="0" err="1">
                <a:latin typeface="Sofia Pro Soft Light" panose="020B0000000000000000" pitchFamily="34" charset="0"/>
              </a:rPr>
              <a:t>continueren</a:t>
            </a:r>
            <a:r>
              <a:rPr lang="en-NL" dirty="0">
                <a:latin typeface="Sofia Pro Soft Light" panose="020B0000000000000000" pitchFamily="34" charset="0"/>
              </a:rPr>
              <a:t>, </a:t>
            </a:r>
            <a:r>
              <a:rPr lang="en-NL" dirty="0" err="1">
                <a:latin typeface="Sofia Pro Soft Light" panose="020B0000000000000000" pitchFamily="34" charset="0"/>
              </a:rPr>
              <a:t>anders</a:t>
            </a:r>
            <a:r>
              <a:rPr lang="en-NL" dirty="0">
                <a:latin typeface="Sofia Pro Soft Light" panose="020B0000000000000000" pitchFamily="34" charset="0"/>
              </a:rPr>
              <a:t> </a:t>
            </a:r>
            <a:r>
              <a:rPr lang="en-NL" dirty="0" err="1">
                <a:latin typeface="Sofia Pro Soft Light" panose="020B0000000000000000" pitchFamily="34" charset="0"/>
              </a:rPr>
              <a:t>staken</a:t>
            </a:r>
            <a:endParaRPr lang="en-NL" dirty="0">
              <a:latin typeface="Sofia Pro Soft Light" panose="020B0000000000000000" pitchFamily="34" charset="0"/>
            </a:endParaRPr>
          </a:p>
          <a:p>
            <a:r>
              <a:rPr lang="en-NL" dirty="0">
                <a:latin typeface="Sofia Pro Soft Light" panose="020B0000000000000000" pitchFamily="34" charset="0"/>
              </a:rPr>
              <a:t>Na 24 </a:t>
            </a:r>
            <a:r>
              <a:rPr lang="en-NL" dirty="0" err="1">
                <a:latin typeface="Sofia Pro Soft Light" panose="020B0000000000000000" pitchFamily="34" charset="0"/>
              </a:rPr>
              <a:t>maanden</a:t>
            </a:r>
            <a:r>
              <a:rPr lang="en-NL" dirty="0">
                <a:latin typeface="Sofia Pro Soft Light" panose="020B0000000000000000" pitchFamily="34" charset="0"/>
              </a:rPr>
              <a:t> </a:t>
            </a:r>
            <a:r>
              <a:rPr lang="en-NL" dirty="0" err="1">
                <a:latin typeface="Sofia Pro Soft Light" panose="020B0000000000000000" pitchFamily="34" charset="0"/>
              </a:rPr>
              <a:t>evaluatie</a:t>
            </a:r>
            <a:r>
              <a:rPr lang="en-NL" dirty="0">
                <a:latin typeface="Sofia Pro Soft Light" panose="020B0000000000000000" pitchFamily="34" charset="0"/>
              </a:rPr>
              <a:t>, </a:t>
            </a:r>
            <a:r>
              <a:rPr lang="en-NL" dirty="0" err="1">
                <a:latin typeface="Sofia Pro Soft Light" panose="020B0000000000000000" pitchFamily="34" charset="0"/>
              </a:rPr>
              <a:t>indien</a:t>
            </a:r>
            <a:r>
              <a:rPr lang="en-NL" dirty="0">
                <a:latin typeface="Sofia Pro Soft Light" panose="020B0000000000000000" pitchFamily="34" charset="0"/>
              </a:rPr>
              <a:t> </a:t>
            </a:r>
            <a:r>
              <a:rPr lang="en-NL" dirty="0" err="1">
                <a:latin typeface="Sofia Pro Soft Light" panose="020B0000000000000000" pitchFamily="34" charset="0"/>
              </a:rPr>
              <a:t>nog</a:t>
            </a:r>
            <a:r>
              <a:rPr lang="en-NL" dirty="0">
                <a:latin typeface="Sofia Pro Soft Light" panose="020B0000000000000000" pitchFamily="34" charset="0"/>
              </a:rPr>
              <a:t> </a:t>
            </a:r>
            <a:r>
              <a:rPr lang="en-NL" dirty="0" err="1">
                <a:latin typeface="Sofia Pro Soft Light" panose="020B0000000000000000" pitchFamily="34" charset="0"/>
              </a:rPr>
              <a:t>indicatie</a:t>
            </a:r>
            <a:r>
              <a:rPr lang="en-NL" dirty="0">
                <a:latin typeface="Sofia Pro Soft Light" panose="020B0000000000000000" pitchFamily="34" charset="0"/>
              </a:rPr>
              <a:t> mag het </a:t>
            </a:r>
            <a:r>
              <a:rPr lang="en-NL" dirty="0" err="1">
                <a:latin typeface="Sofia Pro Soft Light" panose="020B0000000000000000" pitchFamily="34" charset="0"/>
              </a:rPr>
              <a:t>worden</a:t>
            </a:r>
            <a:r>
              <a:rPr lang="en-NL" dirty="0">
                <a:latin typeface="Sofia Pro Soft Light" panose="020B0000000000000000" pitchFamily="34" charset="0"/>
              </a:rPr>
              <a:t> </a:t>
            </a:r>
            <a:r>
              <a:rPr lang="en-NL" dirty="0" err="1">
                <a:latin typeface="Sofia Pro Soft Light" panose="020B0000000000000000" pitchFamily="34" charset="0"/>
              </a:rPr>
              <a:t>voortgezet</a:t>
            </a:r>
            <a:endParaRPr lang="en-NL" dirty="0">
              <a:latin typeface="Sofia Pro Soft Light" panose="020B0000000000000000" pitchFamily="34" charset="0"/>
            </a:endParaRPr>
          </a:p>
          <a:p>
            <a:endParaRPr lang="en-NL" dirty="0"/>
          </a:p>
          <a:p>
            <a:endParaRPr lang="en-NL" dirty="0"/>
          </a:p>
          <a:p>
            <a:endParaRPr lang="en-NL" dirty="0"/>
          </a:p>
          <a:p>
            <a:endParaRPr lang="nl-NL" dirty="0"/>
          </a:p>
        </p:txBody>
      </p:sp>
    </p:spTree>
    <p:extLst>
      <p:ext uri="{BB962C8B-B14F-4D97-AF65-F5344CB8AC3E}">
        <p14:creationId xmlns:p14="http://schemas.microsoft.com/office/powerpoint/2010/main" val="2859138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7873-C486-E386-3AD7-A58DF920B785}"/>
              </a:ext>
            </a:extLst>
          </p:cNvPr>
          <p:cNvSpPr>
            <a:spLocks noGrp="1"/>
          </p:cNvSpPr>
          <p:nvPr>
            <p:ph type="title"/>
          </p:nvPr>
        </p:nvSpPr>
        <p:spPr/>
        <p:txBody>
          <a:bodyPr>
            <a:normAutofit fontScale="90000"/>
          </a:bodyPr>
          <a:lstStyle/>
          <a:p>
            <a:r>
              <a:rPr lang="en-US" dirty="0" err="1">
                <a:solidFill>
                  <a:srgbClr val="666BD9"/>
                </a:solidFill>
                <a:latin typeface="Sofia Pro Soft Regular" panose="020B0000000000000000" pitchFamily="34" charset="0"/>
              </a:rPr>
              <a:t>Doseer</a:t>
            </a:r>
            <a:r>
              <a:rPr lang="en-US" dirty="0">
                <a:solidFill>
                  <a:srgbClr val="666BD9"/>
                </a:solidFill>
                <a:latin typeface="Sofia Pro Soft Regular" panose="020B0000000000000000" pitchFamily="34" charset="0"/>
              </a:rPr>
              <a:t> schema Liraglutide</a:t>
            </a:r>
          </a:p>
        </p:txBody>
      </p:sp>
      <p:sp>
        <p:nvSpPr>
          <p:cNvPr id="4" name="Slide Number Placeholder 3">
            <a:extLst>
              <a:ext uri="{FF2B5EF4-FFF2-40B4-BE49-F238E27FC236}">
                <a16:creationId xmlns:a16="http://schemas.microsoft.com/office/drawing/2014/main" id="{D1A60773-920F-A355-A845-7398A89B39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42</a:t>
            </a:fld>
            <a:endParaRPr lang="nl-NL"/>
          </a:p>
        </p:txBody>
      </p:sp>
      <p:pic>
        <p:nvPicPr>
          <p:cNvPr id="6" name="Picture 5" descr="A picture containing text, screenshot, font, electric blue&#10;&#10;Description automatically generated">
            <a:extLst>
              <a:ext uri="{FF2B5EF4-FFF2-40B4-BE49-F238E27FC236}">
                <a16:creationId xmlns:a16="http://schemas.microsoft.com/office/drawing/2014/main" id="{676B7EC0-0BDD-531A-7E4C-755A6CCCCDC1}"/>
              </a:ext>
            </a:extLst>
          </p:cNvPr>
          <p:cNvPicPr>
            <a:picLocks noChangeAspect="1"/>
          </p:cNvPicPr>
          <p:nvPr/>
        </p:nvPicPr>
        <p:blipFill>
          <a:blip r:embed="rId2"/>
          <a:stretch>
            <a:fillRect/>
          </a:stretch>
        </p:blipFill>
        <p:spPr>
          <a:xfrm>
            <a:off x="866273" y="2364539"/>
            <a:ext cx="9994231" cy="3458745"/>
          </a:xfrm>
          <a:prstGeom prst="rect">
            <a:avLst/>
          </a:prstGeom>
        </p:spPr>
      </p:pic>
      <p:sp>
        <p:nvSpPr>
          <p:cNvPr id="7" name="Text Placeholder 13">
            <a:extLst>
              <a:ext uri="{FF2B5EF4-FFF2-40B4-BE49-F238E27FC236}">
                <a16:creationId xmlns:a16="http://schemas.microsoft.com/office/drawing/2014/main" id="{0393442B-A359-BE2D-D9BA-42E9E7DA006D}"/>
              </a:ext>
            </a:extLst>
          </p:cNvPr>
          <p:cNvSpPr txBox="1">
            <a:spLocks/>
          </p:cNvSpPr>
          <p:nvPr/>
        </p:nvSpPr>
        <p:spPr>
          <a:xfrm>
            <a:off x="647999" y="6210000"/>
            <a:ext cx="8652000" cy="324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a:t>SmPC Liraglutide, beschikbaar op https://www.ema.europa.eu/</a:t>
            </a:r>
            <a:endParaRPr lang="nl-NL" dirty="0"/>
          </a:p>
        </p:txBody>
      </p:sp>
    </p:spTree>
    <p:extLst>
      <p:ext uri="{BB962C8B-B14F-4D97-AF65-F5344CB8AC3E}">
        <p14:creationId xmlns:p14="http://schemas.microsoft.com/office/powerpoint/2010/main" val="2439816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0A95-2B7F-CFE6-9169-269B4A9843C0}"/>
              </a:ext>
            </a:extLst>
          </p:cNvPr>
          <p:cNvSpPr>
            <a:spLocks noGrp="1"/>
          </p:cNvSpPr>
          <p:nvPr>
            <p:ph type="title"/>
          </p:nvPr>
        </p:nvSpPr>
        <p:spPr/>
        <p:txBody>
          <a:bodyPr/>
          <a:lstStyle/>
          <a:p>
            <a:r>
              <a:rPr lang="en-US" dirty="0">
                <a:solidFill>
                  <a:srgbClr val="666BD9"/>
                </a:solidFill>
                <a:latin typeface="Sofia Pro Soft Regular" panose="020B0000000000000000" pitchFamily="34" charset="0"/>
              </a:rPr>
              <a:t>Casus 2 </a:t>
            </a:r>
            <a:r>
              <a:rPr lang="en-US" dirty="0" err="1">
                <a:solidFill>
                  <a:srgbClr val="666BD9"/>
                </a:solidFill>
                <a:latin typeface="Sofia Pro Soft Regular" panose="020B0000000000000000" pitchFamily="34" charset="0"/>
              </a:rPr>
              <a:t>Farmacotherapie</a:t>
            </a:r>
            <a:endParaRPr lang="nl-NL" dirty="0">
              <a:solidFill>
                <a:srgbClr val="666BD9"/>
              </a:solidFill>
              <a:latin typeface="Sofia Pro Soft Regular" panose="020B0000000000000000" pitchFamily="34" charset="0"/>
            </a:endParaRPr>
          </a:p>
        </p:txBody>
      </p:sp>
      <p:sp>
        <p:nvSpPr>
          <p:cNvPr id="3" name="Content Placeholder 2">
            <a:extLst>
              <a:ext uri="{FF2B5EF4-FFF2-40B4-BE49-F238E27FC236}">
                <a16:creationId xmlns:a16="http://schemas.microsoft.com/office/drawing/2014/main" id="{5DF79E6E-96B1-A443-7437-73248DBDC1BC}"/>
              </a:ext>
            </a:extLst>
          </p:cNvPr>
          <p:cNvSpPr>
            <a:spLocks noGrp="1"/>
          </p:cNvSpPr>
          <p:nvPr>
            <p:ph idx="1"/>
          </p:nvPr>
        </p:nvSpPr>
        <p:spPr>
          <a:xfrm>
            <a:off x="838200" y="1825625"/>
            <a:ext cx="10960510" cy="4351338"/>
          </a:xfrm>
        </p:spPr>
        <p:txBody>
          <a:bodyPr>
            <a:normAutofit/>
          </a:bodyPr>
          <a:lstStyle/>
          <a:p>
            <a:r>
              <a:rPr lang="en-US" dirty="0">
                <a:latin typeface="Sofia Pro Soft Light" panose="020B0000000000000000" pitchFamily="34" charset="0"/>
              </a:rPr>
              <a:t>Patient </a:t>
            </a:r>
            <a:r>
              <a:rPr lang="en-US" dirty="0" err="1">
                <a:latin typeface="Sofia Pro Soft Light" panose="020B0000000000000000" pitchFamily="34" charset="0"/>
              </a:rPr>
              <a:t>meneer</a:t>
            </a:r>
            <a:r>
              <a:rPr lang="en-US" dirty="0">
                <a:latin typeface="Sofia Pro Soft Light" panose="020B0000000000000000" pitchFamily="34" charset="0"/>
              </a:rPr>
              <a:t> Smit,  53 </a:t>
            </a:r>
            <a:r>
              <a:rPr lang="en-US" dirty="0" err="1">
                <a:latin typeface="Sofia Pro Soft Light" panose="020B0000000000000000" pitchFamily="34" charset="0"/>
              </a:rPr>
              <a:t>jaar</a:t>
            </a:r>
            <a:r>
              <a:rPr lang="en-US" dirty="0">
                <a:latin typeface="Sofia Pro Soft Light" panose="020B0000000000000000" pitchFamily="34" charset="0"/>
              </a:rPr>
              <a:t> </a:t>
            </a:r>
          </a:p>
          <a:p>
            <a:r>
              <a:rPr lang="en-US" dirty="0">
                <a:latin typeface="Sofia Pro Soft Light" panose="020B0000000000000000" pitchFamily="34" charset="0"/>
              </a:rPr>
              <a:t>BMI 36</a:t>
            </a:r>
          </a:p>
          <a:p>
            <a:r>
              <a:rPr lang="en-US" dirty="0" err="1">
                <a:latin typeface="Sofia Pro Soft Light" panose="020B0000000000000000" pitchFamily="34" charset="0"/>
              </a:rPr>
              <a:t>Hypertensie</a:t>
            </a:r>
            <a:r>
              <a:rPr lang="en-US" dirty="0">
                <a:latin typeface="Sofia Pro Soft Light" panose="020B0000000000000000" pitchFamily="34" charset="0"/>
              </a:rPr>
              <a:t> </a:t>
            </a:r>
            <a:r>
              <a:rPr lang="en-US" dirty="0" err="1">
                <a:latin typeface="Sofia Pro Soft Light" panose="020B0000000000000000" pitchFamily="34" charset="0"/>
              </a:rPr>
              <a:t>en</a:t>
            </a:r>
            <a:r>
              <a:rPr lang="en-US" dirty="0">
                <a:latin typeface="Sofia Pro Soft Light" panose="020B0000000000000000" pitchFamily="34" charset="0"/>
              </a:rPr>
              <a:t> </a:t>
            </a:r>
            <a:r>
              <a:rPr lang="en-US" dirty="0" err="1">
                <a:latin typeface="Sofia Pro Soft Light" panose="020B0000000000000000" pitchFamily="34" charset="0"/>
              </a:rPr>
              <a:t>depressie</a:t>
            </a:r>
            <a:r>
              <a:rPr lang="en-US" dirty="0">
                <a:latin typeface="Sofia Pro Soft Light" panose="020B0000000000000000" pitchFamily="34" charset="0"/>
              </a:rPr>
              <a:t> in VG</a:t>
            </a:r>
          </a:p>
          <a:p>
            <a:r>
              <a:rPr lang="en-US" dirty="0" err="1">
                <a:latin typeface="Sofia Pro Soft Light" panose="020B0000000000000000" pitchFamily="34" charset="0"/>
              </a:rPr>
              <a:t>Hij</a:t>
            </a:r>
            <a:r>
              <a:rPr lang="en-US" dirty="0">
                <a:latin typeface="Sofia Pro Soft Light" panose="020B0000000000000000" pitchFamily="34" charset="0"/>
              </a:rPr>
              <a:t> </a:t>
            </a:r>
            <a:r>
              <a:rPr lang="en-US" dirty="0" err="1">
                <a:latin typeface="Sofia Pro Soft Light" panose="020B0000000000000000" pitchFamily="34" charset="0"/>
              </a:rPr>
              <a:t>wil</a:t>
            </a:r>
            <a:r>
              <a:rPr lang="en-US" dirty="0">
                <a:latin typeface="Sofia Pro Soft Light" panose="020B0000000000000000" pitchFamily="34" charset="0"/>
              </a:rPr>
              <a:t> </a:t>
            </a:r>
            <a:r>
              <a:rPr lang="en-US" dirty="0" err="1">
                <a:latin typeface="Sofia Pro Soft Light" panose="020B0000000000000000" pitchFamily="34" charset="0"/>
              </a:rPr>
              <a:t>toch</a:t>
            </a:r>
            <a:r>
              <a:rPr lang="en-US" dirty="0">
                <a:latin typeface="Sofia Pro Soft Light" panose="020B0000000000000000" pitchFamily="34" charset="0"/>
              </a:rPr>
              <a:t> </a:t>
            </a:r>
            <a:r>
              <a:rPr lang="en-US" b="1" dirty="0" err="1">
                <a:latin typeface="Sofia Pro Soft Light" panose="020B0000000000000000" pitchFamily="34" charset="0"/>
              </a:rPr>
              <a:t>geen</a:t>
            </a:r>
            <a:r>
              <a:rPr lang="en-US" b="1" dirty="0">
                <a:latin typeface="Sofia Pro Soft Light" panose="020B0000000000000000" pitchFamily="34" charset="0"/>
              </a:rPr>
              <a:t> </a:t>
            </a:r>
            <a:r>
              <a:rPr lang="en-US" b="1" dirty="0" err="1">
                <a:latin typeface="Sofia Pro Soft Light" panose="020B0000000000000000" pitchFamily="34" charset="0"/>
              </a:rPr>
              <a:t>injecties</a:t>
            </a:r>
            <a:r>
              <a:rPr lang="en-US" b="1" dirty="0">
                <a:latin typeface="Sofia Pro Soft Light" panose="020B0000000000000000" pitchFamily="34" charset="0"/>
              </a:rPr>
              <a:t> </a:t>
            </a:r>
            <a:r>
              <a:rPr lang="en-US" dirty="0" err="1">
                <a:latin typeface="Sofia Pro Soft Light" panose="020B0000000000000000" pitchFamily="34" charset="0"/>
              </a:rPr>
              <a:t>gebruiken</a:t>
            </a:r>
            <a:r>
              <a:rPr lang="en-US" dirty="0">
                <a:latin typeface="Sofia Pro Soft Light" panose="020B0000000000000000" pitchFamily="34" charset="0"/>
              </a:rPr>
              <a:t>. </a:t>
            </a:r>
            <a:r>
              <a:rPr lang="en-US" dirty="0" err="1">
                <a:latin typeface="Sofia Pro Soft Light" panose="020B0000000000000000" pitchFamily="34" charset="0"/>
              </a:rPr>
              <a:t>Een</a:t>
            </a:r>
            <a:r>
              <a:rPr lang="en-US" dirty="0">
                <a:latin typeface="Sofia Pro Soft Light" panose="020B0000000000000000" pitchFamily="34" charset="0"/>
              </a:rPr>
              <a:t> </a:t>
            </a:r>
            <a:r>
              <a:rPr lang="en-US" dirty="0" err="1">
                <a:latin typeface="Sofia Pro Soft Light" panose="020B0000000000000000" pitchFamily="34" charset="0"/>
              </a:rPr>
              <a:t>groepsgenoot</a:t>
            </a:r>
            <a:r>
              <a:rPr lang="en-US" dirty="0">
                <a:latin typeface="Sofia Pro Soft Light" panose="020B0000000000000000" pitchFamily="34" charset="0"/>
              </a:rPr>
              <a:t> </a:t>
            </a:r>
            <a:r>
              <a:rPr lang="en-US" dirty="0" err="1">
                <a:latin typeface="Sofia Pro Soft Light" panose="020B0000000000000000" pitchFamily="34" charset="0"/>
              </a:rPr>
              <a:t>bij</a:t>
            </a:r>
            <a:r>
              <a:rPr lang="en-US" dirty="0">
                <a:latin typeface="Sofia Pro Soft Light" panose="020B0000000000000000" pitchFamily="34" charset="0"/>
              </a:rPr>
              <a:t> de GLI </a:t>
            </a:r>
            <a:r>
              <a:rPr lang="en-US" dirty="0" err="1">
                <a:latin typeface="Sofia Pro Soft Light" panose="020B0000000000000000" pitchFamily="34" charset="0"/>
              </a:rPr>
              <a:t>heeft</a:t>
            </a:r>
            <a:r>
              <a:rPr lang="en-US" dirty="0">
                <a:latin typeface="Sofia Pro Soft Light" panose="020B0000000000000000" pitchFamily="34" charset="0"/>
              </a:rPr>
              <a:t> </a:t>
            </a:r>
            <a:r>
              <a:rPr lang="en-US" dirty="0" err="1">
                <a:latin typeface="Sofia Pro Soft Light" panose="020B0000000000000000" pitchFamily="34" charset="0"/>
              </a:rPr>
              <a:t>goed</a:t>
            </a:r>
            <a:r>
              <a:rPr lang="en-US" dirty="0">
                <a:latin typeface="Sofia Pro Soft Light" panose="020B0000000000000000" pitchFamily="34" charset="0"/>
              </a:rPr>
              <a:t> </a:t>
            </a:r>
            <a:r>
              <a:rPr lang="en-US" dirty="0" err="1">
                <a:latin typeface="Sofia Pro Soft Light" panose="020B0000000000000000" pitchFamily="34" charset="0"/>
              </a:rPr>
              <a:t>resultaat</a:t>
            </a:r>
            <a:r>
              <a:rPr lang="en-US" dirty="0">
                <a:latin typeface="Sofia Pro Soft Light" panose="020B0000000000000000" pitchFamily="34" charset="0"/>
              </a:rPr>
              <a:t> op </a:t>
            </a:r>
            <a:r>
              <a:rPr lang="en-US" dirty="0" err="1">
                <a:latin typeface="Sofia Pro Soft Light" panose="020B0000000000000000" pitchFamily="34" charset="0"/>
              </a:rPr>
              <a:t>tabletjes</a:t>
            </a:r>
            <a:endParaRPr lang="en-US" dirty="0">
              <a:latin typeface="Sofia Pro Soft Light" panose="020B0000000000000000" pitchFamily="34" charset="0"/>
            </a:endParaRPr>
          </a:p>
          <a:p>
            <a:r>
              <a:rPr lang="en-US" dirty="0">
                <a:latin typeface="Sofia Pro Soft Light" panose="020B0000000000000000" pitchFamily="34" charset="0"/>
              </a:rPr>
              <a:t>Wat </a:t>
            </a:r>
            <a:r>
              <a:rPr lang="en-US" dirty="0" err="1">
                <a:latin typeface="Sofia Pro Soft Light" panose="020B0000000000000000" pitchFamily="34" charset="0"/>
              </a:rPr>
              <a:t>stelt</a:t>
            </a:r>
            <a:r>
              <a:rPr lang="en-US" dirty="0">
                <a:latin typeface="Sofia Pro Soft Light" panose="020B0000000000000000" pitchFamily="34" charset="0"/>
              </a:rPr>
              <a:t> u </a:t>
            </a:r>
            <a:r>
              <a:rPr lang="en-US" dirty="0" err="1">
                <a:latin typeface="Sofia Pro Soft Light" panose="020B0000000000000000" pitchFamily="34" charset="0"/>
              </a:rPr>
              <a:t>voor</a:t>
            </a:r>
            <a:r>
              <a:rPr lang="en-US" dirty="0">
                <a:latin typeface="Sofia Pro Soft Light" panose="020B0000000000000000" pitchFamily="34" charset="0"/>
              </a:rPr>
              <a:t> </a:t>
            </a:r>
            <a:r>
              <a:rPr lang="en-US" dirty="0" err="1">
                <a:latin typeface="Sofia Pro Soft Light" panose="020B0000000000000000" pitchFamily="34" charset="0"/>
              </a:rPr>
              <a:t>en</a:t>
            </a:r>
            <a:r>
              <a:rPr lang="en-US" dirty="0">
                <a:latin typeface="Sofia Pro Soft Light" panose="020B0000000000000000" pitchFamily="34" charset="0"/>
              </a:rPr>
              <a:t> </a:t>
            </a:r>
            <a:r>
              <a:rPr lang="en-US" dirty="0" err="1">
                <a:latin typeface="Sofia Pro Soft Light" panose="020B0000000000000000" pitchFamily="34" charset="0"/>
              </a:rPr>
              <a:t>waar</a:t>
            </a:r>
            <a:r>
              <a:rPr lang="en-US" dirty="0">
                <a:latin typeface="Sofia Pro Soft Light" panose="020B0000000000000000" pitchFamily="34" charset="0"/>
              </a:rPr>
              <a:t> let u op?</a:t>
            </a:r>
          </a:p>
          <a:p>
            <a:pPr marL="0" indent="0">
              <a:buNone/>
            </a:pPr>
            <a:endParaRPr lang="en-US" dirty="0">
              <a:solidFill>
                <a:srgbClr val="FF0000"/>
              </a:solidFill>
            </a:endParaRPr>
          </a:p>
          <a:p>
            <a:endParaRPr lang="en-US" dirty="0"/>
          </a:p>
          <a:p>
            <a:pPr marL="0" indent="0">
              <a:buNone/>
            </a:pPr>
            <a:endParaRPr lang="en-US" dirty="0"/>
          </a:p>
          <a:p>
            <a:pPr marL="0" indent="0">
              <a:buNone/>
            </a:pPr>
            <a:endParaRPr lang="nl-NL" dirty="0"/>
          </a:p>
        </p:txBody>
      </p:sp>
    </p:spTree>
    <p:extLst>
      <p:ext uri="{BB962C8B-B14F-4D97-AF65-F5344CB8AC3E}">
        <p14:creationId xmlns:p14="http://schemas.microsoft.com/office/powerpoint/2010/main" val="3458467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DE19-E750-4F78-BF83-C8E60DFC18B6}"/>
              </a:ext>
            </a:extLst>
          </p:cNvPr>
          <p:cNvSpPr>
            <a:spLocks noGrp="1"/>
          </p:cNvSpPr>
          <p:nvPr>
            <p:ph type="title"/>
          </p:nvPr>
        </p:nvSpPr>
        <p:spPr>
          <a:xfrm>
            <a:off x="790899" y="403123"/>
            <a:ext cx="9301316" cy="762000"/>
          </a:xfrm>
        </p:spPr>
        <p:txBody>
          <a:bodyPr/>
          <a:lstStyle/>
          <a:p>
            <a:pPr algn="l"/>
            <a:r>
              <a:rPr lang="en-NL" dirty="0">
                <a:solidFill>
                  <a:srgbClr val="666BD9"/>
                </a:solidFill>
                <a:latin typeface="Sofia Pro Soft Medium" panose="020B0000000000000000" pitchFamily="34" charset="0"/>
              </a:rPr>
              <a:t>Naltrexon</a:t>
            </a:r>
            <a:r>
              <a:rPr lang="en-US" dirty="0">
                <a:solidFill>
                  <a:srgbClr val="666BD9"/>
                </a:solidFill>
                <a:latin typeface="Sofia Pro Soft Medium" panose="020B0000000000000000" pitchFamily="34" charset="0"/>
              </a:rPr>
              <a:t>-</a:t>
            </a:r>
            <a:r>
              <a:rPr lang="en-NL" dirty="0">
                <a:solidFill>
                  <a:srgbClr val="666BD9"/>
                </a:solidFill>
                <a:latin typeface="Sofia Pro Soft Medium" panose="020B0000000000000000" pitchFamily="34" charset="0"/>
              </a:rPr>
              <a:t>Bupropion 8/90 mg </a:t>
            </a:r>
            <a:endParaRPr lang="nl-NL" dirty="0">
              <a:solidFill>
                <a:srgbClr val="666BD9"/>
              </a:solidFill>
              <a:latin typeface="Sofia Pro Soft Medium" panose="020B0000000000000000" pitchFamily="34" charset="0"/>
            </a:endParaRPr>
          </a:p>
        </p:txBody>
      </p:sp>
      <p:sp>
        <p:nvSpPr>
          <p:cNvPr id="3" name="Content Placeholder 2">
            <a:extLst>
              <a:ext uri="{FF2B5EF4-FFF2-40B4-BE49-F238E27FC236}">
                <a16:creationId xmlns:a16="http://schemas.microsoft.com/office/drawing/2014/main" id="{EFC056CB-4DAA-459F-BDC9-AB664DDB4792}"/>
              </a:ext>
            </a:extLst>
          </p:cNvPr>
          <p:cNvSpPr>
            <a:spLocks noGrp="1"/>
          </p:cNvSpPr>
          <p:nvPr>
            <p:ph idx="1"/>
          </p:nvPr>
        </p:nvSpPr>
        <p:spPr>
          <a:xfrm>
            <a:off x="790899" y="1376300"/>
            <a:ext cx="10610201" cy="5481700"/>
          </a:xfrm>
        </p:spPr>
        <p:txBody>
          <a:bodyPr/>
          <a:lstStyle/>
          <a:p>
            <a:r>
              <a:rPr lang="en-NL" sz="2400" dirty="0">
                <a:latin typeface="Sofia Pro Soft Light" panose="020B0000000000000000" pitchFamily="34" charset="0"/>
              </a:rPr>
              <a:t>Bupropion is een antidepressivum dat remt neuronale heropname van noradrenaline en dopamine, ook bekend als </a:t>
            </a:r>
            <a:r>
              <a:rPr lang="nl-NL" sz="2400" dirty="0">
                <a:latin typeface="Sofia Pro Soft Light" panose="020B0000000000000000" pitchFamily="34" charset="0"/>
              </a:rPr>
              <a:t>W</a:t>
            </a:r>
            <a:r>
              <a:rPr lang="en-NL" sz="2400" dirty="0">
                <a:latin typeface="Sofia Pro Soft Light" panose="020B0000000000000000" pitchFamily="34" charset="0"/>
              </a:rPr>
              <a:t>ellbutrin/ Zyban om te stoppen met roken</a:t>
            </a:r>
            <a:endParaRPr lang="en-US" sz="2400" dirty="0">
              <a:latin typeface="Sofia Pro Soft Light" panose="020B0000000000000000" pitchFamily="34" charset="0"/>
            </a:endParaRPr>
          </a:p>
          <a:p>
            <a:r>
              <a:rPr lang="en-NL" sz="2400" dirty="0">
                <a:latin typeface="Sofia Pro Soft Light" panose="020B0000000000000000" pitchFamily="34" charset="0"/>
              </a:rPr>
              <a:t>Naltrexon is een opioïde receptor antagonist, gebruikt als middel voor opioïden/alcohol verslaving</a:t>
            </a:r>
            <a:endParaRPr lang="en-US" sz="2400" dirty="0">
              <a:latin typeface="Sofia Pro Soft Light" panose="020B0000000000000000" pitchFamily="34" charset="0"/>
            </a:endParaRPr>
          </a:p>
          <a:p>
            <a:r>
              <a:rPr lang="nl-NL" sz="2400" dirty="0">
                <a:latin typeface="Sofia Pro Soft Light" panose="020B0000000000000000" pitchFamily="34" charset="0"/>
              </a:rPr>
              <a:t>B</a:t>
            </a:r>
            <a:r>
              <a:rPr lang="en-NL" sz="2400" dirty="0">
                <a:latin typeface="Sofia Pro Soft Light" panose="020B0000000000000000" pitchFamily="34" charset="0"/>
              </a:rPr>
              <a:t>upropion en Naltrexon werken beide op het mesolimbisch beloningssysteem</a:t>
            </a:r>
            <a:endParaRPr lang="en-US" sz="2400" dirty="0">
              <a:latin typeface="Sofia Pro Soft Light" panose="020B0000000000000000" pitchFamily="34" charset="0"/>
            </a:endParaRPr>
          </a:p>
          <a:p>
            <a:r>
              <a:rPr lang="en-NL" sz="2400" dirty="0">
                <a:latin typeface="Sofia Pro Soft Light" panose="020B0000000000000000" pitchFamily="34" charset="0"/>
              </a:rPr>
              <a:t>Remming op homeostatisch eetgedrag én hedonisch eetgedrag </a:t>
            </a:r>
            <a:endParaRPr lang="en-US" sz="2400" dirty="0">
              <a:latin typeface="Sofia Pro Soft Light" panose="020B0000000000000000" pitchFamily="34" charset="0"/>
            </a:endParaRPr>
          </a:p>
          <a:p>
            <a:r>
              <a:rPr lang="en-US" sz="2400" dirty="0">
                <a:latin typeface="Sofia Pro Soft Light" panose="020B0000000000000000" pitchFamily="34" charset="0"/>
              </a:rPr>
              <a:t>Minder </a:t>
            </a:r>
            <a:r>
              <a:rPr lang="en-US" sz="2400" dirty="0" err="1">
                <a:latin typeface="Sofia Pro Soft Light" panose="020B0000000000000000" pitchFamily="34" charset="0"/>
              </a:rPr>
              <a:t>honger</a:t>
            </a:r>
            <a:r>
              <a:rPr lang="en-US" sz="2400" dirty="0">
                <a:latin typeface="Sofia Pro Soft Light" panose="020B0000000000000000" pitchFamily="34" charset="0"/>
              </a:rPr>
              <a:t>, </a:t>
            </a:r>
            <a:r>
              <a:rPr lang="en-US" sz="2400" dirty="0" err="1">
                <a:latin typeface="Sofia Pro Soft Light" panose="020B0000000000000000" pitchFamily="34" charset="0"/>
              </a:rPr>
              <a:t>hogere</a:t>
            </a:r>
            <a:r>
              <a:rPr lang="en-US" sz="2400" dirty="0">
                <a:latin typeface="Sofia Pro Soft Light" panose="020B0000000000000000" pitchFamily="34" charset="0"/>
              </a:rPr>
              <a:t> </a:t>
            </a:r>
            <a:r>
              <a:rPr lang="en-US" sz="2400" dirty="0" err="1">
                <a:latin typeface="Sofia Pro Soft Light" panose="020B0000000000000000" pitchFamily="34" charset="0"/>
              </a:rPr>
              <a:t>stofwisseling</a:t>
            </a:r>
            <a:endParaRPr lang="en-US" sz="2400" dirty="0">
              <a:latin typeface="Sofia Pro Soft Light" panose="020B0000000000000000" pitchFamily="34" charset="0"/>
            </a:endParaRPr>
          </a:p>
          <a:p>
            <a:pPr marL="0" indent="0">
              <a:buNone/>
            </a:pPr>
            <a:endParaRPr lang="en-US" sz="2400" dirty="0">
              <a:latin typeface="Sofia Pro Soft Light" panose="020B0000000000000000" pitchFamily="34" charset="0"/>
            </a:endParaRPr>
          </a:p>
          <a:p>
            <a:r>
              <a:rPr lang="en-US" sz="2400" b="1" dirty="0" err="1">
                <a:latin typeface="Sofia Pro Soft Light" panose="020B0000000000000000" pitchFamily="34" charset="0"/>
              </a:rPr>
              <a:t>Indicatie</a:t>
            </a:r>
            <a:r>
              <a:rPr lang="en-US" sz="2400" dirty="0">
                <a:latin typeface="Sofia Pro Soft Light" panose="020B0000000000000000" pitchFamily="34" charset="0"/>
              </a:rPr>
              <a:t> </a:t>
            </a:r>
            <a:r>
              <a:rPr lang="en-US" sz="2400" dirty="0" err="1">
                <a:latin typeface="Sofia Pro Soft Light" panose="020B0000000000000000" pitchFamily="34" charset="0"/>
              </a:rPr>
              <a:t>vanaf</a:t>
            </a:r>
            <a:r>
              <a:rPr lang="en-US" sz="2400" dirty="0">
                <a:latin typeface="Sofia Pro Soft Light" panose="020B0000000000000000" pitchFamily="34" charset="0"/>
              </a:rPr>
              <a:t> BMI 30 of &gt; BMI 27 met </a:t>
            </a:r>
            <a:r>
              <a:rPr lang="en-US" sz="2400" dirty="0" err="1">
                <a:latin typeface="Sofia Pro Soft Light" panose="020B0000000000000000" pitchFamily="34" charset="0"/>
              </a:rPr>
              <a:t>comorbiditeiten</a:t>
            </a:r>
            <a:endParaRPr lang="en-US" sz="2400" dirty="0">
              <a:latin typeface="Sofia Pro Soft Light" panose="020B0000000000000000" pitchFamily="34" charset="0"/>
            </a:endParaRPr>
          </a:p>
          <a:p>
            <a:r>
              <a:rPr lang="en-US" sz="2400" b="1" dirty="0" err="1">
                <a:latin typeface="Sofia Pro Soft Light" panose="020B0000000000000000" pitchFamily="34" charset="0"/>
              </a:rPr>
              <a:t>Vergoeding</a:t>
            </a:r>
            <a:r>
              <a:rPr lang="en-US" sz="2400" dirty="0">
                <a:latin typeface="Sofia Pro Soft Light" panose="020B0000000000000000" pitchFamily="34" charset="0"/>
              </a:rPr>
              <a:t> </a:t>
            </a:r>
            <a:r>
              <a:rPr lang="en-US" sz="2400" dirty="0" err="1">
                <a:latin typeface="Sofia Pro Soft Light" panose="020B0000000000000000" pitchFamily="34" charset="0"/>
              </a:rPr>
              <a:t>na</a:t>
            </a:r>
            <a:r>
              <a:rPr lang="en-US" sz="2400" dirty="0">
                <a:latin typeface="Sofia Pro Soft Light" panose="020B0000000000000000" pitchFamily="34" charset="0"/>
              </a:rPr>
              <a:t> 1 </a:t>
            </a:r>
            <a:r>
              <a:rPr lang="en-US" sz="2400" dirty="0" err="1">
                <a:latin typeface="Sofia Pro Soft Light" panose="020B0000000000000000" pitchFamily="34" charset="0"/>
              </a:rPr>
              <a:t>jaar</a:t>
            </a:r>
            <a:r>
              <a:rPr lang="en-US" sz="2400" dirty="0">
                <a:latin typeface="Sofia Pro Soft Light" panose="020B0000000000000000" pitchFamily="34" charset="0"/>
              </a:rPr>
              <a:t> </a:t>
            </a:r>
            <a:r>
              <a:rPr lang="en-US" sz="2400" dirty="0" err="1">
                <a:latin typeface="Sofia Pro Soft Light" panose="020B0000000000000000" pitchFamily="34" charset="0"/>
              </a:rPr>
              <a:t>actief</a:t>
            </a:r>
            <a:r>
              <a:rPr lang="en-US" sz="2400" dirty="0">
                <a:latin typeface="Sofia Pro Soft Light" panose="020B0000000000000000" pitchFamily="34" charset="0"/>
              </a:rPr>
              <a:t> </a:t>
            </a:r>
            <a:r>
              <a:rPr lang="en-US" sz="2400" dirty="0" err="1">
                <a:latin typeface="Sofia Pro Soft Light" panose="020B0000000000000000" pitchFamily="34" charset="0"/>
              </a:rPr>
              <a:t>deelname</a:t>
            </a:r>
            <a:r>
              <a:rPr lang="en-US" sz="2400" dirty="0">
                <a:latin typeface="Sofia Pro Soft Light" panose="020B0000000000000000" pitchFamily="34" charset="0"/>
              </a:rPr>
              <a:t> GLI </a:t>
            </a:r>
            <a:r>
              <a:rPr lang="en-US" sz="2400" dirty="0" err="1">
                <a:latin typeface="Sofia Pro Soft Light" panose="020B0000000000000000" pitchFamily="34" charset="0"/>
              </a:rPr>
              <a:t>en</a:t>
            </a:r>
            <a:r>
              <a:rPr lang="en-US" sz="2400" dirty="0">
                <a:latin typeface="Sofia Pro Soft Light" panose="020B0000000000000000" pitchFamily="34" charset="0"/>
              </a:rPr>
              <a:t> </a:t>
            </a:r>
            <a:r>
              <a:rPr lang="en-US" sz="2400" dirty="0" err="1">
                <a:latin typeface="Sofia Pro Soft Light" panose="020B0000000000000000" pitchFamily="34" charset="0"/>
              </a:rPr>
              <a:t>onvoldoende</a:t>
            </a:r>
            <a:r>
              <a:rPr lang="en-US" sz="2400" dirty="0">
                <a:latin typeface="Sofia Pro Soft Light" panose="020B0000000000000000" pitchFamily="34" charset="0"/>
              </a:rPr>
              <a:t> </a:t>
            </a:r>
            <a:r>
              <a:rPr lang="en-US" sz="2400" dirty="0" err="1">
                <a:latin typeface="Sofia Pro Soft Light" panose="020B0000000000000000" pitchFamily="34" charset="0"/>
              </a:rPr>
              <a:t>gewichtsafname</a:t>
            </a:r>
            <a:endParaRPr lang="en-US" sz="2400" dirty="0">
              <a:latin typeface="Sofia Pro Soft Light" panose="020B0000000000000000" pitchFamily="34" charset="0"/>
            </a:endParaRPr>
          </a:p>
          <a:p>
            <a:endParaRPr lang="en-US" sz="2400" dirty="0"/>
          </a:p>
          <a:p>
            <a:endParaRPr lang="en-US" sz="2400" dirty="0"/>
          </a:p>
          <a:p>
            <a:pPr marL="0" indent="0">
              <a:buNone/>
            </a:pPr>
            <a:endParaRPr lang="nl-NL" sz="2400" dirty="0"/>
          </a:p>
          <a:p>
            <a:endParaRPr lang="en-NL" sz="2400" dirty="0"/>
          </a:p>
          <a:p>
            <a:endParaRPr lang="en-NL" sz="2400" dirty="0"/>
          </a:p>
        </p:txBody>
      </p:sp>
    </p:spTree>
    <p:extLst>
      <p:ext uri="{BB962C8B-B14F-4D97-AF65-F5344CB8AC3E}">
        <p14:creationId xmlns:p14="http://schemas.microsoft.com/office/powerpoint/2010/main" val="1077449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FCC374-30CB-9A93-56B8-D048074EB277}"/>
              </a:ext>
            </a:extLst>
          </p:cNvPr>
          <p:cNvSpPr txBox="1"/>
          <p:nvPr/>
        </p:nvSpPr>
        <p:spPr>
          <a:xfrm>
            <a:off x="-933651" y="83668"/>
            <a:ext cx="12945979" cy="584775"/>
          </a:xfrm>
          <a:prstGeom prst="rect">
            <a:avLst/>
          </a:prstGeom>
          <a:noFill/>
        </p:spPr>
        <p:txBody>
          <a:bodyPr wrap="square" rtlCol="0">
            <a:spAutoFit/>
          </a:bodyPr>
          <a:lstStyle/>
          <a:p>
            <a:pPr algn="ctr"/>
            <a:r>
              <a:rPr lang="en-NL" sz="3200" b="1" dirty="0">
                <a:solidFill>
                  <a:srgbClr val="42A394"/>
                </a:solidFill>
                <a:latin typeface="Copperplate Gothic Bold" panose="020E0705020206020404" pitchFamily="34" charset="77"/>
              </a:rPr>
              <a:t>Werkingmechanisme Bupropion/Naltrexon</a:t>
            </a:r>
            <a:endParaRPr lang="nl-NL" sz="3200" b="1" dirty="0">
              <a:solidFill>
                <a:srgbClr val="42A394"/>
              </a:solidFill>
              <a:latin typeface="Copperplate Gothic Bold" panose="020E0705020206020404" pitchFamily="34" charset="77"/>
            </a:endParaRPr>
          </a:p>
        </p:txBody>
      </p:sp>
      <p:pic>
        <p:nvPicPr>
          <p:cNvPr id="9" name="Picture 8" descr="Diagram&#10;&#10;Description automatically generated">
            <a:extLst>
              <a:ext uri="{FF2B5EF4-FFF2-40B4-BE49-F238E27FC236}">
                <a16:creationId xmlns:a16="http://schemas.microsoft.com/office/drawing/2014/main" id="{21AE8B4F-31DB-8ACF-9811-F5A663A00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989" y="1150912"/>
            <a:ext cx="7502893" cy="5193411"/>
          </a:xfrm>
          <a:prstGeom prst="rect">
            <a:avLst/>
          </a:prstGeom>
        </p:spPr>
      </p:pic>
    </p:spTree>
    <p:extLst>
      <p:ext uri="{BB962C8B-B14F-4D97-AF65-F5344CB8AC3E}">
        <p14:creationId xmlns:p14="http://schemas.microsoft.com/office/powerpoint/2010/main" val="229057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448D9-CF9B-4E38-BCE9-78FDB3122A8B}"/>
              </a:ext>
            </a:extLst>
          </p:cNvPr>
          <p:cNvSpPr txBox="1">
            <a:spLocks/>
          </p:cNvSpPr>
          <p:nvPr/>
        </p:nvSpPr>
        <p:spPr>
          <a:xfrm>
            <a:off x="74428" y="308674"/>
            <a:ext cx="11582400" cy="762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NL" dirty="0"/>
              <a:t> </a:t>
            </a:r>
            <a:r>
              <a:rPr lang="en-US" dirty="0" err="1">
                <a:solidFill>
                  <a:schemeClr val="bg2">
                    <a:lumMod val="50000"/>
                  </a:schemeClr>
                </a:solidFill>
                <a:latin typeface="Sofia Pro Soft Light" panose="020B0000000000000000" pitchFamily="34" charset="0"/>
              </a:rPr>
              <a:t>Effecten</a:t>
            </a:r>
            <a:r>
              <a:rPr lang="en-US" dirty="0">
                <a:solidFill>
                  <a:schemeClr val="bg2">
                    <a:lumMod val="50000"/>
                  </a:schemeClr>
                </a:solidFill>
                <a:latin typeface="Sofia Pro Soft Light" panose="020B0000000000000000" pitchFamily="34" charset="0"/>
              </a:rPr>
              <a:t> van </a:t>
            </a:r>
            <a:r>
              <a:rPr lang="en-US" dirty="0" err="1">
                <a:solidFill>
                  <a:schemeClr val="bg2">
                    <a:lumMod val="50000"/>
                  </a:schemeClr>
                </a:solidFill>
                <a:latin typeface="Sofia Pro Soft Light" panose="020B0000000000000000" pitchFamily="34" charset="0"/>
              </a:rPr>
              <a:t>naltrexon</a:t>
            </a:r>
            <a:r>
              <a:rPr lang="en-US" dirty="0">
                <a:solidFill>
                  <a:schemeClr val="bg2">
                    <a:lumMod val="50000"/>
                  </a:schemeClr>
                </a:solidFill>
                <a:latin typeface="Sofia Pro Soft Light" panose="020B0000000000000000" pitchFamily="34" charset="0"/>
              </a:rPr>
              <a:t>-bupropion 8/90 mg</a:t>
            </a:r>
            <a:endParaRPr lang="nl-NL" dirty="0">
              <a:solidFill>
                <a:schemeClr val="bg2">
                  <a:lumMod val="50000"/>
                </a:schemeClr>
              </a:solidFill>
              <a:latin typeface="Sofia Pro Soft Light" panose="020B0000000000000000" pitchFamily="34" charset="0"/>
            </a:endParaRPr>
          </a:p>
        </p:txBody>
      </p:sp>
      <p:grpSp>
        <p:nvGrpSpPr>
          <p:cNvPr id="13" name="Group 12">
            <a:extLst>
              <a:ext uri="{FF2B5EF4-FFF2-40B4-BE49-F238E27FC236}">
                <a16:creationId xmlns:a16="http://schemas.microsoft.com/office/drawing/2014/main" id="{C980E2C5-5EEC-4273-8BCB-9236921FCDCD}"/>
              </a:ext>
            </a:extLst>
          </p:cNvPr>
          <p:cNvGrpSpPr/>
          <p:nvPr/>
        </p:nvGrpSpPr>
        <p:grpSpPr>
          <a:xfrm>
            <a:off x="74428" y="6494443"/>
            <a:ext cx="5577449" cy="302075"/>
            <a:chOff x="0" y="6494443"/>
            <a:chExt cx="5577449" cy="302075"/>
          </a:xfrm>
        </p:grpSpPr>
        <p:pic>
          <p:nvPicPr>
            <p:cNvPr id="8" name="Picture 7">
              <a:extLst>
                <a:ext uri="{FF2B5EF4-FFF2-40B4-BE49-F238E27FC236}">
                  <a16:creationId xmlns:a16="http://schemas.microsoft.com/office/drawing/2014/main" id="{CFBF32D5-B670-444C-90CB-2049A6858E9A}"/>
                </a:ext>
              </a:extLst>
            </p:cNvPr>
            <p:cNvPicPr>
              <a:picLocks noChangeAspect="1"/>
            </p:cNvPicPr>
            <p:nvPr/>
          </p:nvPicPr>
          <p:blipFill>
            <a:blip r:embed="rId3"/>
            <a:stretch>
              <a:fillRect/>
            </a:stretch>
          </p:blipFill>
          <p:spPr>
            <a:xfrm>
              <a:off x="3016624" y="6494443"/>
              <a:ext cx="2560825" cy="169591"/>
            </a:xfrm>
            <a:prstGeom prst="rect">
              <a:avLst/>
            </a:prstGeom>
          </p:spPr>
        </p:pic>
        <p:pic>
          <p:nvPicPr>
            <p:cNvPr id="12" name="Picture 11">
              <a:extLst>
                <a:ext uri="{FF2B5EF4-FFF2-40B4-BE49-F238E27FC236}">
                  <a16:creationId xmlns:a16="http://schemas.microsoft.com/office/drawing/2014/main" id="{D80536C5-1426-43E7-BB97-00CEB6DF9651}"/>
                </a:ext>
              </a:extLst>
            </p:cNvPr>
            <p:cNvPicPr>
              <a:picLocks noChangeAspect="1"/>
            </p:cNvPicPr>
            <p:nvPr/>
          </p:nvPicPr>
          <p:blipFill>
            <a:blip r:embed="rId4"/>
            <a:stretch>
              <a:fillRect/>
            </a:stretch>
          </p:blipFill>
          <p:spPr>
            <a:xfrm>
              <a:off x="0" y="6503408"/>
              <a:ext cx="3034554" cy="293110"/>
            </a:xfrm>
            <a:prstGeom prst="rect">
              <a:avLst/>
            </a:prstGeom>
          </p:spPr>
        </p:pic>
      </p:grpSp>
      <p:pic>
        <p:nvPicPr>
          <p:cNvPr id="15" name="Picture 14">
            <a:extLst>
              <a:ext uri="{FF2B5EF4-FFF2-40B4-BE49-F238E27FC236}">
                <a16:creationId xmlns:a16="http://schemas.microsoft.com/office/drawing/2014/main" id="{87363035-0D77-42B9-8E4F-AD88CEE0540F}"/>
              </a:ext>
            </a:extLst>
          </p:cNvPr>
          <p:cNvPicPr>
            <a:picLocks noChangeAspect="1"/>
          </p:cNvPicPr>
          <p:nvPr/>
        </p:nvPicPr>
        <p:blipFill>
          <a:blip r:embed="rId5"/>
          <a:stretch>
            <a:fillRect/>
          </a:stretch>
        </p:blipFill>
        <p:spPr>
          <a:xfrm>
            <a:off x="2560319" y="1203158"/>
            <a:ext cx="6260951" cy="5235450"/>
          </a:xfrm>
          <a:prstGeom prst="rect">
            <a:avLst/>
          </a:prstGeom>
        </p:spPr>
      </p:pic>
    </p:spTree>
    <p:extLst>
      <p:ext uri="{BB962C8B-B14F-4D97-AF65-F5344CB8AC3E}">
        <p14:creationId xmlns:p14="http://schemas.microsoft.com/office/powerpoint/2010/main" val="1831395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9B26-9122-C8F8-C71E-2B6912E1973A}"/>
              </a:ext>
            </a:extLst>
          </p:cNvPr>
          <p:cNvSpPr>
            <a:spLocks noGrp="1"/>
          </p:cNvSpPr>
          <p:nvPr>
            <p:ph type="title"/>
          </p:nvPr>
        </p:nvSpPr>
        <p:spPr>
          <a:xfrm>
            <a:off x="838200" y="0"/>
            <a:ext cx="10515600" cy="1325563"/>
          </a:xfrm>
        </p:spPr>
        <p:txBody>
          <a:bodyPr/>
          <a:lstStyle/>
          <a:p>
            <a:r>
              <a:rPr lang="en-US" dirty="0" err="1">
                <a:solidFill>
                  <a:srgbClr val="666BD9"/>
                </a:solidFill>
                <a:latin typeface="Sofia Pro Soft Light" panose="020B0000000000000000" pitchFamily="34" charset="0"/>
              </a:rPr>
              <a:t>Dosering</a:t>
            </a:r>
            <a:r>
              <a:rPr lang="en-US" dirty="0">
                <a:solidFill>
                  <a:srgbClr val="666BD9"/>
                </a:solidFill>
                <a:latin typeface="Sofia Pro Soft Light" panose="020B0000000000000000" pitchFamily="34" charset="0"/>
              </a:rPr>
              <a:t> </a:t>
            </a:r>
            <a:r>
              <a:rPr lang="en-US" dirty="0" err="1">
                <a:solidFill>
                  <a:srgbClr val="666BD9"/>
                </a:solidFill>
                <a:latin typeface="Sofia Pro Soft Light" panose="020B0000000000000000" pitchFamily="34" charset="0"/>
              </a:rPr>
              <a:t>en</a:t>
            </a:r>
            <a:r>
              <a:rPr lang="en-US" dirty="0">
                <a:solidFill>
                  <a:srgbClr val="666BD9"/>
                </a:solidFill>
                <a:latin typeface="Sofia Pro Soft Light" panose="020B0000000000000000" pitchFamily="34" charset="0"/>
              </a:rPr>
              <a:t> (</a:t>
            </a:r>
            <a:r>
              <a:rPr lang="en-US" dirty="0" err="1">
                <a:solidFill>
                  <a:srgbClr val="666BD9"/>
                </a:solidFill>
                <a:latin typeface="Sofia Pro Soft Light" panose="020B0000000000000000" pitchFamily="34" charset="0"/>
              </a:rPr>
              <a:t>bij</a:t>
            </a:r>
            <a:r>
              <a:rPr lang="en-US" dirty="0">
                <a:solidFill>
                  <a:srgbClr val="666BD9"/>
                </a:solidFill>
                <a:latin typeface="Sofia Pro Soft Light" panose="020B0000000000000000" pitchFamily="34" charset="0"/>
              </a:rPr>
              <a:t>)</a:t>
            </a:r>
            <a:r>
              <a:rPr lang="en-US" dirty="0" err="1">
                <a:solidFill>
                  <a:srgbClr val="666BD9"/>
                </a:solidFill>
                <a:latin typeface="Sofia Pro Soft Light" panose="020B0000000000000000" pitchFamily="34" charset="0"/>
              </a:rPr>
              <a:t>werking</a:t>
            </a:r>
            <a:r>
              <a:rPr lang="en-US" dirty="0">
                <a:solidFill>
                  <a:srgbClr val="666BD9"/>
                </a:solidFill>
                <a:latin typeface="Sofia Pro Soft Light" panose="020B0000000000000000" pitchFamily="34" charset="0"/>
              </a:rPr>
              <a:t> </a:t>
            </a:r>
          </a:p>
        </p:txBody>
      </p:sp>
      <p:sp>
        <p:nvSpPr>
          <p:cNvPr id="3" name="Text Placeholder 2">
            <a:extLst>
              <a:ext uri="{FF2B5EF4-FFF2-40B4-BE49-F238E27FC236}">
                <a16:creationId xmlns:a16="http://schemas.microsoft.com/office/drawing/2014/main" id="{C3B5B5EF-E0C0-9171-C615-4B742ECE25A0}"/>
              </a:ext>
            </a:extLst>
          </p:cNvPr>
          <p:cNvSpPr>
            <a:spLocks noGrp="1"/>
          </p:cNvSpPr>
          <p:nvPr>
            <p:ph type="body" idx="1"/>
          </p:nvPr>
        </p:nvSpPr>
        <p:spPr>
          <a:xfrm>
            <a:off x="838200" y="1064710"/>
            <a:ext cx="10515600" cy="5291639"/>
          </a:xfrm>
        </p:spPr>
        <p:txBody>
          <a:bodyPr>
            <a:normAutofit fontScale="92500" lnSpcReduction="10000"/>
          </a:bodyPr>
          <a:lstStyle/>
          <a:p>
            <a:pPr marL="0" indent="0" defTabSz="684566">
              <a:spcBef>
                <a:spcPts val="600"/>
              </a:spcBef>
              <a:buClr>
                <a:srgbClr val="001965"/>
              </a:buClr>
              <a:buNone/>
              <a:defRPr/>
            </a:pPr>
            <a:endParaRPr lang="nl-NL" dirty="0">
              <a:solidFill>
                <a:srgbClr val="42A394"/>
              </a:solidFill>
              <a:latin typeface="Calibri Light" panose="020F0302020204030204" pitchFamily="34" charset="0"/>
              <a:cs typeface="Calibri Light" panose="020F0302020204030204" pitchFamily="34" charset="0"/>
            </a:endParaRPr>
          </a:p>
          <a:p>
            <a:pPr marL="114300" indent="0" defTabSz="684566">
              <a:buClr>
                <a:srgbClr val="001965"/>
              </a:buClr>
              <a:buNone/>
              <a:defRPr/>
            </a:pPr>
            <a:r>
              <a:rPr lang="nl-NL" dirty="0">
                <a:solidFill>
                  <a:schemeClr val="tx1"/>
                </a:solidFill>
                <a:latin typeface="Calibri Light" panose="020F0302020204030204" pitchFamily="34" charset="0"/>
                <a:cs typeface="Calibri Light" panose="020F0302020204030204" pitchFamily="34" charset="0"/>
              </a:rPr>
              <a:t> </a:t>
            </a:r>
          </a:p>
          <a:p>
            <a:pPr marL="114300" indent="0" defTabSz="684566">
              <a:buClr>
                <a:srgbClr val="001965"/>
              </a:buClr>
              <a:buNone/>
              <a:defRPr/>
            </a:pPr>
            <a:endParaRPr lang="nl-NL" dirty="0">
              <a:latin typeface="Calibri Light" panose="020F0302020204030204" pitchFamily="34" charset="0"/>
              <a:cs typeface="Calibri Light" panose="020F0302020204030204" pitchFamily="34" charset="0"/>
            </a:endParaRPr>
          </a:p>
          <a:p>
            <a:pPr marL="114300" indent="0" defTabSz="684566">
              <a:buClr>
                <a:srgbClr val="001965"/>
              </a:buClr>
              <a:buNone/>
              <a:defRPr/>
            </a:pPr>
            <a:endParaRPr lang="nl-NL" dirty="0">
              <a:solidFill>
                <a:schemeClr val="tx1"/>
              </a:solidFill>
              <a:latin typeface="Calibri Light" panose="020F0302020204030204" pitchFamily="34" charset="0"/>
              <a:cs typeface="Calibri Light" panose="020F0302020204030204" pitchFamily="34" charset="0"/>
            </a:endParaRPr>
          </a:p>
          <a:p>
            <a:pPr marL="114300" indent="0" defTabSz="684566">
              <a:buClr>
                <a:srgbClr val="001965"/>
              </a:buClr>
              <a:buNone/>
              <a:defRPr/>
            </a:pPr>
            <a:endParaRPr lang="nl-NL" dirty="0">
              <a:solidFill>
                <a:schemeClr val="tx1"/>
              </a:solidFill>
              <a:latin typeface="Calibri Light" panose="020F0302020204030204" pitchFamily="34" charset="0"/>
              <a:cs typeface="Calibri Light" panose="020F0302020204030204" pitchFamily="34" charset="0"/>
            </a:endParaRPr>
          </a:p>
          <a:p>
            <a:pPr marL="114300" indent="0" defTabSz="684566">
              <a:buClr>
                <a:srgbClr val="001965"/>
              </a:buClr>
              <a:buNone/>
              <a:defRPr/>
            </a:pPr>
            <a:endParaRPr lang="nl-NL" dirty="0">
              <a:solidFill>
                <a:srgbClr val="666BD9"/>
              </a:solidFill>
              <a:latin typeface="Sofia Pro Soft Light" panose="020B0000000000000000" pitchFamily="34" charset="0"/>
              <a:cs typeface="Calibri Light" panose="020F0302020204030204" pitchFamily="34" charset="0"/>
            </a:endParaRPr>
          </a:p>
          <a:p>
            <a:pPr marL="114300" indent="0" defTabSz="684566">
              <a:buClr>
                <a:srgbClr val="001965"/>
              </a:buClr>
              <a:buNone/>
              <a:defRPr/>
            </a:pPr>
            <a:r>
              <a:rPr lang="nl-NL" dirty="0">
                <a:solidFill>
                  <a:srgbClr val="666BD9"/>
                </a:solidFill>
                <a:latin typeface="Sofia Pro Soft Light" panose="020B0000000000000000" pitchFamily="34" charset="0"/>
                <a:cs typeface="Calibri Light" panose="020F0302020204030204" pitchFamily="34" charset="0"/>
              </a:rPr>
              <a:t>Bijwerkingen: </a:t>
            </a:r>
            <a:r>
              <a:rPr lang="nl-NL" dirty="0">
                <a:solidFill>
                  <a:schemeClr val="tx1"/>
                </a:solidFill>
                <a:latin typeface="Sofia Pro Soft Light" panose="020B0000000000000000" pitchFamily="34" charset="0"/>
                <a:cs typeface="Calibri Light" panose="020F0302020204030204" pitchFamily="34" charset="0"/>
              </a:rPr>
              <a:t>misselijkheid, overgeven, buikpijn, obstipatie, hoofdpijn (vaak voorbijgaand na instelfase). </a:t>
            </a:r>
          </a:p>
          <a:p>
            <a:pPr defTabSz="684566">
              <a:spcBef>
                <a:spcPts val="600"/>
              </a:spcBef>
              <a:buClr>
                <a:srgbClr val="001965"/>
              </a:buClr>
              <a:defRPr/>
            </a:pPr>
            <a:endParaRPr lang="nl-NL" dirty="0">
              <a:solidFill>
                <a:schemeClr val="tx1"/>
              </a:solidFill>
              <a:latin typeface="Sofia Pro Soft Light" panose="020B0000000000000000" pitchFamily="34" charset="0"/>
              <a:cs typeface="Calibri Light" panose="020F0302020204030204" pitchFamily="34" charset="0"/>
            </a:endParaRPr>
          </a:p>
          <a:p>
            <a:pPr marL="114300" indent="0" defTabSz="684566">
              <a:spcBef>
                <a:spcPts val="600"/>
              </a:spcBef>
              <a:buClr>
                <a:srgbClr val="001965"/>
              </a:buClr>
              <a:buNone/>
              <a:defRPr/>
            </a:pPr>
            <a:r>
              <a:rPr lang="nl-NL" dirty="0">
                <a:solidFill>
                  <a:srgbClr val="666BD9"/>
                </a:solidFill>
                <a:latin typeface="Sofia Pro Soft Light" panose="020B0000000000000000" pitchFamily="34" charset="0"/>
                <a:cs typeface="Calibri Light" panose="020F0302020204030204" pitchFamily="34" charset="0"/>
              </a:rPr>
              <a:t>Contra-indicaties </a:t>
            </a:r>
            <a:r>
              <a:rPr lang="nl-NL" dirty="0">
                <a:solidFill>
                  <a:schemeClr val="tx1"/>
                </a:solidFill>
                <a:latin typeface="Sofia Pro Soft Light" panose="020B0000000000000000" pitchFamily="34" charset="0"/>
                <a:cs typeface="Calibri Light" panose="020F0302020204030204" pitchFamily="34" charset="0"/>
              </a:rPr>
              <a:t>epilepsie, ongereguleerde hypertensie, bipolaire stoornis, boulimia/anorexia nervosa, ernstige lever/nierfunctiestoornis. </a:t>
            </a:r>
          </a:p>
          <a:p>
            <a:pPr marL="114300" indent="0" defTabSz="684566">
              <a:spcBef>
                <a:spcPts val="600"/>
              </a:spcBef>
              <a:buClr>
                <a:srgbClr val="001965"/>
              </a:buClr>
              <a:buNone/>
              <a:defRPr/>
            </a:pPr>
            <a:r>
              <a:rPr lang="nl-NL" dirty="0">
                <a:latin typeface="Sofia Pro Soft Light" panose="020B0000000000000000" pitchFamily="34" charset="0"/>
                <a:cs typeface="Calibri Light" panose="020F0302020204030204" pitchFamily="34" charset="0"/>
              </a:rPr>
              <a:t>Pas op: toename angstklachten</a:t>
            </a:r>
            <a:r>
              <a:rPr lang="nl-NL" dirty="0">
                <a:solidFill>
                  <a:schemeClr val="tx1"/>
                </a:solidFill>
                <a:latin typeface="Sofia Pro Soft Light" panose="020B0000000000000000" pitchFamily="34" charset="0"/>
                <a:cs typeface="Calibri Light" panose="020F0302020204030204" pitchFamily="34" charset="0"/>
              </a:rPr>
              <a:t> </a:t>
            </a:r>
          </a:p>
          <a:p>
            <a:endParaRPr lang="en-US" dirty="0"/>
          </a:p>
        </p:txBody>
      </p:sp>
      <p:sp>
        <p:nvSpPr>
          <p:cNvPr id="4" name="Slide Number Placeholder 3">
            <a:extLst>
              <a:ext uri="{FF2B5EF4-FFF2-40B4-BE49-F238E27FC236}">
                <a16:creationId xmlns:a16="http://schemas.microsoft.com/office/drawing/2014/main" id="{E863B260-AD85-B39A-4F0C-78648BAE5A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47</a:t>
            </a:fld>
            <a:endParaRPr lang="nl-NL"/>
          </a:p>
        </p:txBody>
      </p:sp>
      <p:pic>
        <p:nvPicPr>
          <p:cNvPr id="5" name="Picture 4">
            <a:extLst>
              <a:ext uri="{FF2B5EF4-FFF2-40B4-BE49-F238E27FC236}">
                <a16:creationId xmlns:a16="http://schemas.microsoft.com/office/drawing/2014/main" id="{6C503FBE-C1BC-F142-6ACA-47412629B0BD}"/>
              </a:ext>
            </a:extLst>
          </p:cNvPr>
          <p:cNvPicPr>
            <a:picLocks noChangeAspect="1"/>
          </p:cNvPicPr>
          <p:nvPr/>
        </p:nvPicPr>
        <p:blipFill>
          <a:blip r:embed="rId3"/>
          <a:srcRect/>
          <a:stretch/>
        </p:blipFill>
        <p:spPr>
          <a:xfrm>
            <a:off x="561169" y="1064708"/>
            <a:ext cx="10007873" cy="2364291"/>
          </a:xfrm>
          <a:prstGeom prst="rect">
            <a:avLst/>
          </a:prstGeom>
        </p:spPr>
      </p:pic>
    </p:spTree>
    <p:extLst>
      <p:ext uri="{BB962C8B-B14F-4D97-AF65-F5344CB8AC3E}">
        <p14:creationId xmlns:p14="http://schemas.microsoft.com/office/powerpoint/2010/main" val="2450400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7E3D-ECAC-889A-F719-F9928B3B0975}"/>
              </a:ext>
            </a:extLst>
          </p:cNvPr>
          <p:cNvSpPr>
            <a:spLocks noGrp="1"/>
          </p:cNvSpPr>
          <p:nvPr>
            <p:ph type="title"/>
          </p:nvPr>
        </p:nvSpPr>
        <p:spPr>
          <a:xfrm>
            <a:off x="838200" y="500062"/>
            <a:ext cx="11058832" cy="1325563"/>
          </a:xfrm>
        </p:spPr>
        <p:txBody>
          <a:bodyPr>
            <a:normAutofit fontScale="90000"/>
          </a:bodyPr>
          <a:lstStyle/>
          <a:p>
            <a:r>
              <a:rPr lang="nl-NL" dirty="0">
                <a:solidFill>
                  <a:schemeClr val="bg2">
                    <a:lumMod val="50000"/>
                  </a:schemeClr>
                </a:solidFill>
                <a:latin typeface="Sofia Pro Soft Light" panose="020B0000000000000000" pitchFamily="34" charset="0"/>
              </a:rPr>
              <a:t>Stopregel liraglutide en naltrexone/bupropion</a:t>
            </a:r>
            <a:br>
              <a:rPr lang="nl-NL" dirty="0">
                <a:solidFill>
                  <a:srgbClr val="42A394"/>
                </a:solidFill>
                <a:latin typeface="Copperplate Gothic Bold" panose="020E0705020206020404" pitchFamily="34" charset="77"/>
              </a:rPr>
            </a:br>
            <a:endParaRPr lang="en-US" dirty="0">
              <a:solidFill>
                <a:srgbClr val="42A394"/>
              </a:solidFill>
              <a:latin typeface="Copperplate Gothic Bold" panose="020E0705020206020404" pitchFamily="34" charset="77"/>
            </a:endParaRPr>
          </a:p>
        </p:txBody>
      </p:sp>
      <p:sp>
        <p:nvSpPr>
          <p:cNvPr id="4" name="Slide Number Placeholder 3">
            <a:extLst>
              <a:ext uri="{FF2B5EF4-FFF2-40B4-BE49-F238E27FC236}">
                <a16:creationId xmlns:a16="http://schemas.microsoft.com/office/drawing/2014/main" id="{257840EC-9D8B-1A9F-D448-29E9500D9D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48</a:t>
            </a:fld>
            <a:endParaRPr lang="nl-NL"/>
          </a:p>
        </p:txBody>
      </p:sp>
      <p:pic>
        <p:nvPicPr>
          <p:cNvPr id="6" name="Picture 5">
            <a:extLst>
              <a:ext uri="{FF2B5EF4-FFF2-40B4-BE49-F238E27FC236}">
                <a16:creationId xmlns:a16="http://schemas.microsoft.com/office/drawing/2014/main" id="{1022D6B6-FCE9-40FD-32A8-670B6DF90306}"/>
              </a:ext>
            </a:extLst>
          </p:cNvPr>
          <p:cNvPicPr>
            <a:picLocks noChangeAspect="1"/>
          </p:cNvPicPr>
          <p:nvPr/>
        </p:nvPicPr>
        <p:blipFill>
          <a:blip r:embed="rId2"/>
          <a:stretch>
            <a:fillRect/>
          </a:stretch>
        </p:blipFill>
        <p:spPr>
          <a:xfrm>
            <a:off x="409145" y="1620253"/>
            <a:ext cx="11622504" cy="4571999"/>
          </a:xfrm>
          <a:prstGeom prst="rect">
            <a:avLst/>
          </a:prstGeom>
        </p:spPr>
      </p:pic>
    </p:spTree>
    <p:extLst>
      <p:ext uri="{BB962C8B-B14F-4D97-AF65-F5344CB8AC3E}">
        <p14:creationId xmlns:p14="http://schemas.microsoft.com/office/powerpoint/2010/main" val="92683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7C88-19EC-9C80-5325-A02317F50D26}"/>
              </a:ext>
            </a:extLst>
          </p:cNvPr>
          <p:cNvSpPr>
            <a:spLocks noGrp="1"/>
          </p:cNvSpPr>
          <p:nvPr>
            <p:ph type="title"/>
          </p:nvPr>
        </p:nvSpPr>
        <p:spPr>
          <a:xfrm>
            <a:off x="838200" y="103239"/>
            <a:ext cx="10515600" cy="1325563"/>
          </a:xfrm>
        </p:spPr>
        <p:txBody>
          <a:bodyPr>
            <a:normAutofit/>
          </a:bodyPr>
          <a:lstStyle/>
          <a:p>
            <a:r>
              <a:rPr lang="nl-NL" sz="3600" dirty="0">
                <a:latin typeface="Sofia Pro Soft Regular" panose="020B0000000000000000" pitchFamily="34" charset="0"/>
              </a:rPr>
              <a:t>Behandeling volgens fenotypering geassocieerd met grotere gewichtsafnames</a:t>
            </a:r>
          </a:p>
        </p:txBody>
      </p:sp>
      <p:pic>
        <p:nvPicPr>
          <p:cNvPr id="5" name="Picture 4">
            <a:extLst>
              <a:ext uri="{FF2B5EF4-FFF2-40B4-BE49-F238E27FC236}">
                <a16:creationId xmlns:a16="http://schemas.microsoft.com/office/drawing/2014/main" id="{0C09CE21-4A43-9670-B9D9-311A0C1B21CB}"/>
              </a:ext>
            </a:extLst>
          </p:cNvPr>
          <p:cNvPicPr>
            <a:picLocks noChangeAspect="1"/>
          </p:cNvPicPr>
          <p:nvPr/>
        </p:nvPicPr>
        <p:blipFill rotWithShape="1">
          <a:blip r:embed="rId2"/>
          <a:srcRect t="20501" b="1505"/>
          <a:stretch/>
        </p:blipFill>
        <p:spPr>
          <a:xfrm>
            <a:off x="0" y="1406012"/>
            <a:ext cx="12192000" cy="5348749"/>
          </a:xfrm>
          <a:prstGeom prst="rect">
            <a:avLst/>
          </a:prstGeom>
        </p:spPr>
      </p:pic>
    </p:spTree>
    <p:extLst>
      <p:ext uri="{BB962C8B-B14F-4D97-AF65-F5344CB8AC3E}">
        <p14:creationId xmlns:p14="http://schemas.microsoft.com/office/powerpoint/2010/main" val="2492946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B580-1A00-4123-9ABB-1E7DFEF2348E}"/>
              </a:ext>
            </a:extLst>
          </p:cNvPr>
          <p:cNvSpPr>
            <a:spLocks noGrp="1"/>
          </p:cNvSpPr>
          <p:nvPr>
            <p:ph type="title"/>
          </p:nvPr>
        </p:nvSpPr>
        <p:spPr>
          <a:xfrm>
            <a:off x="214533" y="4521694"/>
            <a:ext cx="9843867" cy="1703830"/>
          </a:xfrm>
        </p:spPr>
        <p:txBody>
          <a:bodyPr anchor="ctr">
            <a:normAutofit/>
          </a:bodyPr>
          <a:lstStyle/>
          <a:p>
            <a:pPr algn="ctr"/>
            <a:r>
              <a:rPr lang="en-US" sz="3700" dirty="0">
                <a:solidFill>
                  <a:srgbClr val="666BD9"/>
                </a:solidFill>
                <a:latin typeface="Sofia Pro Soft Regular" panose="020B0000000000000000" pitchFamily="34" charset="0"/>
              </a:rPr>
              <a:t>Van </a:t>
            </a:r>
            <a:r>
              <a:rPr lang="en-US" sz="3700" dirty="0" err="1">
                <a:solidFill>
                  <a:srgbClr val="666BD9"/>
                </a:solidFill>
                <a:latin typeface="Sofia Pro Soft Regular" panose="020B0000000000000000" pitchFamily="34" charset="0"/>
              </a:rPr>
              <a:t>jagers</a:t>
            </a:r>
            <a:r>
              <a:rPr lang="en-US" sz="3700" dirty="0">
                <a:solidFill>
                  <a:srgbClr val="666BD9"/>
                </a:solidFill>
                <a:latin typeface="Sofia Pro Soft Regular" panose="020B0000000000000000" pitchFamily="34" charset="0"/>
              </a:rPr>
              <a:t> </a:t>
            </a:r>
            <a:r>
              <a:rPr lang="en-US" sz="3700" dirty="0" err="1">
                <a:solidFill>
                  <a:srgbClr val="666BD9"/>
                </a:solidFill>
                <a:latin typeface="Sofia Pro Soft Regular" panose="020B0000000000000000" pitchFamily="34" charset="0"/>
              </a:rPr>
              <a:t>en</a:t>
            </a:r>
            <a:r>
              <a:rPr lang="en-US" sz="3700" dirty="0">
                <a:solidFill>
                  <a:srgbClr val="666BD9"/>
                </a:solidFill>
                <a:latin typeface="Sofia Pro Soft Regular" panose="020B0000000000000000" pitchFamily="34" charset="0"/>
              </a:rPr>
              <a:t> </a:t>
            </a:r>
            <a:r>
              <a:rPr lang="en-US" sz="3700" dirty="0" err="1">
                <a:solidFill>
                  <a:srgbClr val="666BD9"/>
                </a:solidFill>
                <a:latin typeface="Sofia Pro Soft Regular" panose="020B0000000000000000" pitchFamily="34" charset="0"/>
              </a:rPr>
              <a:t>verzamelaars</a:t>
            </a:r>
            <a:r>
              <a:rPr lang="en-US" sz="3700" dirty="0">
                <a:solidFill>
                  <a:srgbClr val="666BD9"/>
                </a:solidFill>
                <a:latin typeface="Sofia Pro Soft Regular" panose="020B0000000000000000" pitchFamily="34" charset="0"/>
              </a:rPr>
              <a:t>…</a:t>
            </a:r>
            <a:endParaRPr lang="nl-NL" sz="3700" dirty="0">
              <a:solidFill>
                <a:srgbClr val="666BD9"/>
              </a:solidFill>
              <a:latin typeface="Sofia Pro Soft Regular" panose="020B0000000000000000" pitchFamily="34" charset="0"/>
            </a:endParaRPr>
          </a:p>
        </p:txBody>
      </p:sp>
      <p:pic>
        <p:nvPicPr>
          <p:cNvPr id="7" name="Picture 6" descr="A picture containing outdoor, person, tree, tool&#10;&#10;Description automatically generated">
            <a:extLst>
              <a:ext uri="{FF2B5EF4-FFF2-40B4-BE49-F238E27FC236}">
                <a16:creationId xmlns:a16="http://schemas.microsoft.com/office/drawing/2014/main" id="{2B33718E-1131-41C8-B7C6-192E77A7D4AB}"/>
              </a:ext>
            </a:extLst>
          </p:cNvPr>
          <p:cNvPicPr>
            <a:picLocks noChangeAspect="1"/>
          </p:cNvPicPr>
          <p:nvPr/>
        </p:nvPicPr>
        <p:blipFill rotWithShape="1">
          <a:blip r:embed="rId2">
            <a:extLst>
              <a:ext uri="{28A0092B-C50C-407E-A947-70E740481C1C}">
                <a14:useLocalDpi xmlns:a14="http://schemas.microsoft.com/office/drawing/2010/main" val="0"/>
              </a:ext>
            </a:extLst>
          </a:blip>
          <a:srcRect l="-516" t="430" r="519" b="16700"/>
          <a:stretch/>
        </p:blipFill>
        <p:spPr>
          <a:xfrm>
            <a:off x="0" y="0"/>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5" name="Content Placeholder 4" descr="A picture containing outdoor, sky, tree, person&#10;&#10;Description automatically generated">
            <a:extLst>
              <a:ext uri="{FF2B5EF4-FFF2-40B4-BE49-F238E27FC236}">
                <a16:creationId xmlns:a16="http://schemas.microsoft.com/office/drawing/2014/main" id="{BC4122AC-3659-40C3-BDA0-EE79C83EF635}"/>
              </a:ext>
            </a:extLst>
          </p:cNvPr>
          <p:cNvPicPr>
            <a:picLocks noChangeAspect="1"/>
          </p:cNvPicPr>
          <p:nvPr/>
        </p:nvPicPr>
        <p:blipFill rotWithShape="1">
          <a:blip r:embed="rId3">
            <a:extLst>
              <a:ext uri="{28A0092B-C50C-407E-A947-70E740481C1C}">
                <a14:useLocalDpi xmlns:a14="http://schemas.microsoft.com/office/drawing/2010/main" val="0"/>
              </a:ext>
            </a:extLst>
          </a:blip>
          <a:srcRect l="459" r="39741"/>
          <a:stretch/>
        </p:blipFill>
        <p:spPr>
          <a:xfrm>
            <a:off x="4220728" y="-2"/>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9" name="Picture 8" descr="A person sitting on a scooter next to a bowl of fruit&#10;&#10;Description automatically generated with low confidence">
            <a:extLst>
              <a:ext uri="{FF2B5EF4-FFF2-40B4-BE49-F238E27FC236}">
                <a16:creationId xmlns:a16="http://schemas.microsoft.com/office/drawing/2014/main" id="{55D11B0E-5DE8-4EEE-BDFA-85EBCE5BEE79}"/>
              </a:ext>
            </a:extLst>
          </p:cNvPr>
          <p:cNvPicPr>
            <a:picLocks noChangeAspect="1"/>
          </p:cNvPicPr>
          <p:nvPr/>
        </p:nvPicPr>
        <p:blipFill rotWithShape="1">
          <a:blip r:embed="rId4">
            <a:extLst>
              <a:ext uri="{28A0092B-C50C-407E-A947-70E740481C1C}">
                <a14:useLocalDpi xmlns:a14="http://schemas.microsoft.com/office/drawing/2010/main" val="0"/>
              </a:ext>
            </a:extLst>
          </a:blip>
          <a:srcRect l="74" t="3930" r="-76" b="2824"/>
          <a:stretch/>
        </p:blipFill>
        <p:spPr>
          <a:xfrm>
            <a:off x="8338648" y="-1"/>
            <a:ext cx="3533192"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0" name="TextBox 9">
            <a:extLst>
              <a:ext uri="{FF2B5EF4-FFF2-40B4-BE49-F238E27FC236}">
                <a16:creationId xmlns:a16="http://schemas.microsoft.com/office/drawing/2014/main" id="{BB962E6C-1928-479D-AA8C-0CB8441D18CE}"/>
              </a:ext>
            </a:extLst>
          </p:cNvPr>
          <p:cNvSpPr txBox="1"/>
          <p:nvPr/>
        </p:nvSpPr>
        <p:spPr>
          <a:xfrm>
            <a:off x="214534" y="6401364"/>
            <a:ext cx="4259144" cy="307777"/>
          </a:xfrm>
          <a:prstGeom prst="rect">
            <a:avLst/>
          </a:prstGeom>
          <a:noFill/>
        </p:spPr>
        <p:txBody>
          <a:bodyPr wrap="square" rtlCol="0">
            <a:spAutoFit/>
          </a:bodyPr>
          <a:lstStyle/>
          <a:p>
            <a:r>
              <a:rPr lang="en-NL" sz="1400" dirty="0" err="1">
                <a:solidFill>
                  <a:srgbClr val="666BD9"/>
                </a:solidFill>
                <a:latin typeface="Sofia Pro Soft Light" panose="020B0000000000000000" pitchFamily="34" charset="0"/>
              </a:rPr>
              <a:t>Bron</a:t>
            </a:r>
            <a:r>
              <a:rPr lang="en-NL" sz="1400" dirty="0">
                <a:solidFill>
                  <a:srgbClr val="666BD9"/>
                </a:solidFill>
                <a:latin typeface="Sofia Pro Soft Light" panose="020B0000000000000000" pitchFamily="34" charset="0"/>
              </a:rPr>
              <a:t>: Dan </a:t>
            </a:r>
            <a:r>
              <a:rPr lang="en-NL" sz="1400" dirty="0" err="1">
                <a:solidFill>
                  <a:srgbClr val="666BD9"/>
                </a:solidFill>
                <a:latin typeface="Sofia Pro Soft Light" panose="020B0000000000000000" pitchFamily="34" charset="0"/>
              </a:rPr>
              <a:t>Saladino</a:t>
            </a:r>
            <a:r>
              <a:rPr lang="en-NL" sz="1400" dirty="0">
                <a:solidFill>
                  <a:srgbClr val="666BD9"/>
                </a:solidFill>
                <a:latin typeface="Sofia Pro Soft Light" panose="020B0000000000000000" pitchFamily="34" charset="0"/>
              </a:rPr>
              <a:t> BBC News 2017 </a:t>
            </a:r>
            <a:r>
              <a:rPr lang="en-NL" sz="1400" dirty="0" err="1">
                <a:solidFill>
                  <a:srgbClr val="666BD9"/>
                </a:solidFill>
                <a:latin typeface="Sofia Pro Soft Light" panose="020B0000000000000000" pitchFamily="34" charset="0"/>
              </a:rPr>
              <a:t>en</a:t>
            </a:r>
            <a:r>
              <a:rPr lang="en-NL" sz="1400" dirty="0">
                <a:solidFill>
                  <a:srgbClr val="666BD9"/>
                </a:solidFill>
                <a:latin typeface="Sofia Pro Soft Light" panose="020B0000000000000000" pitchFamily="34" charset="0"/>
              </a:rPr>
              <a:t> Wikipedia</a:t>
            </a:r>
            <a:endParaRPr lang="nl-NL" sz="1400" dirty="0">
              <a:solidFill>
                <a:srgbClr val="666BD9"/>
              </a:solidFill>
              <a:latin typeface="Sofia Pro Soft Light" panose="020B0000000000000000" pitchFamily="34" charset="0"/>
            </a:endParaRPr>
          </a:p>
        </p:txBody>
      </p:sp>
    </p:spTree>
    <p:extLst>
      <p:ext uri="{BB962C8B-B14F-4D97-AF65-F5344CB8AC3E}">
        <p14:creationId xmlns:p14="http://schemas.microsoft.com/office/powerpoint/2010/main" val="345336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hands holding a puzzle&#10;&#10;Description automatically generated">
            <a:extLst>
              <a:ext uri="{FF2B5EF4-FFF2-40B4-BE49-F238E27FC236}">
                <a16:creationId xmlns:a16="http://schemas.microsoft.com/office/drawing/2014/main" id="{FF2A844F-7367-0D40-5445-F3E3BD502B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54" b="826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BE182-3439-1969-9C87-DADB201D418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75000"/>
                    <a:lumOff val="25000"/>
                  </a:schemeClr>
                </a:solidFill>
                <a:latin typeface="Sofia Pro Soft Regular" panose="020B0000000000000000" pitchFamily="34" charset="0"/>
              </a:rPr>
              <a:t>Hoe </a:t>
            </a:r>
            <a:r>
              <a:rPr lang="en-US" sz="3600" dirty="0" err="1">
                <a:solidFill>
                  <a:schemeClr val="tx1">
                    <a:lumMod val="75000"/>
                    <a:lumOff val="25000"/>
                  </a:schemeClr>
                </a:solidFill>
                <a:latin typeface="Sofia Pro Soft Regular" panose="020B0000000000000000" pitchFamily="34" charset="0"/>
              </a:rPr>
              <a:t>samenwerken</a:t>
            </a:r>
            <a:r>
              <a:rPr lang="en-US" sz="3600" dirty="0">
                <a:solidFill>
                  <a:schemeClr val="tx1">
                    <a:lumMod val="75000"/>
                    <a:lumOff val="25000"/>
                  </a:schemeClr>
                </a:solidFill>
                <a:latin typeface="Sofia Pro Soft Regular" panose="020B0000000000000000" pitchFamily="34" charset="0"/>
              </a:rPr>
              <a:t> in </a:t>
            </a:r>
            <a:r>
              <a:rPr lang="en-US" sz="3600" dirty="0" err="1">
                <a:solidFill>
                  <a:schemeClr val="tx1">
                    <a:lumMod val="75000"/>
                    <a:lumOff val="25000"/>
                  </a:schemeClr>
                </a:solidFill>
                <a:latin typeface="Sofia Pro Soft Regular" panose="020B0000000000000000" pitchFamily="34" charset="0"/>
              </a:rPr>
              <a:t>aanpak</a:t>
            </a:r>
            <a:r>
              <a:rPr lang="en-US" sz="3600" dirty="0">
                <a:solidFill>
                  <a:schemeClr val="tx1">
                    <a:lumMod val="75000"/>
                    <a:lumOff val="25000"/>
                  </a:schemeClr>
                </a:solidFill>
                <a:latin typeface="Sofia Pro Soft Regular" panose="020B0000000000000000" pitchFamily="34" charset="0"/>
              </a:rPr>
              <a:t> </a:t>
            </a:r>
            <a:r>
              <a:rPr lang="en-US" sz="3600" dirty="0" err="1">
                <a:solidFill>
                  <a:schemeClr val="tx1">
                    <a:lumMod val="75000"/>
                    <a:lumOff val="25000"/>
                  </a:schemeClr>
                </a:solidFill>
                <a:latin typeface="Sofia Pro Soft Regular" panose="020B0000000000000000" pitchFamily="34" charset="0"/>
              </a:rPr>
              <a:t>overgewicht</a:t>
            </a:r>
            <a:r>
              <a:rPr lang="en-US" sz="3600" dirty="0">
                <a:solidFill>
                  <a:schemeClr val="tx1">
                    <a:lumMod val="75000"/>
                    <a:lumOff val="25000"/>
                  </a:schemeClr>
                </a:solidFill>
                <a:latin typeface="Sofia Pro Soft Regular" panose="020B0000000000000000" pitchFamily="34" charset="0"/>
              </a:rPr>
              <a:t>?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128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8337-AF55-5A8E-EAC9-A60CB8A8D806}"/>
              </a:ext>
            </a:extLst>
          </p:cNvPr>
          <p:cNvSpPr>
            <a:spLocks noGrp="1"/>
          </p:cNvSpPr>
          <p:nvPr>
            <p:ph type="title"/>
          </p:nvPr>
        </p:nvSpPr>
        <p:spPr/>
        <p:txBody>
          <a:bodyPr/>
          <a:lstStyle/>
          <a:p>
            <a:r>
              <a:rPr lang="en-US" dirty="0">
                <a:solidFill>
                  <a:srgbClr val="666BD9"/>
                </a:solidFill>
                <a:latin typeface="Sofia Pro Soft Regular" panose="020B0000000000000000" pitchFamily="34" charset="0"/>
              </a:rPr>
              <a:t>Wat </a:t>
            </a:r>
            <a:r>
              <a:rPr lang="en-US" dirty="0" err="1">
                <a:solidFill>
                  <a:srgbClr val="666BD9"/>
                </a:solidFill>
                <a:latin typeface="Sofia Pro Soft Regular" panose="020B0000000000000000" pitchFamily="34" charset="0"/>
              </a:rPr>
              <a:t>doen</a:t>
            </a:r>
            <a:r>
              <a:rPr lang="en-US" dirty="0">
                <a:solidFill>
                  <a:srgbClr val="666BD9"/>
                </a:solidFill>
                <a:latin typeface="Sofia Pro Soft Regular" panose="020B0000000000000000" pitchFamily="34" charset="0"/>
              </a:rPr>
              <a:t> met </a:t>
            </a:r>
            <a:r>
              <a:rPr lang="en-US" dirty="0" err="1">
                <a:solidFill>
                  <a:srgbClr val="666BD9"/>
                </a:solidFill>
                <a:latin typeface="Sofia Pro Soft Regular" panose="020B0000000000000000" pitchFamily="34" charset="0"/>
              </a:rPr>
              <a:t>clienten</a:t>
            </a:r>
            <a:r>
              <a:rPr lang="en-US" dirty="0">
                <a:solidFill>
                  <a:srgbClr val="666BD9"/>
                </a:solidFill>
                <a:latin typeface="Sofia Pro Soft Regular" panose="020B0000000000000000" pitchFamily="34" charset="0"/>
              </a:rPr>
              <a:t> die…</a:t>
            </a:r>
            <a:endParaRPr lang="nl-NL" dirty="0">
              <a:solidFill>
                <a:srgbClr val="666BD9"/>
              </a:solidFill>
              <a:latin typeface="Sofia Pro Soft Regular" panose="020B0000000000000000" pitchFamily="34" charset="0"/>
            </a:endParaRPr>
          </a:p>
        </p:txBody>
      </p:sp>
      <p:sp>
        <p:nvSpPr>
          <p:cNvPr id="3" name="Content Placeholder 2">
            <a:extLst>
              <a:ext uri="{FF2B5EF4-FFF2-40B4-BE49-F238E27FC236}">
                <a16:creationId xmlns:a16="http://schemas.microsoft.com/office/drawing/2014/main" id="{48419C11-FA16-B561-FC18-769D761B3A78}"/>
              </a:ext>
            </a:extLst>
          </p:cNvPr>
          <p:cNvSpPr>
            <a:spLocks noGrp="1"/>
          </p:cNvSpPr>
          <p:nvPr>
            <p:ph idx="1"/>
          </p:nvPr>
        </p:nvSpPr>
        <p:spPr/>
        <p:txBody>
          <a:bodyPr/>
          <a:lstStyle/>
          <a:p>
            <a:r>
              <a:rPr lang="en-US" dirty="0" err="1">
                <a:latin typeface="Sofia Pro Soft Light" panose="020B0000000000000000" pitchFamily="34" charset="0"/>
              </a:rPr>
              <a:t>Zich</a:t>
            </a:r>
            <a:r>
              <a:rPr lang="en-US" dirty="0">
                <a:latin typeface="Sofia Pro Soft Light" panose="020B0000000000000000" pitchFamily="34" charset="0"/>
              </a:rPr>
              <a:t> </a:t>
            </a:r>
            <a:r>
              <a:rPr lang="en-US" dirty="0" err="1">
                <a:latin typeface="Sofia Pro Soft Light" panose="020B0000000000000000" pitchFamily="34" charset="0"/>
              </a:rPr>
              <a:t>melden</a:t>
            </a:r>
            <a:r>
              <a:rPr lang="en-US" dirty="0">
                <a:latin typeface="Sofia Pro Soft Light" panose="020B0000000000000000" pitchFamily="34" charset="0"/>
              </a:rPr>
              <a:t> </a:t>
            </a:r>
            <a:r>
              <a:rPr lang="en-US" dirty="0" err="1">
                <a:latin typeface="Sofia Pro Soft Light" panose="020B0000000000000000" pitchFamily="34" charset="0"/>
              </a:rPr>
              <a:t>bij</a:t>
            </a:r>
            <a:r>
              <a:rPr lang="en-US" dirty="0">
                <a:latin typeface="Sofia Pro Soft Light" panose="020B0000000000000000" pitchFamily="34" charset="0"/>
              </a:rPr>
              <a:t> de GLI om </a:t>
            </a:r>
            <a:r>
              <a:rPr lang="en-US" dirty="0" err="1">
                <a:latin typeface="Sofia Pro Soft Light" panose="020B0000000000000000" pitchFamily="34" charset="0"/>
              </a:rPr>
              <a:t>saxenda</a:t>
            </a:r>
            <a:r>
              <a:rPr lang="en-US" dirty="0">
                <a:latin typeface="Sofia Pro Soft Light" panose="020B0000000000000000" pitchFamily="34" charset="0"/>
              </a:rPr>
              <a:t> </a:t>
            </a:r>
            <a:r>
              <a:rPr lang="en-US" dirty="0" err="1">
                <a:latin typeface="Sofia Pro Soft Light" panose="020B0000000000000000" pitchFamily="34" charset="0"/>
              </a:rPr>
              <a:t>te</a:t>
            </a:r>
            <a:r>
              <a:rPr lang="en-US" dirty="0">
                <a:latin typeface="Sofia Pro Soft Light" panose="020B0000000000000000" pitchFamily="34" charset="0"/>
              </a:rPr>
              <a:t> </a:t>
            </a:r>
            <a:r>
              <a:rPr lang="en-US" dirty="0" err="1">
                <a:latin typeface="Sofia Pro Soft Light" panose="020B0000000000000000" pitchFamily="34" charset="0"/>
              </a:rPr>
              <a:t>mogen</a:t>
            </a:r>
            <a:r>
              <a:rPr lang="en-US" dirty="0">
                <a:latin typeface="Sofia Pro Soft Light" panose="020B0000000000000000" pitchFamily="34" charset="0"/>
              </a:rPr>
              <a:t> </a:t>
            </a:r>
            <a:r>
              <a:rPr lang="en-US" dirty="0" err="1">
                <a:latin typeface="Sofia Pro Soft Light" panose="020B0000000000000000" pitchFamily="34" charset="0"/>
              </a:rPr>
              <a:t>starten</a:t>
            </a:r>
            <a:r>
              <a:rPr lang="en-US" dirty="0">
                <a:latin typeface="Sofia Pro Soft Light" panose="020B0000000000000000" pitchFamily="34" charset="0"/>
              </a:rPr>
              <a:t> </a:t>
            </a:r>
            <a:r>
              <a:rPr lang="en-US" dirty="0" err="1">
                <a:latin typeface="Sofia Pro Soft Light" panose="020B0000000000000000" pitchFamily="34" charset="0"/>
              </a:rPr>
              <a:t>na</a:t>
            </a:r>
            <a:r>
              <a:rPr lang="en-US" dirty="0">
                <a:latin typeface="Sofia Pro Soft Light" panose="020B0000000000000000" pitchFamily="34" charset="0"/>
              </a:rPr>
              <a:t> 1 </a:t>
            </a:r>
            <a:r>
              <a:rPr lang="en-US" dirty="0" err="1">
                <a:latin typeface="Sofia Pro Soft Light" panose="020B0000000000000000" pitchFamily="34" charset="0"/>
              </a:rPr>
              <a:t>jaar</a:t>
            </a:r>
            <a:endParaRPr lang="en-US" dirty="0">
              <a:latin typeface="Sofia Pro Soft Light" panose="020B0000000000000000" pitchFamily="34" charset="0"/>
            </a:endParaRPr>
          </a:p>
          <a:p>
            <a:r>
              <a:rPr lang="en-US" dirty="0" err="1">
                <a:latin typeface="Sofia Pro Soft Light" panose="020B0000000000000000" pitchFamily="34" charset="0"/>
              </a:rPr>
              <a:t>Zich</a:t>
            </a:r>
            <a:r>
              <a:rPr lang="en-US" dirty="0">
                <a:latin typeface="Sofia Pro Soft Light" panose="020B0000000000000000" pitchFamily="34" charset="0"/>
              </a:rPr>
              <a:t> </a:t>
            </a:r>
            <a:r>
              <a:rPr lang="en-US" dirty="0" err="1">
                <a:latin typeface="Sofia Pro Soft Light" panose="020B0000000000000000" pitchFamily="34" charset="0"/>
              </a:rPr>
              <a:t>melden</a:t>
            </a:r>
            <a:r>
              <a:rPr lang="en-US" dirty="0">
                <a:latin typeface="Sofia Pro Soft Light" panose="020B0000000000000000" pitchFamily="34" charset="0"/>
              </a:rPr>
              <a:t> </a:t>
            </a:r>
            <a:r>
              <a:rPr lang="en-US" dirty="0" err="1">
                <a:latin typeface="Sofia Pro Soft Light" panose="020B0000000000000000" pitchFamily="34" charset="0"/>
              </a:rPr>
              <a:t>bij</a:t>
            </a:r>
            <a:r>
              <a:rPr lang="en-US" dirty="0">
                <a:latin typeface="Sofia Pro Soft Light" panose="020B0000000000000000" pitchFamily="34" charset="0"/>
              </a:rPr>
              <a:t> de GLI  maar </a:t>
            </a:r>
            <a:r>
              <a:rPr lang="en-US" dirty="0" err="1">
                <a:latin typeface="Sofia Pro Soft Light" panose="020B0000000000000000" pitchFamily="34" charset="0"/>
              </a:rPr>
              <a:t>weinig</a:t>
            </a:r>
            <a:r>
              <a:rPr lang="en-US" dirty="0">
                <a:latin typeface="Sofia Pro Soft Light" panose="020B0000000000000000" pitchFamily="34" charset="0"/>
              </a:rPr>
              <a:t> </a:t>
            </a:r>
            <a:r>
              <a:rPr lang="en-US" dirty="0" err="1">
                <a:latin typeface="Sofia Pro Soft Light" panose="020B0000000000000000" pitchFamily="34" charset="0"/>
              </a:rPr>
              <a:t>te</a:t>
            </a:r>
            <a:r>
              <a:rPr lang="en-US" dirty="0">
                <a:latin typeface="Sofia Pro Soft Light" panose="020B0000000000000000" pitchFamily="34" charset="0"/>
              </a:rPr>
              <a:t> </a:t>
            </a:r>
            <a:r>
              <a:rPr lang="en-US" dirty="0" err="1">
                <a:latin typeface="Sofia Pro Soft Light" panose="020B0000000000000000" pitchFamily="34" charset="0"/>
              </a:rPr>
              <a:t>winnen</a:t>
            </a:r>
            <a:r>
              <a:rPr lang="en-US" dirty="0">
                <a:latin typeface="Sofia Pro Soft Light" panose="020B0000000000000000" pitchFamily="34" charset="0"/>
              </a:rPr>
              <a:t> </a:t>
            </a:r>
            <a:r>
              <a:rPr lang="en-US" dirty="0" err="1">
                <a:latin typeface="Sofia Pro Soft Light" panose="020B0000000000000000" pitchFamily="34" charset="0"/>
              </a:rPr>
              <a:t>hebben</a:t>
            </a:r>
            <a:r>
              <a:rPr lang="en-US" dirty="0">
                <a:latin typeface="Sofia Pro Soft Light" panose="020B0000000000000000" pitchFamily="34" charset="0"/>
              </a:rPr>
              <a:t> in </a:t>
            </a:r>
            <a:r>
              <a:rPr lang="en-US" dirty="0" err="1">
                <a:latin typeface="Sofia Pro Soft Light" panose="020B0000000000000000" pitchFamily="34" charset="0"/>
              </a:rPr>
              <a:t>leefstijl</a:t>
            </a:r>
            <a:r>
              <a:rPr lang="en-US" dirty="0">
                <a:latin typeface="Sofia Pro Soft Light" panose="020B0000000000000000" pitchFamily="34" charset="0"/>
              </a:rPr>
              <a:t>, maar </a:t>
            </a:r>
            <a:r>
              <a:rPr lang="en-US" dirty="0" err="1">
                <a:latin typeface="Sofia Pro Soft Light" panose="020B0000000000000000" pitchFamily="34" charset="0"/>
              </a:rPr>
              <a:t>nog</a:t>
            </a:r>
            <a:r>
              <a:rPr lang="en-US" dirty="0">
                <a:latin typeface="Sofia Pro Soft Light" panose="020B0000000000000000" pitchFamily="34" charset="0"/>
              </a:rPr>
              <a:t> </a:t>
            </a:r>
            <a:r>
              <a:rPr lang="en-US" dirty="0" err="1">
                <a:latin typeface="Sofia Pro Soft Light" panose="020B0000000000000000" pitchFamily="34" charset="0"/>
              </a:rPr>
              <a:t>een</a:t>
            </a:r>
            <a:r>
              <a:rPr lang="en-US" dirty="0">
                <a:latin typeface="Sofia Pro Soft Light" panose="020B0000000000000000" pitchFamily="34" charset="0"/>
              </a:rPr>
              <a:t> </a:t>
            </a:r>
            <a:r>
              <a:rPr lang="en-US" dirty="0" err="1">
                <a:latin typeface="Sofia Pro Soft Light" panose="020B0000000000000000" pitchFamily="34" charset="0"/>
              </a:rPr>
              <a:t>sterk</a:t>
            </a:r>
            <a:r>
              <a:rPr lang="en-US" dirty="0">
                <a:latin typeface="Sofia Pro Soft Light" panose="020B0000000000000000" pitchFamily="34" charset="0"/>
              </a:rPr>
              <a:t> of extreme </a:t>
            </a:r>
            <a:r>
              <a:rPr lang="en-US" dirty="0" err="1">
                <a:latin typeface="Sofia Pro Soft Light" panose="020B0000000000000000" pitchFamily="34" charset="0"/>
              </a:rPr>
              <a:t>gewichtsgerelateerd</a:t>
            </a:r>
            <a:r>
              <a:rPr lang="en-US" dirty="0">
                <a:latin typeface="Sofia Pro Soft Light" panose="020B0000000000000000" pitchFamily="34" charset="0"/>
              </a:rPr>
              <a:t> </a:t>
            </a:r>
            <a:r>
              <a:rPr lang="en-US" dirty="0" err="1">
                <a:latin typeface="Sofia Pro Soft Light" panose="020B0000000000000000" pitchFamily="34" charset="0"/>
              </a:rPr>
              <a:t>gezondheidsrisico</a:t>
            </a:r>
            <a:r>
              <a:rPr lang="en-US" dirty="0">
                <a:latin typeface="Sofia Pro Soft Light" panose="020B0000000000000000" pitchFamily="34" charset="0"/>
              </a:rPr>
              <a:t> </a:t>
            </a:r>
            <a:r>
              <a:rPr lang="en-US" dirty="0" err="1">
                <a:latin typeface="Sofia Pro Soft Light" panose="020B0000000000000000" pitchFamily="34" charset="0"/>
              </a:rPr>
              <a:t>hebben</a:t>
            </a:r>
            <a:endParaRPr lang="en-US" dirty="0">
              <a:latin typeface="Sofia Pro Soft Light" panose="020B0000000000000000" pitchFamily="34" charset="0"/>
            </a:endParaRPr>
          </a:p>
          <a:p>
            <a:r>
              <a:rPr lang="en-US" dirty="0" err="1">
                <a:latin typeface="Sofia Pro Soft Light" panose="020B0000000000000000" pitchFamily="34" charset="0"/>
              </a:rPr>
              <a:t>Aankomen</a:t>
            </a:r>
            <a:r>
              <a:rPr lang="en-US" dirty="0">
                <a:latin typeface="Sofia Pro Soft Light" panose="020B0000000000000000" pitchFamily="34" charset="0"/>
              </a:rPr>
              <a:t> </a:t>
            </a:r>
            <a:r>
              <a:rPr lang="en-US" dirty="0" err="1">
                <a:latin typeface="Sofia Pro Soft Light" panose="020B0000000000000000" pitchFamily="34" charset="0"/>
              </a:rPr>
              <a:t>na</a:t>
            </a:r>
            <a:r>
              <a:rPr lang="en-US" dirty="0">
                <a:latin typeface="Sofia Pro Soft Light" panose="020B0000000000000000" pitchFamily="34" charset="0"/>
              </a:rPr>
              <a:t> </a:t>
            </a:r>
            <a:r>
              <a:rPr lang="en-US" dirty="0" err="1">
                <a:latin typeface="Sofia Pro Soft Light" panose="020B0000000000000000" pitchFamily="34" charset="0"/>
              </a:rPr>
              <a:t>een</a:t>
            </a:r>
            <a:r>
              <a:rPr lang="en-US" dirty="0">
                <a:latin typeface="Sofia Pro Soft Light" panose="020B0000000000000000" pitchFamily="34" charset="0"/>
              </a:rPr>
              <a:t> </a:t>
            </a:r>
            <a:r>
              <a:rPr lang="en-US" dirty="0" err="1">
                <a:latin typeface="Sofia Pro Soft Light" panose="020B0000000000000000" pitchFamily="34" charset="0"/>
              </a:rPr>
              <a:t>bariatrische</a:t>
            </a:r>
            <a:r>
              <a:rPr lang="en-US" dirty="0">
                <a:latin typeface="Sofia Pro Soft Light" panose="020B0000000000000000" pitchFamily="34" charset="0"/>
              </a:rPr>
              <a:t> </a:t>
            </a:r>
            <a:r>
              <a:rPr lang="en-US" dirty="0" err="1">
                <a:latin typeface="Sofia Pro Soft Light" panose="020B0000000000000000" pitchFamily="34" charset="0"/>
              </a:rPr>
              <a:t>operatie</a:t>
            </a:r>
            <a:r>
              <a:rPr lang="en-US" dirty="0">
                <a:latin typeface="Sofia Pro Soft Light" panose="020B0000000000000000" pitchFamily="34" charset="0"/>
              </a:rPr>
              <a:t>? </a:t>
            </a:r>
            <a:endParaRPr lang="nl-NL" dirty="0">
              <a:latin typeface="Sofia Pro Soft Light" panose="020B0000000000000000" pitchFamily="34" charset="0"/>
            </a:endParaRPr>
          </a:p>
        </p:txBody>
      </p:sp>
    </p:spTree>
    <p:extLst>
      <p:ext uri="{BB962C8B-B14F-4D97-AF65-F5344CB8AC3E}">
        <p14:creationId xmlns:p14="http://schemas.microsoft.com/office/powerpoint/2010/main" val="2614620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EFE3AB-F8CF-6FC8-096A-CC24F66D64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7664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8E2D8-7A0B-6D6C-6E14-E397794009FF}"/>
              </a:ext>
            </a:extLst>
          </p:cNvPr>
          <p:cNvSpPr txBox="1"/>
          <p:nvPr/>
        </p:nvSpPr>
        <p:spPr>
          <a:xfrm>
            <a:off x="8325852" y="1118937"/>
            <a:ext cx="3404937" cy="268318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a:solidFill>
                  <a:schemeClr val="tx2"/>
                </a:solidFill>
                <a:latin typeface="+mj-lt"/>
                <a:ea typeface="+mj-ea"/>
                <a:cs typeface="+mj-cs"/>
              </a:rPr>
              <a:t>Toekomst anti-obesitas medicatie</a:t>
            </a:r>
          </a:p>
        </p:txBody>
      </p:sp>
      <p:pic>
        <p:nvPicPr>
          <p:cNvPr id="5" name="Picture 4">
            <a:extLst>
              <a:ext uri="{FF2B5EF4-FFF2-40B4-BE49-F238E27FC236}">
                <a16:creationId xmlns:a16="http://schemas.microsoft.com/office/drawing/2014/main" id="{02892E7F-CE24-AF93-9934-C1B9EEBE995F}"/>
              </a:ext>
            </a:extLst>
          </p:cNvPr>
          <p:cNvPicPr>
            <a:picLocks noChangeAspect="1"/>
          </p:cNvPicPr>
          <p:nvPr/>
        </p:nvPicPr>
        <p:blipFill rotWithShape="1">
          <a:blip r:embed="rId2"/>
          <a:srcRect l="12419" r="12581" b="5964"/>
          <a:stretch/>
        </p:blipFill>
        <p:spPr>
          <a:xfrm>
            <a:off x="804672" y="1264685"/>
            <a:ext cx="6137549" cy="4328629"/>
          </a:xfrm>
          <a:prstGeom prst="rect">
            <a:avLst/>
          </a:prstGeom>
        </p:spPr>
      </p:pic>
    </p:spTree>
    <p:extLst>
      <p:ext uri="{BB962C8B-B14F-4D97-AF65-F5344CB8AC3E}">
        <p14:creationId xmlns:p14="http://schemas.microsoft.com/office/powerpoint/2010/main" val="955569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106706" y="6448235"/>
            <a:ext cx="2255294" cy="349094"/>
          </a:xfrm>
          <a:prstGeom prst="rect">
            <a:avLst/>
          </a:prstGeom>
          <a:ln>
            <a:no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a:lnSpc>
                <a:spcPct val="97000"/>
              </a:lnSpc>
            </a:pPr>
            <a:r>
              <a:rPr lang="en-US" sz="1059" b="1" spc="-1">
                <a:solidFill>
                  <a:srgbClr val="FFFFFF"/>
                </a:solidFill>
                <a:latin typeface="Arial"/>
                <a:ea typeface="Arial Unicode MS"/>
              </a:rPr>
              <a:t>AM Jastreboff et al. N Engl J Med 2023;389:514-526.</a:t>
            </a:r>
            <a:endParaRPr lang="en-US" sz="1059" spc="-1">
              <a:latin typeface="Arial"/>
            </a:endParaRPr>
          </a:p>
        </p:txBody>
      </p:sp>
      <p:pic>
        <p:nvPicPr>
          <p:cNvPr id="46" name="Picture 45"/>
          <p:cNvPicPr/>
          <p:nvPr/>
        </p:nvPicPr>
        <p:blipFill>
          <a:blip r:embed="rId4"/>
          <a:stretch/>
        </p:blipFill>
        <p:spPr>
          <a:xfrm>
            <a:off x="2155749" y="341644"/>
            <a:ext cx="6948057" cy="5534454"/>
          </a:xfrm>
          <a:prstGeom prst="rect">
            <a:avLst/>
          </a:prstGeom>
          <a:ln>
            <a:noFill/>
          </a:ln>
        </p:spPr>
      </p:pic>
      <p:sp>
        <p:nvSpPr>
          <p:cNvPr id="2" name="TextBox 1">
            <a:extLst>
              <a:ext uri="{FF2B5EF4-FFF2-40B4-BE49-F238E27FC236}">
                <a16:creationId xmlns:a16="http://schemas.microsoft.com/office/drawing/2014/main" id="{20C17BC7-B175-3B18-FB06-C7A783378A15}"/>
              </a:ext>
            </a:extLst>
          </p:cNvPr>
          <p:cNvSpPr txBox="1"/>
          <p:nvPr/>
        </p:nvSpPr>
        <p:spPr>
          <a:xfrm>
            <a:off x="4154556" y="6179904"/>
            <a:ext cx="9909313" cy="646331"/>
          </a:xfrm>
          <a:prstGeom prst="rect">
            <a:avLst/>
          </a:prstGeom>
          <a:noFill/>
        </p:spPr>
        <p:txBody>
          <a:bodyPr wrap="square" rtlCol="0">
            <a:spAutoFit/>
          </a:bodyPr>
          <a:lstStyle/>
          <a:p>
            <a:r>
              <a:rPr lang="nl-NL" dirty="0">
                <a:hlinkClick r:id="rId5"/>
              </a:rPr>
              <a:t>August 10, 2023</a:t>
            </a:r>
            <a:br>
              <a:rPr lang="nl-NL" dirty="0"/>
            </a:br>
            <a:r>
              <a:rPr lang="nl-NL" dirty="0"/>
              <a:t>N Engl J Med 2023; 389:514-526</a:t>
            </a:r>
          </a:p>
        </p:txBody>
      </p:sp>
      <p:sp>
        <p:nvSpPr>
          <p:cNvPr id="3" name="TextBox 2">
            <a:extLst>
              <a:ext uri="{FF2B5EF4-FFF2-40B4-BE49-F238E27FC236}">
                <a16:creationId xmlns:a16="http://schemas.microsoft.com/office/drawing/2014/main" id="{1F7A20F6-6251-4B4C-6243-C5F75949EF26}"/>
              </a:ext>
            </a:extLst>
          </p:cNvPr>
          <p:cNvSpPr txBox="1"/>
          <p:nvPr/>
        </p:nvSpPr>
        <p:spPr>
          <a:xfrm>
            <a:off x="9304774" y="502418"/>
            <a:ext cx="2632668" cy="1908215"/>
          </a:xfrm>
          <a:prstGeom prst="rect">
            <a:avLst/>
          </a:prstGeom>
          <a:noFill/>
        </p:spPr>
        <p:txBody>
          <a:bodyPr wrap="square" rtlCol="0">
            <a:spAutoFit/>
          </a:bodyPr>
          <a:lstStyle/>
          <a:p>
            <a:r>
              <a:rPr lang="en-GB" sz="2000" b="1" dirty="0"/>
              <a:t>Triple–Hormone-Receptor Agonist </a:t>
            </a:r>
            <a:r>
              <a:rPr lang="en-GB" sz="2000" b="1" dirty="0" err="1"/>
              <a:t>Retatrutide</a:t>
            </a:r>
            <a:r>
              <a:rPr lang="en-GB" sz="2000" b="1" dirty="0"/>
              <a:t> for Obesity — A Phase 2 Trial</a:t>
            </a:r>
          </a:p>
          <a:p>
            <a:endParaRPr lang="nl-NL"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5C007121-17D6-42BD-9B3F-4ED2B21AF9BE}"/>
              </a:ext>
            </a:extLst>
          </p:cNvPr>
          <p:cNvSpPr>
            <a:spLocks noGrp="1"/>
          </p:cNvSpPr>
          <p:nvPr>
            <p:ph type="body" orient="vert" idx="1"/>
          </p:nvPr>
        </p:nvSpPr>
        <p:spPr>
          <a:xfrm>
            <a:off x="786581" y="1812730"/>
            <a:ext cx="10725779" cy="4195728"/>
          </a:xfrm>
        </p:spPr>
        <p:txBody>
          <a:bodyPr>
            <a:normAutofit fontScale="92500" lnSpcReduction="10000"/>
          </a:bodyPr>
          <a:lstStyle/>
          <a:p>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Over </a:t>
            </a:r>
            <a:r>
              <a:rPr lang="nl-NL" sz="2000" i="1" dirty="0">
                <a:solidFill>
                  <a:schemeClr val="tx1"/>
                </a:solidFill>
                <a:latin typeface="Open Sans" panose="020B0606030504020204" pitchFamily="34" charset="0"/>
                <a:ea typeface="Open Sans" panose="020B0606030504020204" pitchFamily="34" charset="0"/>
                <a:cs typeface="Open Sans" panose="020B0606030504020204" pitchFamily="34" charset="0"/>
              </a:rPr>
              <a:t>het algemeen</a:t>
            </a: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worden onderstaande criteria aangehouden voor metabole chirurgie:</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BMI ≥ 40 kg/m</a:t>
            </a:r>
            <a:r>
              <a:rPr lang="nl-NL" sz="20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BMI &gt;35 kg/m</a:t>
            </a:r>
            <a:r>
              <a:rPr lang="nl-NL" sz="20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in combinatie met ≥1 gewichtsgerelateerde comorbiditeit</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BMI 30-35 kg/m</a:t>
            </a:r>
            <a:r>
              <a:rPr lang="nl-NL" sz="20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met DM2 bij wie GLI en maximale medicamenteuze behandeling door internist onvoldoende effect hebben gehad op glucoseregulatie</a:t>
            </a:r>
          </a:p>
          <a:p>
            <a:endPar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nl-NL"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Verricht geen metabole chirurgie bij:</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Onvoldoende kennis over gezonde voeding, beweging en slaap</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Onvoldoende bereidheid tot gedragsverandering en een persisterende ongezonde leefstijl</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Eetstoornissen</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Bij vermoeden van een endocriene stoornis</a:t>
            </a:r>
          </a:p>
          <a:p>
            <a:pPr marL="285750" indent="-285750">
              <a:buFont typeface="Arial" panose="020B0604020202020204" pitchFamily="34" charset="0"/>
              <a:buChar char="•"/>
            </a:pPr>
            <a:r>
              <a:rPr lang="nl-NL"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Verdenking op psychopathologie</a:t>
            </a:r>
          </a:p>
        </p:txBody>
      </p:sp>
      <p:sp>
        <p:nvSpPr>
          <p:cNvPr id="9" name="Rechthoek 8">
            <a:extLst>
              <a:ext uri="{FF2B5EF4-FFF2-40B4-BE49-F238E27FC236}">
                <a16:creationId xmlns:a16="http://schemas.microsoft.com/office/drawing/2014/main" id="{DFB82AC7-6B32-4A24-964F-0354835C1917}"/>
              </a:ext>
            </a:extLst>
          </p:cNvPr>
          <p:cNvSpPr/>
          <p:nvPr/>
        </p:nvSpPr>
        <p:spPr>
          <a:xfrm>
            <a:off x="-1" y="136525"/>
            <a:ext cx="355601" cy="1689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D70FD0D6-D23F-4153-A15F-33B1AB9608C9}"/>
              </a:ext>
            </a:extLst>
          </p:cNvPr>
          <p:cNvSpPr txBox="1"/>
          <p:nvPr/>
        </p:nvSpPr>
        <p:spPr>
          <a:xfrm>
            <a:off x="469001" y="129148"/>
            <a:ext cx="11292684" cy="707886"/>
          </a:xfrm>
          <a:prstGeom prst="rect">
            <a:avLst/>
          </a:prstGeom>
          <a:noFill/>
        </p:spPr>
        <p:txBody>
          <a:bodyPr wrap="square" rtlCol="0">
            <a:spAutoFit/>
          </a:bodyPr>
          <a:lstStyle/>
          <a:p>
            <a:r>
              <a:rPr lang="nl-NL" sz="4000" dirty="0">
                <a:solidFill>
                  <a:schemeClr val="accent1">
                    <a:lumMod val="50000"/>
                  </a:schemeClr>
                </a:solidFill>
                <a:latin typeface="BookmanJFPro Roman" pitchFamily="2" charset="0"/>
              </a:rPr>
              <a:t>Bariatrische chirurgie </a:t>
            </a:r>
          </a:p>
        </p:txBody>
      </p:sp>
      <p:sp>
        <p:nvSpPr>
          <p:cNvPr id="11" name="Tekstvak 10">
            <a:extLst>
              <a:ext uri="{FF2B5EF4-FFF2-40B4-BE49-F238E27FC236}">
                <a16:creationId xmlns:a16="http://schemas.microsoft.com/office/drawing/2014/main" id="{E47DFAB4-2215-4680-AAE6-D3E424BD3E4B}"/>
              </a:ext>
            </a:extLst>
          </p:cNvPr>
          <p:cNvSpPr txBox="1"/>
          <p:nvPr/>
        </p:nvSpPr>
        <p:spPr>
          <a:xfrm>
            <a:off x="469001" y="786273"/>
            <a:ext cx="10819073" cy="369332"/>
          </a:xfrm>
          <a:prstGeom prst="rect">
            <a:avLst/>
          </a:prstGeom>
          <a:noFill/>
        </p:spPr>
        <p:txBody>
          <a:bodyPr wrap="square" rtlCol="0">
            <a:spAutoFit/>
          </a:bodyPr>
          <a:lstStyle/>
          <a:p>
            <a:r>
              <a:rPr lang="nl-NL" dirty="0">
                <a:solidFill>
                  <a:srgbClr val="4C7875"/>
                </a:solidFill>
                <a:latin typeface="Open Sans Semibold" panose="020B0606030504020204" pitchFamily="34" charset="0"/>
                <a:ea typeface="Open Sans Semibold" panose="020B0606030504020204" pitchFamily="34" charset="0"/>
                <a:cs typeface="Open Sans Semibold" panose="020B0606030504020204" pitchFamily="34" charset="0"/>
              </a:rPr>
              <a:t>Wat zijn de criteria</a:t>
            </a:r>
          </a:p>
        </p:txBody>
      </p:sp>
      <p:sp>
        <p:nvSpPr>
          <p:cNvPr id="14" name="Rechthoek: afgeronde hoeken 13">
            <a:extLst>
              <a:ext uri="{FF2B5EF4-FFF2-40B4-BE49-F238E27FC236}">
                <a16:creationId xmlns:a16="http://schemas.microsoft.com/office/drawing/2014/main" id="{93FB36AB-6747-4413-A162-5B1A175F82C2}"/>
              </a:ext>
            </a:extLst>
          </p:cNvPr>
          <p:cNvSpPr/>
          <p:nvPr/>
        </p:nvSpPr>
        <p:spPr>
          <a:xfrm>
            <a:off x="7107953" y="6327029"/>
            <a:ext cx="3434532" cy="505233"/>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kstvak 15">
            <a:extLst>
              <a:ext uri="{FF2B5EF4-FFF2-40B4-BE49-F238E27FC236}">
                <a16:creationId xmlns:a16="http://schemas.microsoft.com/office/drawing/2014/main" id="{39494755-9F2F-4983-AD8E-BB8CD1314264}"/>
              </a:ext>
            </a:extLst>
          </p:cNvPr>
          <p:cNvSpPr txBox="1"/>
          <p:nvPr/>
        </p:nvSpPr>
        <p:spPr>
          <a:xfrm>
            <a:off x="7169818" y="6578788"/>
            <a:ext cx="4591867" cy="260328"/>
          </a:xfrm>
          <a:prstGeom prst="rect">
            <a:avLst/>
          </a:prstGeom>
          <a:noFill/>
        </p:spPr>
        <p:txBody>
          <a:bodyPr wrap="square">
            <a:spAutoFit/>
          </a:bodyPr>
          <a:lstStyle/>
          <a:p>
            <a:pPr algn="l">
              <a:lnSpc>
                <a:spcPct val="120000"/>
              </a:lnSpc>
            </a:pPr>
            <a:r>
              <a:rPr lang="nl-NL" sz="1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Deze</a:t>
            </a:r>
            <a:r>
              <a:rPr lang="nl-NL" sz="1000" dirty="0">
                <a:solidFill>
                  <a:schemeClr val="bg2">
                    <a:lumMod val="50000"/>
                  </a:schemeClr>
                </a:solidFill>
                <a:latin typeface="Franklin Gothic Book" panose="020B0503020102020204" pitchFamily="34" charset="0"/>
                <a:ea typeface="Open Sans" panose="020B0606030504020204" pitchFamily="34" charset="0"/>
                <a:cs typeface="Open Sans" panose="020B0606030504020204" pitchFamily="34" charset="0"/>
              </a:rPr>
              <a:t> </a:t>
            </a:r>
            <a:r>
              <a:rPr lang="nl-NL" sz="1000" dirty="0">
                <a:solidFill>
                  <a:schemeClr val="bg1"/>
                </a:solidFill>
                <a:latin typeface="Franklin Gothic Book" panose="020B0503020102020204" pitchFamily="34" charset="0"/>
                <a:ea typeface="Open Sans" panose="020B0606030504020204" pitchFamily="34" charset="0"/>
                <a:cs typeface="Open Sans" panose="020B0606030504020204" pitchFamily="34" charset="0"/>
              </a:rPr>
              <a:t>scholing is ontwikkeld door Novo Nordisk</a:t>
            </a:r>
          </a:p>
        </p:txBody>
      </p:sp>
      <p:pic>
        <p:nvPicPr>
          <p:cNvPr id="17" name="Picture 5" descr="Logo&#10;&#10;Description automatically generated">
            <a:extLst>
              <a:ext uri="{FF2B5EF4-FFF2-40B4-BE49-F238E27FC236}">
                <a16:creationId xmlns:a16="http://schemas.microsoft.com/office/drawing/2014/main" id="{2E1B6954-B7E9-4C27-91D6-A8A326AE7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498" y="6347082"/>
            <a:ext cx="594492" cy="422337"/>
          </a:xfrm>
          <a:prstGeom prst="rect">
            <a:avLst/>
          </a:prstGeom>
        </p:spPr>
      </p:pic>
      <p:sp>
        <p:nvSpPr>
          <p:cNvPr id="18" name="Tekstvak 17">
            <a:extLst>
              <a:ext uri="{FF2B5EF4-FFF2-40B4-BE49-F238E27FC236}">
                <a16:creationId xmlns:a16="http://schemas.microsoft.com/office/drawing/2014/main" id="{7665961C-4588-46F9-94B2-C097B90F2E83}"/>
              </a:ext>
            </a:extLst>
          </p:cNvPr>
          <p:cNvSpPr txBox="1"/>
          <p:nvPr/>
        </p:nvSpPr>
        <p:spPr>
          <a:xfrm>
            <a:off x="177799" y="6332317"/>
            <a:ext cx="6817187" cy="123111"/>
          </a:xfrm>
          <a:prstGeom prst="rect">
            <a:avLst/>
          </a:prstGeom>
          <a:noFill/>
        </p:spPr>
        <p:txBody>
          <a:bodyPr wrap="square" lIns="0" tIns="0" rIns="0" bIns="0" rtlCol="0">
            <a:spAutoFit/>
          </a:bodyPr>
          <a:lstStyle/>
          <a:p>
            <a:r>
              <a:rPr lang="nl-NL"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Chirurgische behandeling van obesitas, 2020. Nederlandse Vereniging voor Heelkunde.</a:t>
            </a:r>
          </a:p>
        </p:txBody>
      </p:sp>
      <p:sp>
        <p:nvSpPr>
          <p:cNvPr id="19" name="Rectangle 4">
            <a:extLst>
              <a:ext uri="{FF2B5EF4-FFF2-40B4-BE49-F238E27FC236}">
                <a16:creationId xmlns:a16="http://schemas.microsoft.com/office/drawing/2014/main" id="{69A03DCD-0856-4C73-B89F-14996D195D53}"/>
              </a:ext>
            </a:extLst>
          </p:cNvPr>
          <p:cNvSpPr/>
          <p:nvPr/>
        </p:nvSpPr>
        <p:spPr>
          <a:xfrm>
            <a:off x="9895840" y="32171"/>
            <a:ext cx="1178560" cy="2946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25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BEA7FC68-F81A-4563-A278-A8B99B785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32" y="1843172"/>
            <a:ext cx="1908109" cy="2942627"/>
          </a:xfrm>
          <a:prstGeom prst="rect">
            <a:avLst/>
          </a:prstGeom>
        </p:spPr>
      </p:pic>
      <p:pic>
        <p:nvPicPr>
          <p:cNvPr id="13" name="Picture 12" descr="Diagram&#10;&#10;Description automatically generated">
            <a:extLst>
              <a:ext uri="{FF2B5EF4-FFF2-40B4-BE49-F238E27FC236}">
                <a16:creationId xmlns:a16="http://schemas.microsoft.com/office/drawing/2014/main" id="{4A159EF9-1574-47EF-913D-D2E9E9732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903" y="1843174"/>
            <a:ext cx="1908109" cy="2942627"/>
          </a:xfrm>
          <a:prstGeom prst="rect">
            <a:avLst/>
          </a:prstGeom>
        </p:spPr>
      </p:pic>
      <p:pic>
        <p:nvPicPr>
          <p:cNvPr id="16" name="Picture 15" descr="Diagram&#10;&#10;Description automatically generated">
            <a:extLst>
              <a:ext uri="{FF2B5EF4-FFF2-40B4-BE49-F238E27FC236}">
                <a16:creationId xmlns:a16="http://schemas.microsoft.com/office/drawing/2014/main" id="{DADF3527-FD3C-4DEF-9D0B-FFE16E783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424" y="1847987"/>
            <a:ext cx="1908109" cy="2942627"/>
          </a:xfrm>
          <a:prstGeom prst="rect">
            <a:avLst/>
          </a:prstGeom>
        </p:spPr>
      </p:pic>
      <p:pic>
        <p:nvPicPr>
          <p:cNvPr id="18" name="Picture 17" descr="Diagram&#10;&#10;Description automatically generated">
            <a:extLst>
              <a:ext uri="{FF2B5EF4-FFF2-40B4-BE49-F238E27FC236}">
                <a16:creationId xmlns:a16="http://schemas.microsoft.com/office/drawing/2014/main" id="{69F9CB40-2D1B-439B-9689-6D00A5984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158" y="1843173"/>
            <a:ext cx="1908109" cy="2942627"/>
          </a:xfrm>
          <a:prstGeom prst="rect">
            <a:avLst/>
          </a:prstGeom>
        </p:spPr>
      </p:pic>
      <p:sp>
        <p:nvSpPr>
          <p:cNvPr id="4" name="Tijdelijke aanduiding voor dianummer 3">
            <a:extLst>
              <a:ext uri="{FF2B5EF4-FFF2-40B4-BE49-F238E27FC236}">
                <a16:creationId xmlns:a16="http://schemas.microsoft.com/office/drawing/2014/main" id="{62885297-D7BC-4650-B3B1-3E0CD5CBEBAB}"/>
              </a:ext>
            </a:extLst>
          </p:cNvPr>
          <p:cNvSpPr>
            <a:spLocks noGrp="1"/>
          </p:cNvSpPr>
          <p:nvPr>
            <p:ph type="sldNum" sz="quarter" idx="12"/>
          </p:nvPr>
        </p:nvSpPr>
        <p:spPr/>
        <p:txBody>
          <a:bodyPr/>
          <a:lstStyle/>
          <a:p>
            <a:fld id="{57E4004F-4CC6-40C9-B0B5-510548401FB5}" type="slidenum">
              <a:rPr lang="nl-NL" smtClean="0"/>
              <a:pPr/>
              <a:t>56</a:t>
            </a:fld>
            <a:endParaRPr lang="nl-NL" dirty="0"/>
          </a:p>
        </p:txBody>
      </p:sp>
      <p:graphicFrame>
        <p:nvGraphicFramePr>
          <p:cNvPr id="14" name="Table 4">
            <a:extLst>
              <a:ext uri="{FF2B5EF4-FFF2-40B4-BE49-F238E27FC236}">
                <a16:creationId xmlns:a16="http://schemas.microsoft.com/office/drawing/2014/main" id="{0BEE4F12-D8AB-486E-9359-4EEBC9D288D9}"/>
              </a:ext>
            </a:extLst>
          </p:cNvPr>
          <p:cNvGraphicFramePr>
            <a:graphicFrameLocks noGrp="1"/>
          </p:cNvGraphicFramePr>
          <p:nvPr/>
        </p:nvGraphicFramePr>
        <p:xfrm>
          <a:off x="782549" y="1251532"/>
          <a:ext cx="10626465" cy="4857078"/>
        </p:xfrm>
        <a:graphic>
          <a:graphicData uri="http://schemas.openxmlformats.org/drawingml/2006/table">
            <a:tbl>
              <a:tblPr firstRow="1" bandRow="1">
                <a:tableStyleId>{69012ECD-51FC-41F1-AA8D-1B2483CD663E}</a:tableStyleId>
              </a:tblPr>
              <a:tblGrid>
                <a:gridCol w="2125293">
                  <a:extLst>
                    <a:ext uri="{9D8B030D-6E8A-4147-A177-3AD203B41FA5}">
                      <a16:colId xmlns:a16="http://schemas.microsoft.com/office/drawing/2014/main" val="936431899"/>
                    </a:ext>
                  </a:extLst>
                </a:gridCol>
                <a:gridCol w="2125293">
                  <a:extLst>
                    <a:ext uri="{9D8B030D-6E8A-4147-A177-3AD203B41FA5}">
                      <a16:colId xmlns:a16="http://schemas.microsoft.com/office/drawing/2014/main" val="1510763617"/>
                    </a:ext>
                  </a:extLst>
                </a:gridCol>
                <a:gridCol w="2125293">
                  <a:extLst>
                    <a:ext uri="{9D8B030D-6E8A-4147-A177-3AD203B41FA5}">
                      <a16:colId xmlns:a16="http://schemas.microsoft.com/office/drawing/2014/main" val="3698731418"/>
                    </a:ext>
                  </a:extLst>
                </a:gridCol>
                <a:gridCol w="2125293">
                  <a:extLst>
                    <a:ext uri="{9D8B030D-6E8A-4147-A177-3AD203B41FA5}">
                      <a16:colId xmlns:a16="http://schemas.microsoft.com/office/drawing/2014/main" val="1994150868"/>
                    </a:ext>
                  </a:extLst>
                </a:gridCol>
                <a:gridCol w="2125293">
                  <a:extLst>
                    <a:ext uri="{9D8B030D-6E8A-4147-A177-3AD203B41FA5}">
                      <a16:colId xmlns:a16="http://schemas.microsoft.com/office/drawing/2014/main" val="4274301319"/>
                    </a:ext>
                  </a:extLst>
                </a:gridCol>
              </a:tblGrid>
              <a:tr h="467260">
                <a:tc>
                  <a:txBody>
                    <a:bodyPr/>
                    <a:lstStyle/>
                    <a:p>
                      <a:endParaRPr lang="en-GB" sz="900" dirty="0"/>
                    </a:p>
                  </a:txBody>
                  <a:tcPr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Maagband</a:t>
                      </a:r>
                      <a:endParaRPr kumimoji="0" lang="en-GB"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Sleeve gastrectomy</a:t>
                      </a:r>
                      <a:endParaRPr kumimoji="0" lang="en-GB"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Roux‑en‑Y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gastric</a:t>
                      </a:r>
                      <a:r>
                        <a:rPr kumimoji="0" lang="fr-FR" sz="120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bypass</a:t>
                      </a:r>
                      <a:endParaRPr kumimoji="0" lang="en-GB"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One anastomosis gastric bypass (‘mini’)</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95625403"/>
                  </a:ext>
                </a:extLst>
              </a:tr>
              <a:tr h="2926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Anatomie</a:t>
                      </a:r>
                      <a:endParaRPr lang="en-GB"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0000" marR="108000" marT="108000">
                    <a:lnL w="9525" cap="flat" cmpd="sng" algn="ctr">
                      <a:noFill/>
                      <a:prstDash val="solid"/>
                    </a:lnL>
                    <a:lnR>
                      <a:noFill/>
                    </a:lnR>
                    <a:lnT w="9525" cap="flat" cmpd="sng" algn="ctr">
                      <a:noFill/>
                      <a:prstDash val="soli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900" dirty="0">
                        <a:solidFill>
                          <a:srgbClr val="001965"/>
                        </a:solidFill>
                      </a:endParaRPr>
                    </a:p>
                  </a:txBody>
                  <a:tcPr marL="90000" anchor="ctr">
                    <a:lnL w="9525" cap="flat" cmpd="sng" algn="ctr">
                      <a:noFill/>
                      <a:prstDash val="solid"/>
                    </a:lnL>
                    <a:lnR>
                      <a:noFill/>
                    </a:lnR>
                    <a:lnT w="9525" cap="flat" cmpd="sng" algn="ctr">
                      <a:noFill/>
                      <a:prstDash val="soli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900" dirty="0">
                        <a:solidFill>
                          <a:srgbClr val="001965"/>
                        </a:solidFill>
                      </a:endParaRPr>
                    </a:p>
                  </a:txBody>
                  <a:tcPr marL="90000" anchor="ctr">
                    <a:lnL w="9525" cap="flat" cmpd="sng" algn="ctr">
                      <a:noFill/>
                      <a:prstDash val="solid"/>
                    </a:lnL>
                    <a:lnR>
                      <a:noFill/>
                    </a:lnR>
                    <a:lnT w="9525" cap="flat" cmpd="sng" algn="ctr">
                      <a:noFill/>
                      <a:prstDash val="soli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900" dirty="0">
                        <a:solidFill>
                          <a:srgbClr val="001965"/>
                        </a:solidFill>
                      </a:endParaRPr>
                    </a:p>
                  </a:txBody>
                  <a:tcPr marL="90000" anchor="ctr">
                    <a:lnL w="9525" cap="flat" cmpd="sng" algn="ctr">
                      <a:noFill/>
                      <a:prstDash val="solid"/>
                    </a:lnL>
                    <a:lnR>
                      <a:noFill/>
                    </a:lnR>
                    <a:lnT w="9525" cap="flat" cmpd="sng" algn="ctr">
                      <a:noFill/>
                      <a:prstDash val="soli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900" dirty="0">
                        <a:solidFill>
                          <a:srgbClr val="001965"/>
                        </a:solidFill>
                      </a:endParaRPr>
                    </a:p>
                  </a:txBody>
                  <a:tcPr marL="90000" anchor="ctr">
                    <a:lnL w="9525" cap="flat" cmpd="sng" algn="ctr">
                      <a:noFill/>
                      <a:prstDash val="solid"/>
                    </a:lnL>
                    <a:lnR>
                      <a:noFill/>
                    </a:lnR>
                    <a:lnT w="9525" cap="flat" cmpd="sng" algn="ctr">
                      <a:noFill/>
                      <a:prstDash val="soli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256846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Type procedure</a:t>
                      </a:r>
                      <a:endParaRPr lang="en-GB"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0000"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Restrictief</a:t>
                      </a:r>
                      <a:endParaRPr lang="en-GB" sz="1200" b="0" i="0" kern="1200" dirty="0">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Restrictief</a:t>
                      </a:r>
                      <a:endParaRPr lang="en-GB" sz="1200" b="0" i="0" kern="1200" dirty="0">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Restrictief</a:t>
                      </a:r>
                      <a:r>
                        <a:rPr lang="en-GB" sz="1200" kern="1200" dirty="0">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a:t>
                      </a:r>
                      <a:r>
                        <a:rPr lang="en-GB" sz="1200" kern="1200" dirty="0" err="1">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malabsorptief</a:t>
                      </a:r>
                      <a:endParaRPr lang="en-GB" sz="1200" b="0" i="0" kern="1200" dirty="0">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Restrictief</a:t>
                      </a:r>
                      <a:r>
                        <a:rPr lang="en-GB" sz="1200" kern="1200" dirty="0">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a:t>
                      </a:r>
                      <a:r>
                        <a:rPr lang="en-GB" sz="1200" kern="1200" dirty="0" err="1">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rPr>
                        <a:t>malabsorptief</a:t>
                      </a:r>
                      <a:endParaRPr lang="en-GB" sz="1200" b="0" i="0" kern="1200" dirty="0">
                        <a:solidFill>
                          <a:schemeClr val="tx1"/>
                        </a:solidFill>
                        <a:uFill>
                          <a:solidFill>
                            <a:srgbClr val="FFFFFF"/>
                          </a:solidFill>
                        </a:uFill>
                        <a:latin typeface="Open Sans" panose="020B0606030504020204" pitchFamily="34" charset="0"/>
                        <a:ea typeface="Open Sans" panose="020B0606030504020204" pitchFamily="34" charset="0"/>
                        <a:cs typeface="Open Sans" panose="020B0606030504020204" pitchFamily="34" charset="0"/>
                        <a:sym typeface="Arial"/>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616149"/>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Hormonaal effect</a:t>
                      </a:r>
                      <a:endParaRPr lang="en-GB"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0000" marT="108000">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Ghreline</a:t>
                      </a:r>
                      <a:r>
                        <a:rPr lang="en-US"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PYY: =</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GLP</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1: =</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Ghreline</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a:rPr>
                        <a:t></a:t>
                      </a: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PYY: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GLP-1: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Ghreline</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of =</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PYY: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GLP-1: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Ghreline</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of =</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PYY: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GLP-1: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556013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Gewichtseffect</a:t>
                      </a:r>
                      <a:endParaRPr lang="en-GB"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0000" anchor="ctr">
                    <a:lnL w="9525" cap="flat" cmpd="sng" algn="ctr">
                      <a:noFill/>
                      <a:prstDash val="solid"/>
                    </a:lnL>
                    <a:lnR>
                      <a:noFill/>
                    </a:lnR>
                    <a:lnT w="6350" cap="flat" cmpd="sng" algn="ctr">
                      <a:solidFill>
                        <a:schemeClr val="accent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Wingdings"/>
                        </a:rPr>
                        <a:t></a:t>
                      </a: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6350" cap="flat" cmpd="sng" algn="ctr">
                      <a:solidFill>
                        <a:schemeClr val="accent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3912786"/>
                  </a:ext>
                </a:extLst>
              </a:tr>
            </a:tbl>
          </a:graphicData>
        </a:graphic>
      </p:graphicFrame>
      <p:sp>
        <p:nvSpPr>
          <p:cNvPr id="10" name="Rechthoek 9">
            <a:extLst>
              <a:ext uri="{FF2B5EF4-FFF2-40B4-BE49-F238E27FC236}">
                <a16:creationId xmlns:a16="http://schemas.microsoft.com/office/drawing/2014/main" id="{1641995F-3FE1-4175-BBDC-051C63C6A544}"/>
              </a:ext>
            </a:extLst>
          </p:cNvPr>
          <p:cNvSpPr/>
          <p:nvPr/>
        </p:nvSpPr>
        <p:spPr>
          <a:xfrm>
            <a:off x="-1" y="136525"/>
            <a:ext cx="355601" cy="1689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B910249-2808-45D7-800B-36E6072003D9}"/>
              </a:ext>
            </a:extLst>
          </p:cNvPr>
          <p:cNvSpPr txBox="1"/>
          <p:nvPr/>
        </p:nvSpPr>
        <p:spPr>
          <a:xfrm>
            <a:off x="469001" y="129148"/>
            <a:ext cx="11292684" cy="707886"/>
          </a:xfrm>
          <a:prstGeom prst="rect">
            <a:avLst/>
          </a:prstGeom>
          <a:noFill/>
        </p:spPr>
        <p:txBody>
          <a:bodyPr wrap="square" rtlCol="0">
            <a:spAutoFit/>
          </a:bodyPr>
          <a:lstStyle/>
          <a:p>
            <a:r>
              <a:rPr lang="nl-NL" sz="4000" dirty="0">
                <a:solidFill>
                  <a:schemeClr val="bg2">
                    <a:lumMod val="50000"/>
                  </a:schemeClr>
                </a:solidFill>
                <a:latin typeface="Sofia Pro Soft Regular" panose="020B0000000000000000" pitchFamily="34" charset="0"/>
              </a:rPr>
              <a:t>Bariatrische technieken</a:t>
            </a:r>
          </a:p>
        </p:txBody>
      </p:sp>
      <p:sp>
        <p:nvSpPr>
          <p:cNvPr id="17" name="Rechthoek 16">
            <a:extLst>
              <a:ext uri="{FF2B5EF4-FFF2-40B4-BE49-F238E27FC236}">
                <a16:creationId xmlns:a16="http://schemas.microsoft.com/office/drawing/2014/main" id="{E3BAFDEA-6972-4BD2-982C-8D08ED727338}"/>
              </a:ext>
            </a:extLst>
          </p:cNvPr>
          <p:cNvSpPr/>
          <p:nvPr/>
        </p:nvSpPr>
        <p:spPr>
          <a:xfrm>
            <a:off x="0" y="6356350"/>
            <a:ext cx="12192000" cy="5807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kstvak 22">
            <a:extLst>
              <a:ext uri="{FF2B5EF4-FFF2-40B4-BE49-F238E27FC236}">
                <a16:creationId xmlns:a16="http://schemas.microsoft.com/office/drawing/2014/main" id="{EA49D455-0122-4848-B4BE-A2C635D82C08}"/>
              </a:ext>
            </a:extLst>
          </p:cNvPr>
          <p:cNvSpPr txBox="1"/>
          <p:nvPr/>
        </p:nvSpPr>
        <p:spPr>
          <a:xfrm>
            <a:off x="177799" y="6459012"/>
            <a:ext cx="7749920" cy="307777"/>
          </a:xfrm>
          <a:prstGeom prst="rect">
            <a:avLst/>
          </a:prstGeom>
          <a:noFill/>
        </p:spPr>
        <p:txBody>
          <a:bodyPr wrap="square" lIns="0" tIns="0" rIns="0" bIns="0" rtlCol="0">
            <a:spAutoFit/>
          </a:bodyPr>
          <a:lstStyle/>
          <a:p>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1. Field BCT. Nat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Rev</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Endocrinol</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2010;6(8):444-453; 2. De Luca M et al.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Obes</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Surg</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2018;28(5):1188-1206; 3.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Roushdy</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A et al.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Surg</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Laparosc</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Endosc</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Percutan</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Tech. 2020 Aug 17.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doi</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10.1097/SLE.0000000000000844. Online </a:t>
            </a:r>
            <a:r>
              <a:rPr lang="nl-NL" sz="1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ahead</a:t>
            </a:r>
            <a:r>
              <a:rPr lang="nl-NL"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print.</a:t>
            </a:r>
          </a:p>
        </p:txBody>
      </p:sp>
      <p:cxnSp>
        <p:nvCxnSpPr>
          <p:cNvPr id="24" name="Rechte verbindingslijn 23">
            <a:extLst>
              <a:ext uri="{FF2B5EF4-FFF2-40B4-BE49-F238E27FC236}">
                <a16:creationId xmlns:a16="http://schemas.microsoft.com/office/drawing/2014/main" id="{E1FA6561-332E-420B-9974-2FA3C8BC49F7}"/>
              </a:ext>
            </a:extLst>
          </p:cNvPr>
          <p:cNvCxnSpPr/>
          <p:nvPr/>
        </p:nvCxnSpPr>
        <p:spPr>
          <a:xfrm>
            <a:off x="782332" y="6106973"/>
            <a:ext cx="10626462" cy="0"/>
          </a:xfrm>
          <a:prstGeom prst="line">
            <a:avLst/>
          </a:prstGeom>
          <a:ln w="28575" cap="rnd">
            <a:solidFill>
              <a:srgbClr val="467774"/>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4">
            <a:extLst>
              <a:ext uri="{FF2B5EF4-FFF2-40B4-BE49-F238E27FC236}">
                <a16:creationId xmlns:a16="http://schemas.microsoft.com/office/drawing/2014/main" id="{C8A382D3-9A3F-4708-AED7-A954BFFD28A9}"/>
              </a:ext>
            </a:extLst>
          </p:cNvPr>
          <p:cNvSpPr/>
          <p:nvPr/>
        </p:nvSpPr>
        <p:spPr>
          <a:xfrm>
            <a:off x="9895840" y="32171"/>
            <a:ext cx="1178560" cy="2946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5">
            <a:extLst>
              <a:ext uri="{FF2B5EF4-FFF2-40B4-BE49-F238E27FC236}">
                <a16:creationId xmlns:a16="http://schemas.microsoft.com/office/drawing/2014/main" id="{44859234-9D6C-403D-8B92-DFFF94BEA8A6}"/>
              </a:ext>
            </a:extLst>
          </p:cNvPr>
          <p:cNvSpPr/>
          <p:nvPr/>
        </p:nvSpPr>
        <p:spPr>
          <a:xfrm>
            <a:off x="11074400" y="89532"/>
            <a:ext cx="1114408" cy="246221"/>
          </a:xfrm>
          <a:prstGeom prst="rect">
            <a:avLst/>
          </a:prstGeom>
        </p:spPr>
        <p:txBody>
          <a:bodyPr wrap="none">
            <a:spAutoFit/>
          </a:bodyPr>
          <a:lstStyle/>
          <a:p>
            <a:r>
              <a:rPr lang="en-GB" sz="1000" dirty="0">
                <a:solidFill>
                  <a:srgbClr val="AEA79F"/>
                </a:solidFill>
              </a:rPr>
              <a:t>NL21OB00091</a:t>
            </a:r>
          </a:p>
        </p:txBody>
      </p:sp>
    </p:spTree>
    <p:extLst>
      <p:ext uri="{BB962C8B-B14F-4D97-AF65-F5344CB8AC3E}">
        <p14:creationId xmlns:p14="http://schemas.microsoft.com/office/powerpoint/2010/main" val="248173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2850A34-61F3-41EA-AE58-73DB03541B47}"/>
              </a:ext>
            </a:extLst>
          </p:cNvPr>
          <p:cNvSpPr>
            <a:spLocks noGrp="1"/>
          </p:cNvSpPr>
          <p:nvPr>
            <p:ph type="title"/>
          </p:nvPr>
        </p:nvSpPr>
        <p:spPr>
          <a:xfrm>
            <a:off x="782772" y="687921"/>
            <a:ext cx="9078984" cy="864654"/>
          </a:xfrm>
        </p:spPr>
        <p:txBody>
          <a:bodyPr/>
          <a:lstStyle/>
          <a:p>
            <a:r>
              <a:rPr lang="nl-NL" sz="3200" dirty="0">
                <a:solidFill>
                  <a:srgbClr val="666BD9"/>
                </a:solidFill>
                <a:latin typeface="Sofia Pro Soft Regular" panose="020B0000000000000000" pitchFamily="34" charset="0"/>
              </a:rPr>
              <a:t>Metabole chirurgie </a:t>
            </a:r>
            <a:br>
              <a:rPr lang="nl-NL" sz="3200" dirty="0"/>
            </a:br>
            <a:r>
              <a:rPr lang="en-US" sz="2000" i="1" dirty="0">
                <a:solidFill>
                  <a:srgbClr val="0070C0"/>
                </a:solidFill>
              </a:rPr>
              <a:t>The Dutch bariatric weight loss chart</a:t>
            </a:r>
            <a:r>
              <a:rPr lang="en-US" sz="2000" dirty="0">
                <a:solidFill>
                  <a:srgbClr val="0070C0"/>
                </a:solidFill>
              </a:rPr>
              <a:t> </a:t>
            </a:r>
            <a:endParaRPr lang="nl-NL" sz="2000" b="0" dirty="0">
              <a:solidFill>
                <a:srgbClr val="0070C0"/>
              </a:solidFill>
            </a:endParaRPr>
          </a:p>
        </p:txBody>
      </p:sp>
      <p:sp>
        <p:nvSpPr>
          <p:cNvPr id="3" name="Tijdelijke aanduiding voor tekst 2">
            <a:extLst>
              <a:ext uri="{FF2B5EF4-FFF2-40B4-BE49-F238E27FC236}">
                <a16:creationId xmlns:a16="http://schemas.microsoft.com/office/drawing/2014/main" id="{3F9BD8AB-0363-4A74-8DC5-9B290AE18810}"/>
              </a:ext>
            </a:extLst>
          </p:cNvPr>
          <p:cNvSpPr>
            <a:spLocks noGrp="1"/>
          </p:cNvSpPr>
          <p:nvPr>
            <p:ph type="body" sz="quarter" idx="13"/>
          </p:nvPr>
        </p:nvSpPr>
        <p:spPr/>
        <p:txBody>
          <a:bodyPr>
            <a:normAutofit fontScale="25000" lnSpcReduction="20000"/>
          </a:bodyPr>
          <a:lstStyle/>
          <a:p>
            <a:pPr marL="0" lvl="0" indent="0">
              <a:buNone/>
            </a:pPr>
            <a:r>
              <a:rPr lang="nl-NL" noProof="0" dirty="0">
                <a:solidFill>
                  <a:schemeClr val="tx2"/>
                </a:solidFill>
              </a:rPr>
              <a:t>P, </a:t>
            </a:r>
            <a:r>
              <a:rPr lang="nl-NL" sz="4400" noProof="0" dirty="0">
                <a:solidFill>
                  <a:schemeClr val="tx2"/>
                </a:solidFill>
              </a:rPr>
              <a:t>percentiel; SD, standard deviatie.</a:t>
            </a:r>
            <a:br>
              <a:rPr lang="nl-NL" sz="4400" noProof="0" dirty="0">
                <a:solidFill>
                  <a:schemeClr val="tx2"/>
                </a:solidFill>
              </a:rPr>
            </a:br>
            <a:r>
              <a:rPr lang="nl-NL" sz="4400" dirty="0">
                <a:solidFill>
                  <a:schemeClr val="tx2"/>
                </a:solidFill>
              </a:rPr>
              <a:t>p97.7 (p + 2SD), p84.1 (p + 1SD), p50 (mediaan), p15.9 (p – 1SD) en p2.3 (p – 2SD).</a:t>
            </a:r>
            <a:br>
              <a:rPr lang="nl-NL" sz="4400" dirty="0">
                <a:solidFill>
                  <a:schemeClr val="tx2"/>
                </a:solidFill>
              </a:rPr>
            </a:br>
            <a:r>
              <a:rPr lang="en-US" sz="4400" dirty="0">
                <a:solidFill>
                  <a:srgbClr val="002060"/>
                </a:solidFill>
              </a:rPr>
              <a:t>p −1SD </a:t>
            </a:r>
            <a:r>
              <a:rPr lang="en-US" sz="4400" dirty="0" err="1">
                <a:solidFill>
                  <a:srgbClr val="002060"/>
                </a:solidFill>
              </a:rPr>
              <a:t>geeft</a:t>
            </a:r>
            <a:r>
              <a:rPr lang="en-US" sz="4400" dirty="0">
                <a:solidFill>
                  <a:srgbClr val="002060"/>
                </a:solidFill>
              </a:rPr>
              <a:t> cut-off </a:t>
            </a:r>
            <a:r>
              <a:rPr lang="en-US" sz="4400" dirty="0" err="1">
                <a:solidFill>
                  <a:srgbClr val="002060"/>
                </a:solidFill>
              </a:rPr>
              <a:t>weer</a:t>
            </a:r>
            <a:r>
              <a:rPr lang="en-US" sz="4400" dirty="0">
                <a:solidFill>
                  <a:srgbClr val="002060"/>
                </a:solidFill>
              </a:rPr>
              <a:t> </a:t>
            </a:r>
            <a:r>
              <a:rPr lang="en-US" sz="4400" dirty="0" err="1">
                <a:solidFill>
                  <a:srgbClr val="002060"/>
                </a:solidFill>
              </a:rPr>
              <a:t>voor</a:t>
            </a:r>
            <a:r>
              <a:rPr lang="en-US" sz="4400" dirty="0">
                <a:solidFill>
                  <a:srgbClr val="002060"/>
                </a:solidFill>
              </a:rPr>
              <a:t> </a:t>
            </a:r>
            <a:r>
              <a:rPr lang="en-US" sz="4400" dirty="0" err="1">
                <a:solidFill>
                  <a:srgbClr val="002060"/>
                </a:solidFill>
              </a:rPr>
              <a:t>voldoende</a:t>
            </a:r>
            <a:r>
              <a:rPr lang="en-US" sz="4400" dirty="0">
                <a:solidFill>
                  <a:srgbClr val="002060"/>
                </a:solidFill>
              </a:rPr>
              <a:t> </a:t>
            </a:r>
            <a:r>
              <a:rPr lang="en-US" sz="4400" dirty="0" err="1">
                <a:solidFill>
                  <a:srgbClr val="002060"/>
                </a:solidFill>
              </a:rPr>
              <a:t>gewichtsverlies</a:t>
            </a:r>
            <a:r>
              <a:rPr lang="en-US" sz="4400" dirty="0">
                <a:solidFill>
                  <a:srgbClr val="002060"/>
                </a:solidFill>
              </a:rPr>
              <a:t>.</a:t>
            </a:r>
            <a:endParaRPr lang="nl-NL" sz="4400" noProof="0" dirty="0">
              <a:solidFill>
                <a:srgbClr val="002060"/>
              </a:solidFill>
            </a:endParaRPr>
          </a:p>
          <a:p>
            <a:pPr marL="0" lvl="0" indent="0">
              <a:buNone/>
            </a:pPr>
            <a:r>
              <a:rPr lang="nl-NL" sz="4400" i="1" noProof="0" dirty="0">
                <a:solidFill>
                  <a:schemeClr val="accent6"/>
                </a:solidFill>
              </a:rPr>
              <a:t>Van de Laar AW et al. </a:t>
            </a:r>
            <a:r>
              <a:rPr lang="nl-NL" sz="4400" i="1" noProof="0" dirty="0" err="1">
                <a:solidFill>
                  <a:schemeClr val="accent6"/>
                </a:solidFill>
              </a:rPr>
              <a:t>Surg</a:t>
            </a:r>
            <a:r>
              <a:rPr lang="nl-NL" sz="4400" i="1" noProof="0" dirty="0">
                <a:solidFill>
                  <a:schemeClr val="accent6"/>
                </a:solidFill>
              </a:rPr>
              <a:t> </a:t>
            </a:r>
            <a:r>
              <a:rPr lang="nl-NL" sz="4400" i="1" noProof="0" dirty="0" err="1">
                <a:solidFill>
                  <a:schemeClr val="accent6"/>
                </a:solidFill>
              </a:rPr>
              <a:t>Obes</a:t>
            </a:r>
            <a:r>
              <a:rPr lang="nl-NL" sz="4400" i="1" noProof="0" dirty="0">
                <a:solidFill>
                  <a:schemeClr val="accent6"/>
                </a:solidFill>
              </a:rPr>
              <a:t> </a:t>
            </a:r>
            <a:r>
              <a:rPr lang="nl-NL" sz="4400" i="1" noProof="0" dirty="0" err="1">
                <a:solidFill>
                  <a:schemeClr val="accent6"/>
                </a:solidFill>
              </a:rPr>
              <a:t>Relat</a:t>
            </a:r>
            <a:r>
              <a:rPr lang="nl-NL" sz="4400" i="1" noProof="0" dirty="0">
                <a:solidFill>
                  <a:schemeClr val="accent6"/>
                </a:solidFill>
              </a:rPr>
              <a:t> Dis. 2019;15(2):200-210.</a:t>
            </a:r>
          </a:p>
        </p:txBody>
      </p:sp>
      <p:sp>
        <p:nvSpPr>
          <p:cNvPr id="2" name="Rounded Rectangle 13">
            <a:extLst>
              <a:ext uri="{FF2B5EF4-FFF2-40B4-BE49-F238E27FC236}">
                <a16:creationId xmlns:a16="http://schemas.microsoft.com/office/drawing/2014/main" id="{699671B2-4A78-4EE5-A520-F63822A59B1A}"/>
              </a:ext>
            </a:extLst>
          </p:cNvPr>
          <p:cNvSpPr/>
          <p:nvPr/>
        </p:nvSpPr>
        <p:spPr>
          <a:xfrm>
            <a:off x="778685" y="1735710"/>
            <a:ext cx="5105805" cy="388769"/>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chemeClr val="accent1"/>
                </a:solidFill>
                <a:effectLst/>
                <a:uLnTx/>
                <a:uFillTx/>
                <a:latin typeface="Verdana"/>
                <a:ea typeface="+mn-ea"/>
                <a:cs typeface="+mn-cs"/>
              </a:rPr>
              <a:t>Sleeve Gastrectomy (n=3877)</a:t>
            </a:r>
          </a:p>
        </p:txBody>
      </p:sp>
      <p:graphicFrame>
        <p:nvGraphicFramePr>
          <p:cNvPr id="8" name="Grafiek 7">
            <a:extLst>
              <a:ext uri="{FF2B5EF4-FFF2-40B4-BE49-F238E27FC236}">
                <a16:creationId xmlns:a16="http://schemas.microsoft.com/office/drawing/2014/main" id="{ACDD4094-BF2C-486B-A2CD-1E2F50D0CDFE}"/>
              </a:ext>
            </a:extLst>
          </p:cNvPr>
          <p:cNvGraphicFramePr/>
          <p:nvPr/>
        </p:nvGraphicFramePr>
        <p:xfrm>
          <a:off x="778685" y="2240496"/>
          <a:ext cx="5100108" cy="345127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hoek 9">
            <a:extLst>
              <a:ext uri="{FF2B5EF4-FFF2-40B4-BE49-F238E27FC236}">
                <a16:creationId xmlns:a16="http://schemas.microsoft.com/office/drawing/2014/main" id="{9E2C8DD8-A0AB-4843-8DCB-0636CACA462D}"/>
              </a:ext>
            </a:extLst>
          </p:cNvPr>
          <p:cNvSpPr/>
          <p:nvPr/>
        </p:nvSpPr>
        <p:spPr>
          <a:xfrm>
            <a:off x="1611665" y="5272971"/>
            <a:ext cx="4290499" cy="647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
        <p:nvSpPr>
          <p:cNvPr id="41" name="Vrije vorm: vorm 40">
            <a:extLst>
              <a:ext uri="{FF2B5EF4-FFF2-40B4-BE49-F238E27FC236}">
                <a16:creationId xmlns:a16="http://schemas.microsoft.com/office/drawing/2014/main" id="{ABAF8457-8A26-4E2F-8C75-A2992352EB6E}"/>
              </a:ext>
            </a:extLst>
          </p:cNvPr>
          <p:cNvSpPr/>
          <p:nvPr/>
        </p:nvSpPr>
        <p:spPr>
          <a:xfrm>
            <a:off x="1605063" y="3544856"/>
            <a:ext cx="3822971" cy="1688624"/>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 name="connsiteX0" fmla="*/ 0 w 3822971"/>
              <a:gd name="connsiteY0" fmla="*/ 971545 h 971545"/>
              <a:gd name="connsiteX1" fmla="*/ 515566 w 3822971"/>
              <a:gd name="connsiteY1" fmla="*/ 134966 h 971545"/>
              <a:gd name="connsiteX2" fmla="*/ 1857983 w 3822971"/>
              <a:gd name="connsiteY2" fmla="*/ 1973 h 971545"/>
              <a:gd name="connsiteX3" fmla="*/ 3822971 w 3822971"/>
              <a:gd name="connsiteY3" fmla="*/ 135212 h 971545"/>
              <a:gd name="connsiteX0" fmla="*/ 0 w 3822971"/>
              <a:gd name="connsiteY0" fmla="*/ 950926 h 950926"/>
              <a:gd name="connsiteX1" fmla="*/ 515566 w 3822971"/>
              <a:gd name="connsiteY1" fmla="*/ 114347 h 950926"/>
              <a:gd name="connsiteX2" fmla="*/ 1731524 w 3822971"/>
              <a:gd name="connsiteY2" fmla="*/ 7792 h 950926"/>
              <a:gd name="connsiteX3" fmla="*/ 3822971 w 3822971"/>
              <a:gd name="connsiteY3" fmla="*/ 114593 h 950926"/>
              <a:gd name="connsiteX0" fmla="*/ 0 w 3822971"/>
              <a:gd name="connsiteY0" fmla="*/ 980020 h 980020"/>
              <a:gd name="connsiteX1" fmla="*/ 515566 w 3822971"/>
              <a:gd name="connsiteY1" fmla="*/ 143441 h 980020"/>
              <a:gd name="connsiteX2" fmla="*/ 1731524 w 3822971"/>
              <a:gd name="connsiteY2" fmla="*/ 36886 h 980020"/>
              <a:gd name="connsiteX3" fmla="*/ 3822971 w 3822971"/>
              <a:gd name="connsiteY3" fmla="*/ 143687 h 980020"/>
              <a:gd name="connsiteX0" fmla="*/ 0 w 3822971"/>
              <a:gd name="connsiteY0" fmla="*/ 976121 h 976121"/>
              <a:gd name="connsiteX1" fmla="*/ 515566 w 3822971"/>
              <a:gd name="connsiteY1" fmla="*/ 139542 h 976121"/>
              <a:gd name="connsiteX2" fmla="*/ 1731524 w 3822971"/>
              <a:gd name="connsiteY2" fmla="*/ 32987 h 976121"/>
              <a:gd name="connsiteX3" fmla="*/ 3822971 w 3822971"/>
              <a:gd name="connsiteY3" fmla="*/ 139788 h 976121"/>
              <a:gd name="connsiteX0" fmla="*/ 0 w 3822971"/>
              <a:gd name="connsiteY0" fmla="*/ 956262 h 956262"/>
              <a:gd name="connsiteX1" fmla="*/ 515566 w 3822971"/>
              <a:gd name="connsiteY1" fmla="*/ 119683 h 956262"/>
              <a:gd name="connsiteX2" fmla="*/ 1731524 w 3822971"/>
              <a:gd name="connsiteY2" fmla="*/ 13128 h 956262"/>
              <a:gd name="connsiteX3" fmla="*/ 3822971 w 3822971"/>
              <a:gd name="connsiteY3" fmla="*/ 193279 h 956262"/>
              <a:gd name="connsiteX0" fmla="*/ 0 w 3822971"/>
              <a:gd name="connsiteY0" fmla="*/ 983648 h 983648"/>
              <a:gd name="connsiteX1" fmla="*/ 515566 w 3822971"/>
              <a:gd name="connsiteY1" fmla="*/ 147069 h 983648"/>
              <a:gd name="connsiteX2" fmla="*/ 1731524 w 3822971"/>
              <a:gd name="connsiteY2" fmla="*/ 40514 h 983648"/>
              <a:gd name="connsiteX3" fmla="*/ 3822971 w 3822971"/>
              <a:gd name="connsiteY3" fmla="*/ 220665 h 983648"/>
              <a:gd name="connsiteX0" fmla="*/ 0 w 3822971"/>
              <a:gd name="connsiteY0" fmla="*/ 979450 h 979450"/>
              <a:gd name="connsiteX1" fmla="*/ 515566 w 3822971"/>
              <a:gd name="connsiteY1" fmla="*/ 142871 h 979450"/>
              <a:gd name="connsiteX2" fmla="*/ 1624519 w 3822971"/>
              <a:gd name="connsiteY2" fmla="*/ 41958 h 979450"/>
              <a:gd name="connsiteX3" fmla="*/ 3822971 w 3822971"/>
              <a:gd name="connsiteY3" fmla="*/ 216467 h 979450"/>
            </a:gdLst>
            <a:ahLst/>
            <a:cxnLst>
              <a:cxn ang="0">
                <a:pos x="connsiteX0" y="connsiteY0"/>
              </a:cxn>
              <a:cxn ang="0">
                <a:pos x="connsiteX1" y="connsiteY1"/>
              </a:cxn>
              <a:cxn ang="0">
                <a:pos x="connsiteX2" y="connsiteY2"/>
              </a:cxn>
              <a:cxn ang="0">
                <a:pos x="connsiteX3" y="connsiteY3"/>
              </a:cxn>
            </a:cxnLst>
            <a:rect l="l" t="t" r="r" b="b"/>
            <a:pathLst>
              <a:path w="3822971" h="979450">
                <a:moveTo>
                  <a:pt x="0" y="979450"/>
                </a:moveTo>
                <a:cubicBezTo>
                  <a:pt x="119164" y="623579"/>
                  <a:pt x="244813" y="299120"/>
                  <a:pt x="515566" y="142871"/>
                </a:cubicBezTo>
                <a:cubicBezTo>
                  <a:pt x="786319" y="-13378"/>
                  <a:pt x="1073285" y="-32374"/>
                  <a:pt x="1624519" y="41958"/>
                </a:cubicBezTo>
                <a:cubicBezTo>
                  <a:pt x="2175753" y="116290"/>
                  <a:pt x="3158247" y="205232"/>
                  <a:pt x="3822971" y="216467"/>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a:extLst>
              <a:ext uri="{FF2B5EF4-FFF2-40B4-BE49-F238E27FC236}">
                <a16:creationId xmlns:a16="http://schemas.microsoft.com/office/drawing/2014/main" id="{E96C68CC-39E5-493B-BD0A-AB7E7B327D71}"/>
              </a:ext>
            </a:extLst>
          </p:cNvPr>
          <p:cNvGrpSpPr/>
          <p:nvPr/>
        </p:nvGrpSpPr>
        <p:grpSpPr>
          <a:xfrm>
            <a:off x="1605063" y="2632693"/>
            <a:ext cx="4580152" cy="2600788"/>
            <a:chOff x="1605063" y="2632693"/>
            <a:chExt cx="4580152" cy="2600788"/>
          </a:xfrm>
        </p:grpSpPr>
        <p:sp>
          <p:nvSpPr>
            <p:cNvPr id="39" name="Vrije vorm: vorm 38">
              <a:extLst>
                <a:ext uri="{FF2B5EF4-FFF2-40B4-BE49-F238E27FC236}">
                  <a16:creationId xmlns:a16="http://schemas.microsoft.com/office/drawing/2014/main" id="{D892E99D-94E2-4EF9-8F05-A17688A820D3}"/>
                </a:ext>
              </a:extLst>
            </p:cNvPr>
            <p:cNvSpPr/>
            <p:nvPr/>
          </p:nvSpPr>
          <p:spPr>
            <a:xfrm>
              <a:off x="1605063" y="2697135"/>
              <a:ext cx="3813243" cy="2536346"/>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Lst>
              <a:ahLst/>
              <a:cxnLst>
                <a:cxn ang="0">
                  <a:pos x="connsiteX0" y="connsiteY0"/>
                </a:cxn>
                <a:cxn ang="0">
                  <a:pos x="connsiteX1" y="connsiteY1"/>
                </a:cxn>
                <a:cxn ang="0">
                  <a:pos x="connsiteX2" y="connsiteY2"/>
                </a:cxn>
                <a:cxn ang="0">
                  <a:pos x="connsiteX3" y="connsiteY3"/>
                </a:cxn>
              </a:cxnLst>
              <a:rect l="l" t="t" r="r" b="b"/>
              <a:pathLst>
                <a:path w="3813243" h="991437">
                  <a:moveTo>
                    <a:pt x="0" y="991437"/>
                  </a:moveTo>
                  <a:cubicBezTo>
                    <a:pt x="119164" y="635566"/>
                    <a:pt x="205902" y="316453"/>
                    <a:pt x="515566" y="154858"/>
                  </a:cubicBezTo>
                  <a:cubicBezTo>
                    <a:pt x="825230" y="-6737"/>
                    <a:pt x="1057072" y="-23592"/>
                    <a:pt x="1857983" y="21865"/>
                  </a:cubicBezTo>
                  <a:cubicBezTo>
                    <a:pt x="2658894" y="67322"/>
                    <a:pt x="3148519" y="55742"/>
                    <a:pt x="3813243" y="66977"/>
                  </a:cubicBezTo>
                </a:path>
              </a:pathLst>
            </a:custGeom>
            <a:noFill/>
            <a:ln w="25400">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Vrije vorm: vorm 39">
              <a:extLst>
                <a:ext uri="{FF2B5EF4-FFF2-40B4-BE49-F238E27FC236}">
                  <a16:creationId xmlns:a16="http://schemas.microsoft.com/office/drawing/2014/main" id="{93E18458-71F7-467D-9C7A-9D6DEFE5E4D9}"/>
                </a:ext>
              </a:extLst>
            </p:cNvPr>
            <p:cNvSpPr/>
            <p:nvPr/>
          </p:nvSpPr>
          <p:spPr>
            <a:xfrm>
              <a:off x="1605063" y="3078569"/>
              <a:ext cx="3822971" cy="2154912"/>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 name="connsiteX0" fmla="*/ 0 w 3822971"/>
                <a:gd name="connsiteY0" fmla="*/ 971545 h 971545"/>
                <a:gd name="connsiteX1" fmla="*/ 515566 w 3822971"/>
                <a:gd name="connsiteY1" fmla="*/ 134966 h 971545"/>
                <a:gd name="connsiteX2" fmla="*/ 1857983 w 3822971"/>
                <a:gd name="connsiteY2" fmla="*/ 1973 h 971545"/>
                <a:gd name="connsiteX3" fmla="*/ 3822971 w 3822971"/>
                <a:gd name="connsiteY3" fmla="*/ 135212 h 971545"/>
                <a:gd name="connsiteX0" fmla="*/ 0 w 3822971"/>
                <a:gd name="connsiteY0" fmla="*/ 950926 h 950926"/>
                <a:gd name="connsiteX1" fmla="*/ 515566 w 3822971"/>
                <a:gd name="connsiteY1" fmla="*/ 114347 h 950926"/>
                <a:gd name="connsiteX2" fmla="*/ 1731524 w 3822971"/>
                <a:gd name="connsiteY2" fmla="*/ 7792 h 950926"/>
                <a:gd name="connsiteX3" fmla="*/ 3822971 w 3822971"/>
                <a:gd name="connsiteY3" fmla="*/ 114593 h 950926"/>
                <a:gd name="connsiteX0" fmla="*/ 0 w 3822971"/>
                <a:gd name="connsiteY0" fmla="*/ 980020 h 980020"/>
                <a:gd name="connsiteX1" fmla="*/ 515566 w 3822971"/>
                <a:gd name="connsiteY1" fmla="*/ 143441 h 980020"/>
                <a:gd name="connsiteX2" fmla="*/ 1731524 w 3822971"/>
                <a:gd name="connsiteY2" fmla="*/ 36886 h 980020"/>
                <a:gd name="connsiteX3" fmla="*/ 3822971 w 3822971"/>
                <a:gd name="connsiteY3" fmla="*/ 143687 h 980020"/>
                <a:gd name="connsiteX0" fmla="*/ 0 w 3822971"/>
                <a:gd name="connsiteY0" fmla="*/ 976121 h 976121"/>
                <a:gd name="connsiteX1" fmla="*/ 515566 w 3822971"/>
                <a:gd name="connsiteY1" fmla="*/ 139542 h 976121"/>
                <a:gd name="connsiteX2" fmla="*/ 1731524 w 3822971"/>
                <a:gd name="connsiteY2" fmla="*/ 32987 h 976121"/>
                <a:gd name="connsiteX3" fmla="*/ 3822971 w 3822971"/>
                <a:gd name="connsiteY3" fmla="*/ 139788 h 976121"/>
              </a:gdLst>
              <a:ahLst/>
              <a:cxnLst>
                <a:cxn ang="0">
                  <a:pos x="connsiteX0" y="connsiteY0"/>
                </a:cxn>
                <a:cxn ang="0">
                  <a:pos x="connsiteX1" y="connsiteY1"/>
                </a:cxn>
                <a:cxn ang="0">
                  <a:pos x="connsiteX2" y="connsiteY2"/>
                </a:cxn>
                <a:cxn ang="0">
                  <a:pos x="connsiteX3" y="connsiteY3"/>
                </a:cxn>
              </a:cxnLst>
              <a:rect l="l" t="t" r="r" b="b"/>
              <a:pathLst>
                <a:path w="3822971" h="976121">
                  <a:moveTo>
                    <a:pt x="0" y="976121"/>
                  </a:moveTo>
                  <a:cubicBezTo>
                    <a:pt x="119164" y="620250"/>
                    <a:pt x="226979" y="296731"/>
                    <a:pt x="515566" y="139542"/>
                  </a:cubicBezTo>
                  <a:cubicBezTo>
                    <a:pt x="804153" y="-17647"/>
                    <a:pt x="1199745" y="-24338"/>
                    <a:pt x="1731524" y="32987"/>
                  </a:cubicBezTo>
                  <a:cubicBezTo>
                    <a:pt x="2263303" y="90312"/>
                    <a:pt x="3158247" y="128553"/>
                    <a:pt x="3822971" y="139788"/>
                  </a:cubicBezTo>
                </a:path>
              </a:pathLst>
            </a:custGeom>
            <a:noFill/>
            <a:ln w="25400">
              <a:solidFill>
                <a:srgbClr val="AAD3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kstvak 16">
              <a:extLst>
                <a:ext uri="{FF2B5EF4-FFF2-40B4-BE49-F238E27FC236}">
                  <a16:creationId xmlns:a16="http://schemas.microsoft.com/office/drawing/2014/main" id="{4E59172E-7F11-47EB-B99C-BF803DA52F4A}"/>
                </a:ext>
              </a:extLst>
            </p:cNvPr>
            <p:cNvSpPr txBox="1"/>
            <p:nvPr/>
          </p:nvSpPr>
          <p:spPr>
            <a:xfrm>
              <a:off x="5591828" y="2632693"/>
              <a:ext cx="593387" cy="428312"/>
            </a:xfrm>
            <a:prstGeom prst="rect">
              <a:avLst/>
            </a:prstGeom>
            <a:noFill/>
          </p:spPr>
          <p:txBody>
            <a:bodyPr wrap="square" lIns="0" tIns="0" rIns="0" bIns="0" rtlCol="0" anchor="ctr">
              <a:noAutofit/>
            </a:bodyPr>
            <a:lstStyle/>
            <a:p>
              <a:r>
                <a:rPr lang="en-GB" sz="900" dirty="0">
                  <a:solidFill>
                    <a:schemeClr val="accent3">
                      <a:lumMod val="75000"/>
                    </a:schemeClr>
                  </a:solidFill>
                </a:rPr>
                <a:t>P+2SD</a:t>
              </a:r>
            </a:p>
          </p:txBody>
        </p:sp>
        <p:sp>
          <p:nvSpPr>
            <p:cNvPr id="49" name="Tekstvak 48">
              <a:extLst>
                <a:ext uri="{FF2B5EF4-FFF2-40B4-BE49-F238E27FC236}">
                  <a16:creationId xmlns:a16="http://schemas.microsoft.com/office/drawing/2014/main" id="{61FAF983-3881-4CCE-B70B-C360D79F0F45}"/>
                </a:ext>
              </a:extLst>
            </p:cNvPr>
            <p:cNvSpPr txBox="1"/>
            <p:nvPr/>
          </p:nvSpPr>
          <p:spPr>
            <a:xfrm>
              <a:off x="5591828" y="3137518"/>
              <a:ext cx="593387" cy="428312"/>
            </a:xfrm>
            <a:prstGeom prst="rect">
              <a:avLst/>
            </a:prstGeom>
            <a:noFill/>
          </p:spPr>
          <p:txBody>
            <a:bodyPr wrap="square" lIns="0" tIns="0" rIns="0" bIns="0" rtlCol="0" anchor="ctr">
              <a:noAutofit/>
            </a:bodyPr>
            <a:lstStyle/>
            <a:p>
              <a:r>
                <a:rPr lang="en-GB" sz="900" dirty="0">
                  <a:solidFill>
                    <a:srgbClr val="2A918B"/>
                  </a:solidFill>
                </a:rPr>
                <a:t>P+1SD</a:t>
              </a:r>
            </a:p>
          </p:txBody>
        </p:sp>
      </p:grpSp>
      <p:sp>
        <p:nvSpPr>
          <p:cNvPr id="50" name="Tekstvak 49">
            <a:extLst>
              <a:ext uri="{FF2B5EF4-FFF2-40B4-BE49-F238E27FC236}">
                <a16:creationId xmlns:a16="http://schemas.microsoft.com/office/drawing/2014/main" id="{225CF3A3-F671-490B-A923-91842C891D2E}"/>
              </a:ext>
            </a:extLst>
          </p:cNvPr>
          <p:cNvSpPr txBox="1"/>
          <p:nvPr/>
        </p:nvSpPr>
        <p:spPr>
          <a:xfrm>
            <a:off x="5591828" y="3713781"/>
            <a:ext cx="593387" cy="428312"/>
          </a:xfrm>
          <a:prstGeom prst="rect">
            <a:avLst/>
          </a:prstGeom>
          <a:noFill/>
        </p:spPr>
        <p:txBody>
          <a:bodyPr wrap="square" lIns="0" tIns="0" rIns="0" bIns="0" rtlCol="0" anchor="ctr">
            <a:noAutofit/>
          </a:bodyPr>
          <a:lstStyle/>
          <a:p>
            <a:r>
              <a:rPr lang="en-GB" sz="900" b="1" dirty="0">
                <a:solidFill>
                  <a:schemeClr val="accent1"/>
                </a:solidFill>
              </a:rPr>
              <a:t>P50</a:t>
            </a:r>
          </a:p>
        </p:txBody>
      </p:sp>
      <p:grpSp>
        <p:nvGrpSpPr>
          <p:cNvPr id="9" name="Group 8">
            <a:extLst>
              <a:ext uri="{FF2B5EF4-FFF2-40B4-BE49-F238E27FC236}">
                <a16:creationId xmlns:a16="http://schemas.microsoft.com/office/drawing/2014/main" id="{5767ED10-232E-4F9C-94B6-E4536641BE3C}"/>
              </a:ext>
            </a:extLst>
          </p:cNvPr>
          <p:cNvGrpSpPr/>
          <p:nvPr/>
        </p:nvGrpSpPr>
        <p:grpSpPr>
          <a:xfrm>
            <a:off x="1605063" y="3930933"/>
            <a:ext cx="4580152" cy="1312275"/>
            <a:chOff x="1605063" y="3930933"/>
            <a:chExt cx="4580152" cy="1312275"/>
          </a:xfrm>
        </p:grpSpPr>
        <p:sp>
          <p:nvSpPr>
            <p:cNvPr id="16" name="Vrije vorm: vorm 15">
              <a:extLst>
                <a:ext uri="{FF2B5EF4-FFF2-40B4-BE49-F238E27FC236}">
                  <a16:creationId xmlns:a16="http://schemas.microsoft.com/office/drawing/2014/main" id="{98EBB7FE-B53A-4C78-B436-DD007D4F9914}"/>
                </a:ext>
              </a:extLst>
            </p:cNvPr>
            <p:cNvSpPr/>
            <p:nvPr/>
          </p:nvSpPr>
          <p:spPr>
            <a:xfrm>
              <a:off x="1605064" y="4351688"/>
              <a:ext cx="3832698" cy="881793"/>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698" h="881793">
                  <a:moveTo>
                    <a:pt x="0" y="881793"/>
                  </a:moveTo>
                  <a:cubicBezTo>
                    <a:pt x="119164" y="525922"/>
                    <a:pt x="238328" y="170052"/>
                    <a:pt x="515566" y="45214"/>
                  </a:cubicBezTo>
                  <a:cubicBezTo>
                    <a:pt x="792804" y="-79624"/>
                    <a:pt x="1499681" y="88988"/>
                    <a:pt x="1663430" y="132763"/>
                  </a:cubicBezTo>
                  <a:cubicBezTo>
                    <a:pt x="1827179" y="176538"/>
                    <a:pt x="1934183" y="207341"/>
                    <a:pt x="2081719" y="249495"/>
                  </a:cubicBezTo>
                  <a:cubicBezTo>
                    <a:pt x="2462719" y="340287"/>
                    <a:pt x="3137981" y="372712"/>
                    <a:pt x="3832698" y="444048"/>
                  </a:cubicBezTo>
                </a:path>
              </a:pathLst>
            </a:cu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Vrije vorm: vorm 41">
              <a:extLst>
                <a:ext uri="{FF2B5EF4-FFF2-40B4-BE49-F238E27FC236}">
                  <a16:creationId xmlns:a16="http://schemas.microsoft.com/office/drawing/2014/main" id="{4284DFBD-5F80-4786-9619-CE0551BE1643}"/>
                </a:ext>
              </a:extLst>
            </p:cNvPr>
            <p:cNvSpPr/>
            <p:nvPr/>
          </p:nvSpPr>
          <p:spPr>
            <a:xfrm>
              <a:off x="1605063" y="3930933"/>
              <a:ext cx="3813244" cy="1312275"/>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 name="connsiteX0" fmla="*/ 0 w 3822971"/>
                <a:gd name="connsiteY0" fmla="*/ 971545 h 971545"/>
                <a:gd name="connsiteX1" fmla="*/ 515566 w 3822971"/>
                <a:gd name="connsiteY1" fmla="*/ 134966 h 971545"/>
                <a:gd name="connsiteX2" fmla="*/ 1857983 w 3822971"/>
                <a:gd name="connsiteY2" fmla="*/ 1973 h 971545"/>
                <a:gd name="connsiteX3" fmla="*/ 3822971 w 3822971"/>
                <a:gd name="connsiteY3" fmla="*/ 135212 h 971545"/>
                <a:gd name="connsiteX0" fmla="*/ 0 w 3822971"/>
                <a:gd name="connsiteY0" fmla="*/ 950926 h 950926"/>
                <a:gd name="connsiteX1" fmla="*/ 515566 w 3822971"/>
                <a:gd name="connsiteY1" fmla="*/ 114347 h 950926"/>
                <a:gd name="connsiteX2" fmla="*/ 1731524 w 3822971"/>
                <a:gd name="connsiteY2" fmla="*/ 7792 h 950926"/>
                <a:gd name="connsiteX3" fmla="*/ 3822971 w 3822971"/>
                <a:gd name="connsiteY3" fmla="*/ 114593 h 950926"/>
                <a:gd name="connsiteX0" fmla="*/ 0 w 3822971"/>
                <a:gd name="connsiteY0" fmla="*/ 980020 h 980020"/>
                <a:gd name="connsiteX1" fmla="*/ 515566 w 3822971"/>
                <a:gd name="connsiteY1" fmla="*/ 143441 h 980020"/>
                <a:gd name="connsiteX2" fmla="*/ 1731524 w 3822971"/>
                <a:gd name="connsiteY2" fmla="*/ 36886 h 980020"/>
                <a:gd name="connsiteX3" fmla="*/ 3822971 w 3822971"/>
                <a:gd name="connsiteY3" fmla="*/ 143687 h 980020"/>
                <a:gd name="connsiteX0" fmla="*/ 0 w 3822971"/>
                <a:gd name="connsiteY0" fmla="*/ 976121 h 976121"/>
                <a:gd name="connsiteX1" fmla="*/ 515566 w 3822971"/>
                <a:gd name="connsiteY1" fmla="*/ 139542 h 976121"/>
                <a:gd name="connsiteX2" fmla="*/ 1731524 w 3822971"/>
                <a:gd name="connsiteY2" fmla="*/ 32987 h 976121"/>
                <a:gd name="connsiteX3" fmla="*/ 3822971 w 3822971"/>
                <a:gd name="connsiteY3" fmla="*/ 139788 h 976121"/>
                <a:gd name="connsiteX0" fmla="*/ 0 w 3822971"/>
                <a:gd name="connsiteY0" fmla="*/ 956262 h 956262"/>
                <a:gd name="connsiteX1" fmla="*/ 515566 w 3822971"/>
                <a:gd name="connsiteY1" fmla="*/ 119683 h 956262"/>
                <a:gd name="connsiteX2" fmla="*/ 1731524 w 3822971"/>
                <a:gd name="connsiteY2" fmla="*/ 13128 h 956262"/>
                <a:gd name="connsiteX3" fmla="*/ 3822971 w 3822971"/>
                <a:gd name="connsiteY3" fmla="*/ 193279 h 956262"/>
                <a:gd name="connsiteX0" fmla="*/ 0 w 3822971"/>
                <a:gd name="connsiteY0" fmla="*/ 983648 h 983648"/>
                <a:gd name="connsiteX1" fmla="*/ 515566 w 3822971"/>
                <a:gd name="connsiteY1" fmla="*/ 147069 h 983648"/>
                <a:gd name="connsiteX2" fmla="*/ 1731524 w 3822971"/>
                <a:gd name="connsiteY2" fmla="*/ 40514 h 983648"/>
                <a:gd name="connsiteX3" fmla="*/ 3822971 w 3822971"/>
                <a:gd name="connsiteY3" fmla="*/ 220665 h 983648"/>
                <a:gd name="connsiteX0" fmla="*/ 0 w 3822971"/>
                <a:gd name="connsiteY0" fmla="*/ 979450 h 979450"/>
                <a:gd name="connsiteX1" fmla="*/ 515566 w 3822971"/>
                <a:gd name="connsiteY1" fmla="*/ 142871 h 979450"/>
                <a:gd name="connsiteX2" fmla="*/ 1624519 w 3822971"/>
                <a:gd name="connsiteY2" fmla="*/ 41958 h 979450"/>
                <a:gd name="connsiteX3" fmla="*/ 3822971 w 3822971"/>
                <a:gd name="connsiteY3" fmla="*/ 216467 h 979450"/>
                <a:gd name="connsiteX0" fmla="*/ 0 w 3813244"/>
                <a:gd name="connsiteY0" fmla="*/ 959866 h 959866"/>
                <a:gd name="connsiteX1" fmla="*/ 515566 w 3813244"/>
                <a:gd name="connsiteY1" fmla="*/ 123287 h 959866"/>
                <a:gd name="connsiteX2" fmla="*/ 1624519 w 3813244"/>
                <a:gd name="connsiteY2" fmla="*/ 22374 h 959866"/>
                <a:gd name="connsiteX3" fmla="*/ 3813244 w 3813244"/>
                <a:gd name="connsiteY3" fmla="*/ 301824 h 959866"/>
                <a:gd name="connsiteX0" fmla="*/ 0 w 3813244"/>
                <a:gd name="connsiteY0" fmla="*/ 918836 h 918836"/>
                <a:gd name="connsiteX1" fmla="*/ 515566 w 3813244"/>
                <a:gd name="connsiteY1" fmla="*/ 82257 h 918836"/>
                <a:gd name="connsiteX2" fmla="*/ 1614791 w 3813244"/>
                <a:gd name="connsiteY2" fmla="*/ 51305 h 918836"/>
                <a:gd name="connsiteX3" fmla="*/ 3813244 w 3813244"/>
                <a:gd name="connsiteY3" fmla="*/ 260794 h 918836"/>
                <a:gd name="connsiteX0" fmla="*/ 0 w 3813244"/>
                <a:gd name="connsiteY0" fmla="*/ 935805 h 935805"/>
                <a:gd name="connsiteX1" fmla="*/ 515566 w 3813244"/>
                <a:gd name="connsiteY1" fmla="*/ 99226 h 935805"/>
                <a:gd name="connsiteX2" fmla="*/ 1614791 w 3813244"/>
                <a:gd name="connsiteY2" fmla="*/ 68274 h 935805"/>
                <a:gd name="connsiteX3" fmla="*/ 3813244 w 3813244"/>
                <a:gd name="connsiteY3" fmla="*/ 277763 h 935805"/>
                <a:gd name="connsiteX0" fmla="*/ 0 w 3813244"/>
                <a:gd name="connsiteY0" fmla="*/ 943780 h 943780"/>
                <a:gd name="connsiteX1" fmla="*/ 515566 w 3813244"/>
                <a:gd name="connsiteY1" fmla="*/ 107201 h 943780"/>
                <a:gd name="connsiteX2" fmla="*/ 1614791 w 3813244"/>
                <a:gd name="connsiteY2" fmla="*/ 76249 h 943780"/>
                <a:gd name="connsiteX3" fmla="*/ 3813244 w 3813244"/>
                <a:gd name="connsiteY3" fmla="*/ 285738 h 943780"/>
              </a:gdLst>
              <a:ahLst/>
              <a:cxnLst>
                <a:cxn ang="0">
                  <a:pos x="connsiteX0" y="connsiteY0"/>
                </a:cxn>
                <a:cxn ang="0">
                  <a:pos x="connsiteX1" y="connsiteY1"/>
                </a:cxn>
                <a:cxn ang="0">
                  <a:pos x="connsiteX2" y="connsiteY2"/>
                </a:cxn>
                <a:cxn ang="0">
                  <a:pos x="connsiteX3" y="connsiteY3"/>
                </a:cxn>
              </a:cxnLst>
              <a:rect l="l" t="t" r="r" b="b"/>
              <a:pathLst>
                <a:path w="3813244" h="943780">
                  <a:moveTo>
                    <a:pt x="0" y="943780"/>
                  </a:moveTo>
                  <a:cubicBezTo>
                    <a:pt x="119164" y="587909"/>
                    <a:pt x="246434" y="251789"/>
                    <a:pt x="515566" y="107201"/>
                  </a:cubicBezTo>
                  <a:cubicBezTo>
                    <a:pt x="784698" y="-37387"/>
                    <a:pt x="1055450" y="-23467"/>
                    <a:pt x="1614791" y="76249"/>
                  </a:cubicBezTo>
                  <a:cubicBezTo>
                    <a:pt x="2174132" y="175965"/>
                    <a:pt x="3148520" y="274503"/>
                    <a:pt x="3813244" y="285738"/>
                  </a:cubicBezTo>
                </a:path>
              </a:pathLst>
            </a:custGeom>
            <a:noFill/>
            <a:ln w="25400">
              <a:solidFill>
                <a:srgbClr val="EEA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kstvak 51">
              <a:extLst>
                <a:ext uri="{FF2B5EF4-FFF2-40B4-BE49-F238E27FC236}">
                  <a16:creationId xmlns:a16="http://schemas.microsoft.com/office/drawing/2014/main" id="{6B50C660-CADC-4445-9824-3D8EC1D98625}"/>
                </a:ext>
              </a:extLst>
            </p:cNvPr>
            <p:cNvSpPr txBox="1"/>
            <p:nvPr/>
          </p:nvSpPr>
          <p:spPr>
            <a:xfrm>
              <a:off x="5591828" y="4113830"/>
              <a:ext cx="593387" cy="428312"/>
            </a:xfrm>
            <a:prstGeom prst="rect">
              <a:avLst/>
            </a:prstGeom>
            <a:noFill/>
          </p:spPr>
          <p:txBody>
            <a:bodyPr wrap="square" lIns="0" tIns="0" rIns="0" bIns="0" rtlCol="0" anchor="ctr">
              <a:noAutofit/>
            </a:bodyPr>
            <a:lstStyle/>
            <a:p>
              <a:r>
                <a:rPr lang="en-GB" sz="900" dirty="0">
                  <a:solidFill>
                    <a:srgbClr val="EEA7BF"/>
                  </a:solidFill>
                </a:rPr>
                <a:t>P-1SD</a:t>
              </a:r>
            </a:p>
          </p:txBody>
        </p:sp>
        <p:sp>
          <p:nvSpPr>
            <p:cNvPr id="53" name="Tekstvak 52">
              <a:extLst>
                <a:ext uri="{FF2B5EF4-FFF2-40B4-BE49-F238E27FC236}">
                  <a16:creationId xmlns:a16="http://schemas.microsoft.com/office/drawing/2014/main" id="{400D758B-7571-485A-9082-0143CAE5D7B0}"/>
                </a:ext>
              </a:extLst>
            </p:cNvPr>
            <p:cNvSpPr txBox="1"/>
            <p:nvPr/>
          </p:nvSpPr>
          <p:spPr>
            <a:xfrm>
              <a:off x="5591828" y="4590080"/>
              <a:ext cx="593387" cy="428312"/>
            </a:xfrm>
            <a:prstGeom prst="rect">
              <a:avLst/>
            </a:prstGeom>
            <a:noFill/>
          </p:spPr>
          <p:txBody>
            <a:bodyPr wrap="square" lIns="0" tIns="0" rIns="0" bIns="0" rtlCol="0" anchor="ctr">
              <a:noAutofit/>
            </a:bodyPr>
            <a:lstStyle/>
            <a:p>
              <a:r>
                <a:rPr lang="en-GB" sz="900" dirty="0">
                  <a:solidFill>
                    <a:schemeClr val="accent4">
                      <a:lumMod val="75000"/>
                    </a:schemeClr>
                  </a:solidFill>
                </a:rPr>
                <a:t>P-2SD</a:t>
              </a:r>
            </a:p>
          </p:txBody>
        </p:sp>
      </p:grpSp>
      <p:sp>
        <p:nvSpPr>
          <p:cNvPr id="37" name="Rounded Rectangle 13">
            <a:extLst>
              <a:ext uri="{FF2B5EF4-FFF2-40B4-BE49-F238E27FC236}">
                <a16:creationId xmlns:a16="http://schemas.microsoft.com/office/drawing/2014/main" id="{50D3D097-AAE5-4486-B646-F5654973BFFF}"/>
              </a:ext>
            </a:extLst>
          </p:cNvPr>
          <p:cNvSpPr/>
          <p:nvPr/>
        </p:nvSpPr>
        <p:spPr>
          <a:xfrm>
            <a:off x="6482173" y="1754764"/>
            <a:ext cx="5260872" cy="388769"/>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rtlCol="0" anchor="ctr">
            <a:noAutofit/>
          </a:bodyPr>
          <a:lstStyle/>
          <a:p>
            <a:pPr marL="0" marR="0" lvl="0" indent="0" algn="ctr" defTabSz="914378"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chemeClr val="accent1"/>
                </a:solidFill>
                <a:effectLst/>
                <a:uLnTx/>
                <a:uFillTx/>
                <a:latin typeface="Verdana"/>
                <a:ea typeface="+mn-ea"/>
                <a:cs typeface="+mn-cs"/>
              </a:rPr>
              <a:t>Roux-en-Y Gastric Bypass (n=5516)</a:t>
            </a:r>
          </a:p>
        </p:txBody>
      </p:sp>
      <p:graphicFrame>
        <p:nvGraphicFramePr>
          <p:cNvPr id="38" name="Grafiek 22">
            <a:extLst>
              <a:ext uri="{FF2B5EF4-FFF2-40B4-BE49-F238E27FC236}">
                <a16:creationId xmlns:a16="http://schemas.microsoft.com/office/drawing/2014/main" id="{0D3212BE-565E-412A-9FFD-CFD43AF576B9}"/>
              </a:ext>
            </a:extLst>
          </p:cNvPr>
          <p:cNvGraphicFramePr/>
          <p:nvPr/>
        </p:nvGraphicFramePr>
        <p:xfrm>
          <a:off x="6463233" y="2259550"/>
          <a:ext cx="5255002" cy="3451271"/>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hthoek 10">
            <a:extLst>
              <a:ext uri="{FF2B5EF4-FFF2-40B4-BE49-F238E27FC236}">
                <a16:creationId xmlns:a16="http://schemas.microsoft.com/office/drawing/2014/main" id="{DA6BD44C-F321-4BC5-96CE-FB02F2E89501}"/>
              </a:ext>
            </a:extLst>
          </p:cNvPr>
          <p:cNvSpPr/>
          <p:nvPr/>
        </p:nvSpPr>
        <p:spPr>
          <a:xfrm>
            <a:off x="7320067" y="5303600"/>
            <a:ext cx="4420805" cy="647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nl-NL"/>
          </a:p>
        </p:txBody>
      </p:sp>
      <p:sp>
        <p:nvSpPr>
          <p:cNvPr id="61" name="Vrije vorm: vorm 45">
            <a:extLst>
              <a:ext uri="{FF2B5EF4-FFF2-40B4-BE49-F238E27FC236}">
                <a16:creationId xmlns:a16="http://schemas.microsoft.com/office/drawing/2014/main" id="{6FB635FC-93B7-4E14-92D0-0E6BCE553945}"/>
              </a:ext>
            </a:extLst>
          </p:cNvPr>
          <p:cNvSpPr/>
          <p:nvPr/>
        </p:nvSpPr>
        <p:spPr>
          <a:xfrm>
            <a:off x="7347977" y="3419745"/>
            <a:ext cx="3828824" cy="1832789"/>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 name="connsiteX0" fmla="*/ 0 w 3822971"/>
              <a:gd name="connsiteY0" fmla="*/ 971545 h 971545"/>
              <a:gd name="connsiteX1" fmla="*/ 515566 w 3822971"/>
              <a:gd name="connsiteY1" fmla="*/ 134966 h 971545"/>
              <a:gd name="connsiteX2" fmla="*/ 1857983 w 3822971"/>
              <a:gd name="connsiteY2" fmla="*/ 1973 h 971545"/>
              <a:gd name="connsiteX3" fmla="*/ 3822971 w 3822971"/>
              <a:gd name="connsiteY3" fmla="*/ 135212 h 971545"/>
              <a:gd name="connsiteX0" fmla="*/ 0 w 3822971"/>
              <a:gd name="connsiteY0" fmla="*/ 950926 h 950926"/>
              <a:gd name="connsiteX1" fmla="*/ 515566 w 3822971"/>
              <a:gd name="connsiteY1" fmla="*/ 114347 h 950926"/>
              <a:gd name="connsiteX2" fmla="*/ 1731524 w 3822971"/>
              <a:gd name="connsiteY2" fmla="*/ 7792 h 950926"/>
              <a:gd name="connsiteX3" fmla="*/ 3822971 w 3822971"/>
              <a:gd name="connsiteY3" fmla="*/ 114593 h 950926"/>
              <a:gd name="connsiteX0" fmla="*/ 0 w 3822971"/>
              <a:gd name="connsiteY0" fmla="*/ 980020 h 980020"/>
              <a:gd name="connsiteX1" fmla="*/ 515566 w 3822971"/>
              <a:gd name="connsiteY1" fmla="*/ 143441 h 980020"/>
              <a:gd name="connsiteX2" fmla="*/ 1731524 w 3822971"/>
              <a:gd name="connsiteY2" fmla="*/ 36886 h 980020"/>
              <a:gd name="connsiteX3" fmla="*/ 3822971 w 3822971"/>
              <a:gd name="connsiteY3" fmla="*/ 143687 h 980020"/>
              <a:gd name="connsiteX0" fmla="*/ 0 w 3822971"/>
              <a:gd name="connsiteY0" fmla="*/ 976121 h 976121"/>
              <a:gd name="connsiteX1" fmla="*/ 515566 w 3822971"/>
              <a:gd name="connsiteY1" fmla="*/ 139542 h 976121"/>
              <a:gd name="connsiteX2" fmla="*/ 1731524 w 3822971"/>
              <a:gd name="connsiteY2" fmla="*/ 32987 h 976121"/>
              <a:gd name="connsiteX3" fmla="*/ 3822971 w 3822971"/>
              <a:gd name="connsiteY3" fmla="*/ 139788 h 976121"/>
              <a:gd name="connsiteX0" fmla="*/ 0 w 3822971"/>
              <a:gd name="connsiteY0" fmla="*/ 956262 h 956262"/>
              <a:gd name="connsiteX1" fmla="*/ 515566 w 3822971"/>
              <a:gd name="connsiteY1" fmla="*/ 119683 h 956262"/>
              <a:gd name="connsiteX2" fmla="*/ 1731524 w 3822971"/>
              <a:gd name="connsiteY2" fmla="*/ 13128 h 956262"/>
              <a:gd name="connsiteX3" fmla="*/ 3822971 w 3822971"/>
              <a:gd name="connsiteY3" fmla="*/ 193279 h 956262"/>
              <a:gd name="connsiteX0" fmla="*/ 0 w 3822971"/>
              <a:gd name="connsiteY0" fmla="*/ 983648 h 983648"/>
              <a:gd name="connsiteX1" fmla="*/ 515566 w 3822971"/>
              <a:gd name="connsiteY1" fmla="*/ 147069 h 983648"/>
              <a:gd name="connsiteX2" fmla="*/ 1731524 w 3822971"/>
              <a:gd name="connsiteY2" fmla="*/ 40514 h 983648"/>
              <a:gd name="connsiteX3" fmla="*/ 3822971 w 3822971"/>
              <a:gd name="connsiteY3" fmla="*/ 220665 h 983648"/>
              <a:gd name="connsiteX0" fmla="*/ 0 w 3822971"/>
              <a:gd name="connsiteY0" fmla="*/ 979450 h 979450"/>
              <a:gd name="connsiteX1" fmla="*/ 515566 w 3822971"/>
              <a:gd name="connsiteY1" fmla="*/ 142871 h 979450"/>
              <a:gd name="connsiteX2" fmla="*/ 1624519 w 3822971"/>
              <a:gd name="connsiteY2" fmla="*/ 41958 h 979450"/>
              <a:gd name="connsiteX3" fmla="*/ 3822971 w 3822971"/>
              <a:gd name="connsiteY3" fmla="*/ 216467 h 979450"/>
            </a:gdLst>
            <a:ahLst/>
            <a:cxnLst>
              <a:cxn ang="0">
                <a:pos x="connsiteX0" y="connsiteY0"/>
              </a:cxn>
              <a:cxn ang="0">
                <a:pos x="connsiteX1" y="connsiteY1"/>
              </a:cxn>
              <a:cxn ang="0">
                <a:pos x="connsiteX2" y="connsiteY2"/>
              </a:cxn>
              <a:cxn ang="0">
                <a:pos x="connsiteX3" y="connsiteY3"/>
              </a:cxn>
            </a:cxnLst>
            <a:rect l="l" t="t" r="r" b="b"/>
            <a:pathLst>
              <a:path w="3822971" h="979450">
                <a:moveTo>
                  <a:pt x="0" y="979450"/>
                </a:moveTo>
                <a:cubicBezTo>
                  <a:pt x="119164" y="623579"/>
                  <a:pt x="244813" y="299120"/>
                  <a:pt x="515566" y="142871"/>
                </a:cubicBezTo>
                <a:cubicBezTo>
                  <a:pt x="786319" y="-13378"/>
                  <a:pt x="1073285" y="-32374"/>
                  <a:pt x="1624519" y="41958"/>
                </a:cubicBezTo>
                <a:cubicBezTo>
                  <a:pt x="2175753" y="116290"/>
                  <a:pt x="3158247" y="205232"/>
                  <a:pt x="3822971" y="216467"/>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a:extLst>
              <a:ext uri="{FF2B5EF4-FFF2-40B4-BE49-F238E27FC236}">
                <a16:creationId xmlns:a16="http://schemas.microsoft.com/office/drawing/2014/main" id="{883DED72-0DCD-46DE-9081-A7A890D1975F}"/>
              </a:ext>
            </a:extLst>
          </p:cNvPr>
          <p:cNvGrpSpPr/>
          <p:nvPr/>
        </p:nvGrpSpPr>
        <p:grpSpPr>
          <a:xfrm>
            <a:off x="7347977" y="2654813"/>
            <a:ext cx="4706370" cy="2597723"/>
            <a:chOff x="7347977" y="2634935"/>
            <a:chExt cx="4706370" cy="2597723"/>
          </a:xfrm>
        </p:grpSpPr>
        <p:sp>
          <p:nvSpPr>
            <p:cNvPr id="59" name="Vrije vorm: vorm 43">
              <a:extLst>
                <a:ext uri="{FF2B5EF4-FFF2-40B4-BE49-F238E27FC236}">
                  <a16:creationId xmlns:a16="http://schemas.microsoft.com/office/drawing/2014/main" id="{8D2C43A6-BB13-4EA0-BC28-02EDD9942669}"/>
                </a:ext>
              </a:extLst>
            </p:cNvPr>
            <p:cNvSpPr/>
            <p:nvPr/>
          </p:nvSpPr>
          <p:spPr>
            <a:xfrm>
              <a:off x="7347977" y="2684830"/>
              <a:ext cx="3808777" cy="2547828"/>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 name="connsiteX0" fmla="*/ 0 w 3696511"/>
                <a:gd name="connsiteY0" fmla="*/ 970443 h 970443"/>
                <a:gd name="connsiteX1" fmla="*/ 515566 w 3696511"/>
                <a:gd name="connsiteY1" fmla="*/ 133864 h 970443"/>
                <a:gd name="connsiteX2" fmla="*/ 1857983 w 3696511"/>
                <a:gd name="connsiteY2" fmla="*/ 871 h 970443"/>
                <a:gd name="connsiteX3" fmla="*/ 3696511 w 3696511"/>
                <a:gd name="connsiteY3" fmla="*/ 75956 h 970443"/>
                <a:gd name="connsiteX0" fmla="*/ 0 w 3696511"/>
                <a:gd name="connsiteY0" fmla="*/ 959345 h 959345"/>
                <a:gd name="connsiteX1" fmla="*/ 515566 w 3696511"/>
                <a:gd name="connsiteY1" fmla="*/ 122766 h 959345"/>
                <a:gd name="connsiteX2" fmla="*/ 1780161 w 3696511"/>
                <a:gd name="connsiteY2" fmla="*/ 1013 h 959345"/>
                <a:gd name="connsiteX3" fmla="*/ 3696511 w 3696511"/>
                <a:gd name="connsiteY3" fmla="*/ 64858 h 959345"/>
                <a:gd name="connsiteX0" fmla="*/ 0 w 3696511"/>
                <a:gd name="connsiteY0" fmla="*/ 981289 h 981289"/>
                <a:gd name="connsiteX1" fmla="*/ 515566 w 3696511"/>
                <a:gd name="connsiteY1" fmla="*/ 144710 h 981289"/>
                <a:gd name="connsiteX2" fmla="*/ 1780161 w 3696511"/>
                <a:gd name="connsiteY2" fmla="*/ 22957 h 981289"/>
                <a:gd name="connsiteX3" fmla="*/ 3696511 w 3696511"/>
                <a:gd name="connsiteY3" fmla="*/ 86802 h 981289"/>
              </a:gdLst>
              <a:ahLst/>
              <a:cxnLst>
                <a:cxn ang="0">
                  <a:pos x="connsiteX0" y="connsiteY0"/>
                </a:cxn>
                <a:cxn ang="0">
                  <a:pos x="connsiteX1" y="connsiteY1"/>
                </a:cxn>
                <a:cxn ang="0">
                  <a:pos x="connsiteX2" y="connsiteY2"/>
                </a:cxn>
                <a:cxn ang="0">
                  <a:pos x="connsiteX3" y="connsiteY3"/>
                </a:cxn>
              </a:cxnLst>
              <a:rect l="l" t="t" r="r" b="b"/>
              <a:pathLst>
                <a:path w="3696511" h="981289">
                  <a:moveTo>
                    <a:pt x="0" y="981289"/>
                  </a:moveTo>
                  <a:cubicBezTo>
                    <a:pt x="119164" y="625418"/>
                    <a:pt x="218873" y="304432"/>
                    <a:pt x="515566" y="144710"/>
                  </a:cubicBezTo>
                  <a:cubicBezTo>
                    <a:pt x="812260" y="-15012"/>
                    <a:pt x="1211094" y="-19844"/>
                    <a:pt x="1780161" y="22957"/>
                  </a:cubicBezTo>
                  <a:cubicBezTo>
                    <a:pt x="2349228" y="65758"/>
                    <a:pt x="3031787" y="75567"/>
                    <a:pt x="3696511" y="86802"/>
                  </a:cubicBezTo>
                </a:path>
              </a:pathLst>
            </a:custGeom>
            <a:noFill/>
            <a:ln w="25400">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Vrije vorm: vorm 44">
              <a:extLst>
                <a:ext uri="{FF2B5EF4-FFF2-40B4-BE49-F238E27FC236}">
                  <a16:creationId xmlns:a16="http://schemas.microsoft.com/office/drawing/2014/main" id="{E45C0F37-5424-4857-9303-0F5C345E3374}"/>
                </a:ext>
              </a:extLst>
            </p:cNvPr>
            <p:cNvSpPr/>
            <p:nvPr/>
          </p:nvSpPr>
          <p:spPr>
            <a:xfrm>
              <a:off x="7347977" y="3007282"/>
              <a:ext cx="3828824" cy="2225376"/>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 name="connsiteX0" fmla="*/ 0 w 3822971"/>
                <a:gd name="connsiteY0" fmla="*/ 971545 h 971545"/>
                <a:gd name="connsiteX1" fmla="*/ 515566 w 3822971"/>
                <a:gd name="connsiteY1" fmla="*/ 134966 h 971545"/>
                <a:gd name="connsiteX2" fmla="*/ 1857983 w 3822971"/>
                <a:gd name="connsiteY2" fmla="*/ 1973 h 971545"/>
                <a:gd name="connsiteX3" fmla="*/ 3822971 w 3822971"/>
                <a:gd name="connsiteY3" fmla="*/ 135212 h 971545"/>
                <a:gd name="connsiteX0" fmla="*/ 0 w 3822971"/>
                <a:gd name="connsiteY0" fmla="*/ 950926 h 950926"/>
                <a:gd name="connsiteX1" fmla="*/ 515566 w 3822971"/>
                <a:gd name="connsiteY1" fmla="*/ 114347 h 950926"/>
                <a:gd name="connsiteX2" fmla="*/ 1731524 w 3822971"/>
                <a:gd name="connsiteY2" fmla="*/ 7792 h 950926"/>
                <a:gd name="connsiteX3" fmla="*/ 3822971 w 3822971"/>
                <a:gd name="connsiteY3" fmla="*/ 114593 h 950926"/>
                <a:gd name="connsiteX0" fmla="*/ 0 w 3822971"/>
                <a:gd name="connsiteY0" fmla="*/ 980020 h 980020"/>
                <a:gd name="connsiteX1" fmla="*/ 515566 w 3822971"/>
                <a:gd name="connsiteY1" fmla="*/ 143441 h 980020"/>
                <a:gd name="connsiteX2" fmla="*/ 1731524 w 3822971"/>
                <a:gd name="connsiteY2" fmla="*/ 36886 h 980020"/>
                <a:gd name="connsiteX3" fmla="*/ 3822971 w 3822971"/>
                <a:gd name="connsiteY3" fmla="*/ 143687 h 980020"/>
                <a:gd name="connsiteX0" fmla="*/ 0 w 3822971"/>
                <a:gd name="connsiteY0" fmla="*/ 976121 h 976121"/>
                <a:gd name="connsiteX1" fmla="*/ 515566 w 3822971"/>
                <a:gd name="connsiteY1" fmla="*/ 139542 h 976121"/>
                <a:gd name="connsiteX2" fmla="*/ 1731524 w 3822971"/>
                <a:gd name="connsiteY2" fmla="*/ 32987 h 976121"/>
                <a:gd name="connsiteX3" fmla="*/ 3822971 w 3822971"/>
                <a:gd name="connsiteY3" fmla="*/ 139788 h 976121"/>
                <a:gd name="connsiteX0" fmla="*/ 0 w 3715967"/>
                <a:gd name="connsiteY0" fmla="*/ 949380 h 949380"/>
                <a:gd name="connsiteX1" fmla="*/ 515566 w 3715967"/>
                <a:gd name="connsiteY1" fmla="*/ 112801 h 949380"/>
                <a:gd name="connsiteX2" fmla="*/ 1731524 w 3715967"/>
                <a:gd name="connsiteY2" fmla="*/ 6246 h 949380"/>
                <a:gd name="connsiteX3" fmla="*/ 3715967 w 3715967"/>
                <a:gd name="connsiteY3" fmla="*/ 91681 h 949380"/>
                <a:gd name="connsiteX0" fmla="*/ 0 w 3715967"/>
                <a:gd name="connsiteY0" fmla="*/ 977559 h 977559"/>
                <a:gd name="connsiteX1" fmla="*/ 515566 w 3715967"/>
                <a:gd name="connsiteY1" fmla="*/ 140980 h 977559"/>
                <a:gd name="connsiteX2" fmla="*/ 1731524 w 3715967"/>
                <a:gd name="connsiteY2" fmla="*/ 34425 h 977559"/>
                <a:gd name="connsiteX3" fmla="*/ 3715967 w 3715967"/>
                <a:gd name="connsiteY3" fmla="*/ 119860 h 977559"/>
              </a:gdLst>
              <a:ahLst/>
              <a:cxnLst>
                <a:cxn ang="0">
                  <a:pos x="connsiteX0" y="connsiteY0"/>
                </a:cxn>
                <a:cxn ang="0">
                  <a:pos x="connsiteX1" y="connsiteY1"/>
                </a:cxn>
                <a:cxn ang="0">
                  <a:pos x="connsiteX2" y="connsiteY2"/>
                </a:cxn>
                <a:cxn ang="0">
                  <a:pos x="connsiteX3" y="connsiteY3"/>
                </a:cxn>
              </a:cxnLst>
              <a:rect l="l" t="t" r="r" b="b"/>
              <a:pathLst>
                <a:path w="3715967" h="977559">
                  <a:moveTo>
                    <a:pt x="0" y="977559"/>
                  </a:moveTo>
                  <a:cubicBezTo>
                    <a:pt x="119164" y="621688"/>
                    <a:pt x="226979" y="298169"/>
                    <a:pt x="515566" y="140980"/>
                  </a:cubicBezTo>
                  <a:cubicBezTo>
                    <a:pt x="804153" y="-16209"/>
                    <a:pt x="1178669" y="-26152"/>
                    <a:pt x="1731524" y="34425"/>
                  </a:cubicBezTo>
                  <a:cubicBezTo>
                    <a:pt x="2284379" y="95002"/>
                    <a:pt x="3051243" y="108625"/>
                    <a:pt x="3715967" y="119860"/>
                  </a:cubicBezTo>
                </a:path>
              </a:pathLst>
            </a:custGeom>
            <a:noFill/>
            <a:ln w="25400">
              <a:solidFill>
                <a:srgbClr val="AAD3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kstvak 16">
              <a:extLst>
                <a:ext uri="{FF2B5EF4-FFF2-40B4-BE49-F238E27FC236}">
                  <a16:creationId xmlns:a16="http://schemas.microsoft.com/office/drawing/2014/main" id="{06C5765A-EEB8-4F28-86E2-93813A0A2DB4}"/>
                </a:ext>
              </a:extLst>
            </p:cNvPr>
            <p:cNvSpPr txBox="1"/>
            <p:nvPr/>
          </p:nvSpPr>
          <p:spPr>
            <a:xfrm>
              <a:off x="11448111" y="2634935"/>
              <a:ext cx="593387" cy="428312"/>
            </a:xfrm>
            <a:prstGeom prst="rect">
              <a:avLst/>
            </a:prstGeom>
            <a:noFill/>
          </p:spPr>
          <p:txBody>
            <a:bodyPr wrap="square" lIns="0" tIns="0" rIns="0" bIns="0" rtlCol="0" anchor="ctr">
              <a:noAutofit/>
            </a:bodyPr>
            <a:lstStyle/>
            <a:p>
              <a:r>
                <a:rPr lang="en-GB" sz="900" dirty="0">
                  <a:solidFill>
                    <a:schemeClr val="accent3">
                      <a:lumMod val="75000"/>
                    </a:schemeClr>
                  </a:solidFill>
                </a:rPr>
                <a:t>P+2SD</a:t>
              </a:r>
            </a:p>
          </p:txBody>
        </p:sp>
        <p:sp>
          <p:nvSpPr>
            <p:cNvPr id="64" name="Tekstvak 48">
              <a:extLst>
                <a:ext uri="{FF2B5EF4-FFF2-40B4-BE49-F238E27FC236}">
                  <a16:creationId xmlns:a16="http://schemas.microsoft.com/office/drawing/2014/main" id="{93CBCA56-D783-4517-AB13-AD8F01311571}"/>
                </a:ext>
              </a:extLst>
            </p:cNvPr>
            <p:cNvSpPr txBox="1"/>
            <p:nvPr/>
          </p:nvSpPr>
          <p:spPr>
            <a:xfrm>
              <a:off x="11460960" y="3112445"/>
              <a:ext cx="593387" cy="428312"/>
            </a:xfrm>
            <a:prstGeom prst="rect">
              <a:avLst/>
            </a:prstGeom>
            <a:noFill/>
          </p:spPr>
          <p:txBody>
            <a:bodyPr wrap="square" lIns="0" tIns="0" rIns="0" bIns="0" rtlCol="0" anchor="ctr">
              <a:noAutofit/>
            </a:bodyPr>
            <a:lstStyle/>
            <a:p>
              <a:r>
                <a:rPr lang="en-GB" sz="900" dirty="0">
                  <a:solidFill>
                    <a:srgbClr val="2A918B"/>
                  </a:solidFill>
                </a:rPr>
                <a:t>P+1SD</a:t>
              </a:r>
            </a:p>
          </p:txBody>
        </p:sp>
      </p:grpSp>
      <p:grpSp>
        <p:nvGrpSpPr>
          <p:cNvPr id="15" name="Group 14">
            <a:extLst>
              <a:ext uri="{FF2B5EF4-FFF2-40B4-BE49-F238E27FC236}">
                <a16:creationId xmlns:a16="http://schemas.microsoft.com/office/drawing/2014/main" id="{85D4AF41-EB3F-47AF-AAEF-69DD283DD6AC}"/>
              </a:ext>
            </a:extLst>
          </p:cNvPr>
          <p:cNvGrpSpPr/>
          <p:nvPr/>
        </p:nvGrpSpPr>
        <p:grpSpPr>
          <a:xfrm>
            <a:off x="7347977" y="3842024"/>
            <a:ext cx="4713568" cy="1420239"/>
            <a:chOff x="7347977" y="3822146"/>
            <a:chExt cx="4713568" cy="1420239"/>
          </a:xfrm>
        </p:grpSpPr>
        <p:sp>
          <p:nvSpPr>
            <p:cNvPr id="51" name="Vrije vorm: vorm 42">
              <a:extLst>
                <a:ext uri="{FF2B5EF4-FFF2-40B4-BE49-F238E27FC236}">
                  <a16:creationId xmlns:a16="http://schemas.microsoft.com/office/drawing/2014/main" id="{9F27BC17-0400-4A48-9C3E-10A3DA9EA667}"/>
                </a:ext>
              </a:extLst>
            </p:cNvPr>
            <p:cNvSpPr/>
            <p:nvPr/>
          </p:nvSpPr>
          <p:spPr>
            <a:xfrm>
              <a:off x="7347978" y="4119972"/>
              <a:ext cx="3808776" cy="1112686"/>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698" h="881793">
                  <a:moveTo>
                    <a:pt x="0" y="881793"/>
                  </a:moveTo>
                  <a:cubicBezTo>
                    <a:pt x="119164" y="525922"/>
                    <a:pt x="238328" y="170052"/>
                    <a:pt x="515566" y="45214"/>
                  </a:cubicBezTo>
                  <a:cubicBezTo>
                    <a:pt x="792804" y="-79624"/>
                    <a:pt x="1499681" y="88988"/>
                    <a:pt x="1663430" y="132763"/>
                  </a:cubicBezTo>
                  <a:cubicBezTo>
                    <a:pt x="1827179" y="176538"/>
                    <a:pt x="1934183" y="207341"/>
                    <a:pt x="2081719" y="249495"/>
                  </a:cubicBezTo>
                  <a:cubicBezTo>
                    <a:pt x="2462719" y="340287"/>
                    <a:pt x="3137981" y="372712"/>
                    <a:pt x="3832698" y="444048"/>
                  </a:cubicBezTo>
                </a:path>
              </a:pathLst>
            </a:cu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Vrije vorm: vorm 46">
              <a:extLst>
                <a:ext uri="{FF2B5EF4-FFF2-40B4-BE49-F238E27FC236}">
                  <a16:creationId xmlns:a16="http://schemas.microsoft.com/office/drawing/2014/main" id="{EECECF8E-9299-4B0E-ACD5-3F3982B99AEF}"/>
                </a:ext>
              </a:extLst>
            </p:cNvPr>
            <p:cNvSpPr/>
            <p:nvPr/>
          </p:nvSpPr>
          <p:spPr>
            <a:xfrm>
              <a:off x="7347977" y="3822146"/>
              <a:ext cx="3818800" cy="1420239"/>
            </a:xfrm>
            <a:custGeom>
              <a:avLst/>
              <a:gdLst>
                <a:gd name="connsiteX0" fmla="*/ 0 w 3832698"/>
                <a:gd name="connsiteY0" fmla="*/ 880359 h 880359"/>
                <a:gd name="connsiteX1" fmla="*/ 515566 w 3832698"/>
                <a:gd name="connsiteY1" fmla="*/ 43780 h 880359"/>
                <a:gd name="connsiteX2" fmla="*/ 1663430 w 3832698"/>
                <a:gd name="connsiteY2" fmla="*/ 131329 h 880359"/>
                <a:gd name="connsiteX3" fmla="*/ 2081719 w 3832698"/>
                <a:gd name="connsiteY3" fmla="*/ 248061 h 880359"/>
                <a:gd name="connsiteX4" fmla="*/ 3832698 w 3832698"/>
                <a:gd name="connsiteY4" fmla="*/ 442614 h 880359"/>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32698"/>
                <a:gd name="connsiteY0" fmla="*/ 881793 h 881793"/>
                <a:gd name="connsiteX1" fmla="*/ 515566 w 3832698"/>
                <a:gd name="connsiteY1" fmla="*/ 45214 h 881793"/>
                <a:gd name="connsiteX2" fmla="*/ 1663430 w 3832698"/>
                <a:gd name="connsiteY2" fmla="*/ 132763 h 881793"/>
                <a:gd name="connsiteX3" fmla="*/ 2081719 w 3832698"/>
                <a:gd name="connsiteY3" fmla="*/ 249495 h 881793"/>
                <a:gd name="connsiteX4" fmla="*/ 3832698 w 3832698"/>
                <a:gd name="connsiteY4" fmla="*/ 444048 h 881793"/>
                <a:gd name="connsiteX0" fmla="*/ 0 w 3813243"/>
                <a:gd name="connsiteY0" fmla="*/ 932096 h 932096"/>
                <a:gd name="connsiteX1" fmla="*/ 515566 w 3813243"/>
                <a:gd name="connsiteY1" fmla="*/ 95517 h 932096"/>
                <a:gd name="connsiteX2" fmla="*/ 1663430 w 3813243"/>
                <a:gd name="connsiteY2" fmla="*/ 183066 h 932096"/>
                <a:gd name="connsiteX3" fmla="*/ 2081719 w 3813243"/>
                <a:gd name="connsiteY3" fmla="*/ 299798 h 932096"/>
                <a:gd name="connsiteX4" fmla="*/ 3813243 w 3813243"/>
                <a:gd name="connsiteY4" fmla="*/ 7636 h 932096"/>
                <a:gd name="connsiteX0" fmla="*/ 0 w 3813243"/>
                <a:gd name="connsiteY0" fmla="*/ 981591 h 981591"/>
                <a:gd name="connsiteX1" fmla="*/ 515566 w 3813243"/>
                <a:gd name="connsiteY1" fmla="*/ 145012 h 981591"/>
                <a:gd name="connsiteX2" fmla="*/ 1819072 w 3813243"/>
                <a:gd name="connsiteY2" fmla="*/ 23426 h 981591"/>
                <a:gd name="connsiteX3" fmla="*/ 2081719 w 3813243"/>
                <a:gd name="connsiteY3" fmla="*/ 349293 h 981591"/>
                <a:gd name="connsiteX4" fmla="*/ 3813243 w 3813243"/>
                <a:gd name="connsiteY4" fmla="*/ 57131 h 981591"/>
                <a:gd name="connsiteX0" fmla="*/ 0 w 3813243"/>
                <a:gd name="connsiteY0" fmla="*/ 958165 h 958165"/>
                <a:gd name="connsiteX1" fmla="*/ 515566 w 3813243"/>
                <a:gd name="connsiteY1" fmla="*/ 121586 h 958165"/>
                <a:gd name="connsiteX2" fmla="*/ 1819072 w 3813243"/>
                <a:gd name="connsiteY2" fmla="*/ 0 h 958165"/>
                <a:gd name="connsiteX3" fmla="*/ 3813243 w 3813243"/>
                <a:gd name="connsiteY3" fmla="*/ 33705 h 958165"/>
                <a:gd name="connsiteX0" fmla="*/ 0 w 3813243"/>
                <a:gd name="connsiteY0" fmla="*/ 975580 h 975580"/>
                <a:gd name="connsiteX1" fmla="*/ 515566 w 3813243"/>
                <a:gd name="connsiteY1" fmla="*/ 139001 h 975580"/>
                <a:gd name="connsiteX2" fmla="*/ 1819072 w 3813243"/>
                <a:gd name="connsiteY2" fmla="*/ 17415 h 975580"/>
                <a:gd name="connsiteX3" fmla="*/ 3813243 w 3813243"/>
                <a:gd name="connsiteY3" fmla="*/ 51120 h 975580"/>
                <a:gd name="connsiteX0" fmla="*/ 0 w 3813243"/>
                <a:gd name="connsiteY0" fmla="*/ 984727 h 984727"/>
                <a:gd name="connsiteX1" fmla="*/ 515566 w 3813243"/>
                <a:gd name="connsiteY1" fmla="*/ 148148 h 984727"/>
                <a:gd name="connsiteX2" fmla="*/ 1857983 w 3813243"/>
                <a:gd name="connsiteY2" fmla="*/ 15155 h 984727"/>
                <a:gd name="connsiteX3" fmla="*/ 3813243 w 3813243"/>
                <a:gd name="connsiteY3" fmla="*/ 60267 h 984727"/>
                <a:gd name="connsiteX0" fmla="*/ 0 w 3813243"/>
                <a:gd name="connsiteY0" fmla="*/ 991437 h 991437"/>
                <a:gd name="connsiteX1" fmla="*/ 515566 w 3813243"/>
                <a:gd name="connsiteY1" fmla="*/ 154858 h 991437"/>
                <a:gd name="connsiteX2" fmla="*/ 1857983 w 3813243"/>
                <a:gd name="connsiteY2" fmla="*/ 21865 h 991437"/>
                <a:gd name="connsiteX3" fmla="*/ 3813243 w 3813243"/>
                <a:gd name="connsiteY3" fmla="*/ 66977 h 991437"/>
                <a:gd name="connsiteX0" fmla="*/ 0 w 3822971"/>
                <a:gd name="connsiteY0" fmla="*/ 971545 h 971545"/>
                <a:gd name="connsiteX1" fmla="*/ 515566 w 3822971"/>
                <a:gd name="connsiteY1" fmla="*/ 134966 h 971545"/>
                <a:gd name="connsiteX2" fmla="*/ 1857983 w 3822971"/>
                <a:gd name="connsiteY2" fmla="*/ 1973 h 971545"/>
                <a:gd name="connsiteX3" fmla="*/ 3822971 w 3822971"/>
                <a:gd name="connsiteY3" fmla="*/ 135212 h 971545"/>
                <a:gd name="connsiteX0" fmla="*/ 0 w 3822971"/>
                <a:gd name="connsiteY0" fmla="*/ 950926 h 950926"/>
                <a:gd name="connsiteX1" fmla="*/ 515566 w 3822971"/>
                <a:gd name="connsiteY1" fmla="*/ 114347 h 950926"/>
                <a:gd name="connsiteX2" fmla="*/ 1731524 w 3822971"/>
                <a:gd name="connsiteY2" fmla="*/ 7792 h 950926"/>
                <a:gd name="connsiteX3" fmla="*/ 3822971 w 3822971"/>
                <a:gd name="connsiteY3" fmla="*/ 114593 h 950926"/>
                <a:gd name="connsiteX0" fmla="*/ 0 w 3822971"/>
                <a:gd name="connsiteY0" fmla="*/ 980020 h 980020"/>
                <a:gd name="connsiteX1" fmla="*/ 515566 w 3822971"/>
                <a:gd name="connsiteY1" fmla="*/ 143441 h 980020"/>
                <a:gd name="connsiteX2" fmla="*/ 1731524 w 3822971"/>
                <a:gd name="connsiteY2" fmla="*/ 36886 h 980020"/>
                <a:gd name="connsiteX3" fmla="*/ 3822971 w 3822971"/>
                <a:gd name="connsiteY3" fmla="*/ 143687 h 980020"/>
                <a:gd name="connsiteX0" fmla="*/ 0 w 3822971"/>
                <a:gd name="connsiteY0" fmla="*/ 976121 h 976121"/>
                <a:gd name="connsiteX1" fmla="*/ 515566 w 3822971"/>
                <a:gd name="connsiteY1" fmla="*/ 139542 h 976121"/>
                <a:gd name="connsiteX2" fmla="*/ 1731524 w 3822971"/>
                <a:gd name="connsiteY2" fmla="*/ 32987 h 976121"/>
                <a:gd name="connsiteX3" fmla="*/ 3822971 w 3822971"/>
                <a:gd name="connsiteY3" fmla="*/ 139788 h 976121"/>
                <a:gd name="connsiteX0" fmla="*/ 0 w 3822971"/>
                <a:gd name="connsiteY0" fmla="*/ 956262 h 956262"/>
                <a:gd name="connsiteX1" fmla="*/ 515566 w 3822971"/>
                <a:gd name="connsiteY1" fmla="*/ 119683 h 956262"/>
                <a:gd name="connsiteX2" fmla="*/ 1731524 w 3822971"/>
                <a:gd name="connsiteY2" fmla="*/ 13128 h 956262"/>
                <a:gd name="connsiteX3" fmla="*/ 3822971 w 3822971"/>
                <a:gd name="connsiteY3" fmla="*/ 193279 h 956262"/>
                <a:gd name="connsiteX0" fmla="*/ 0 w 3822971"/>
                <a:gd name="connsiteY0" fmla="*/ 983648 h 983648"/>
                <a:gd name="connsiteX1" fmla="*/ 515566 w 3822971"/>
                <a:gd name="connsiteY1" fmla="*/ 147069 h 983648"/>
                <a:gd name="connsiteX2" fmla="*/ 1731524 w 3822971"/>
                <a:gd name="connsiteY2" fmla="*/ 40514 h 983648"/>
                <a:gd name="connsiteX3" fmla="*/ 3822971 w 3822971"/>
                <a:gd name="connsiteY3" fmla="*/ 220665 h 983648"/>
                <a:gd name="connsiteX0" fmla="*/ 0 w 3822971"/>
                <a:gd name="connsiteY0" fmla="*/ 979450 h 979450"/>
                <a:gd name="connsiteX1" fmla="*/ 515566 w 3822971"/>
                <a:gd name="connsiteY1" fmla="*/ 142871 h 979450"/>
                <a:gd name="connsiteX2" fmla="*/ 1624519 w 3822971"/>
                <a:gd name="connsiteY2" fmla="*/ 41958 h 979450"/>
                <a:gd name="connsiteX3" fmla="*/ 3822971 w 3822971"/>
                <a:gd name="connsiteY3" fmla="*/ 216467 h 979450"/>
                <a:gd name="connsiteX0" fmla="*/ 0 w 3813244"/>
                <a:gd name="connsiteY0" fmla="*/ 959866 h 959866"/>
                <a:gd name="connsiteX1" fmla="*/ 515566 w 3813244"/>
                <a:gd name="connsiteY1" fmla="*/ 123287 h 959866"/>
                <a:gd name="connsiteX2" fmla="*/ 1624519 w 3813244"/>
                <a:gd name="connsiteY2" fmla="*/ 22374 h 959866"/>
                <a:gd name="connsiteX3" fmla="*/ 3813244 w 3813244"/>
                <a:gd name="connsiteY3" fmla="*/ 301824 h 959866"/>
                <a:gd name="connsiteX0" fmla="*/ 0 w 3813244"/>
                <a:gd name="connsiteY0" fmla="*/ 918836 h 918836"/>
                <a:gd name="connsiteX1" fmla="*/ 515566 w 3813244"/>
                <a:gd name="connsiteY1" fmla="*/ 82257 h 918836"/>
                <a:gd name="connsiteX2" fmla="*/ 1614791 w 3813244"/>
                <a:gd name="connsiteY2" fmla="*/ 51305 h 918836"/>
                <a:gd name="connsiteX3" fmla="*/ 3813244 w 3813244"/>
                <a:gd name="connsiteY3" fmla="*/ 260794 h 918836"/>
                <a:gd name="connsiteX0" fmla="*/ 0 w 3813244"/>
                <a:gd name="connsiteY0" fmla="*/ 935805 h 935805"/>
                <a:gd name="connsiteX1" fmla="*/ 515566 w 3813244"/>
                <a:gd name="connsiteY1" fmla="*/ 99226 h 935805"/>
                <a:gd name="connsiteX2" fmla="*/ 1614791 w 3813244"/>
                <a:gd name="connsiteY2" fmla="*/ 68274 h 935805"/>
                <a:gd name="connsiteX3" fmla="*/ 3813244 w 3813244"/>
                <a:gd name="connsiteY3" fmla="*/ 277763 h 935805"/>
                <a:gd name="connsiteX0" fmla="*/ 0 w 3813244"/>
                <a:gd name="connsiteY0" fmla="*/ 943780 h 943780"/>
                <a:gd name="connsiteX1" fmla="*/ 515566 w 3813244"/>
                <a:gd name="connsiteY1" fmla="*/ 107201 h 943780"/>
                <a:gd name="connsiteX2" fmla="*/ 1614791 w 3813244"/>
                <a:gd name="connsiteY2" fmla="*/ 76249 h 943780"/>
                <a:gd name="connsiteX3" fmla="*/ 3813244 w 3813244"/>
                <a:gd name="connsiteY3" fmla="*/ 285738 h 943780"/>
              </a:gdLst>
              <a:ahLst/>
              <a:cxnLst>
                <a:cxn ang="0">
                  <a:pos x="connsiteX0" y="connsiteY0"/>
                </a:cxn>
                <a:cxn ang="0">
                  <a:pos x="connsiteX1" y="connsiteY1"/>
                </a:cxn>
                <a:cxn ang="0">
                  <a:pos x="connsiteX2" y="connsiteY2"/>
                </a:cxn>
                <a:cxn ang="0">
                  <a:pos x="connsiteX3" y="connsiteY3"/>
                </a:cxn>
              </a:cxnLst>
              <a:rect l="l" t="t" r="r" b="b"/>
              <a:pathLst>
                <a:path w="3813244" h="943780">
                  <a:moveTo>
                    <a:pt x="0" y="943780"/>
                  </a:moveTo>
                  <a:cubicBezTo>
                    <a:pt x="119164" y="587909"/>
                    <a:pt x="246434" y="251789"/>
                    <a:pt x="515566" y="107201"/>
                  </a:cubicBezTo>
                  <a:cubicBezTo>
                    <a:pt x="784698" y="-37387"/>
                    <a:pt x="1055450" y="-23467"/>
                    <a:pt x="1614791" y="76249"/>
                  </a:cubicBezTo>
                  <a:cubicBezTo>
                    <a:pt x="2174132" y="175965"/>
                    <a:pt x="3148520" y="274503"/>
                    <a:pt x="3813244" y="285738"/>
                  </a:cubicBezTo>
                </a:path>
              </a:pathLst>
            </a:custGeom>
            <a:noFill/>
            <a:ln w="25400">
              <a:solidFill>
                <a:srgbClr val="EEA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kstvak 51">
              <a:extLst>
                <a:ext uri="{FF2B5EF4-FFF2-40B4-BE49-F238E27FC236}">
                  <a16:creationId xmlns:a16="http://schemas.microsoft.com/office/drawing/2014/main" id="{83F4DD13-B13D-4575-8B1C-B81DA989B8BD}"/>
                </a:ext>
              </a:extLst>
            </p:cNvPr>
            <p:cNvSpPr txBox="1"/>
            <p:nvPr/>
          </p:nvSpPr>
          <p:spPr>
            <a:xfrm>
              <a:off x="11468158" y="4102105"/>
              <a:ext cx="593387" cy="428312"/>
            </a:xfrm>
            <a:prstGeom prst="rect">
              <a:avLst/>
            </a:prstGeom>
            <a:noFill/>
          </p:spPr>
          <p:txBody>
            <a:bodyPr wrap="square" lIns="0" tIns="0" rIns="0" bIns="0" rtlCol="0" anchor="ctr">
              <a:noAutofit/>
            </a:bodyPr>
            <a:lstStyle/>
            <a:p>
              <a:r>
                <a:rPr lang="en-GB" sz="900" dirty="0">
                  <a:solidFill>
                    <a:srgbClr val="EEA7BF"/>
                  </a:solidFill>
                </a:rPr>
                <a:t>P-1SD</a:t>
              </a:r>
            </a:p>
          </p:txBody>
        </p:sp>
        <p:sp>
          <p:nvSpPr>
            <p:cNvPr id="66" name="Tekstvak 52">
              <a:extLst>
                <a:ext uri="{FF2B5EF4-FFF2-40B4-BE49-F238E27FC236}">
                  <a16:creationId xmlns:a16="http://schemas.microsoft.com/office/drawing/2014/main" id="{AB64FBFB-DEA0-4EA0-89DE-325FED626240}"/>
                </a:ext>
              </a:extLst>
            </p:cNvPr>
            <p:cNvSpPr txBox="1"/>
            <p:nvPr/>
          </p:nvSpPr>
          <p:spPr>
            <a:xfrm>
              <a:off x="11458134" y="4487503"/>
              <a:ext cx="593387" cy="428312"/>
            </a:xfrm>
            <a:prstGeom prst="rect">
              <a:avLst/>
            </a:prstGeom>
            <a:noFill/>
          </p:spPr>
          <p:txBody>
            <a:bodyPr wrap="square" lIns="0" tIns="0" rIns="0" bIns="0" rtlCol="0" anchor="ctr">
              <a:noAutofit/>
            </a:bodyPr>
            <a:lstStyle/>
            <a:p>
              <a:r>
                <a:rPr lang="en-GB" sz="900" dirty="0">
                  <a:solidFill>
                    <a:schemeClr val="accent4">
                      <a:lumMod val="75000"/>
                    </a:schemeClr>
                  </a:solidFill>
                </a:rPr>
                <a:t>P-2SD</a:t>
              </a:r>
            </a:p>
          </p:txBody>
        </p:sp>
      </p:grpSp>
      <p:sp>
        <p:nvSpPr>
          <p:cNvPr id="67" name="Tekstvak 49">
            <a:extLst>
              <a:ext uri="{FF2B5EF4-FFF2-40B4-BE49-F238E27FC236}">
                <a16:creationId xmlns:a16="http://schemas.microsoft.com/office/drawing/2014/main" id="{7F562384-7DAA-4D8B-A7CF-217E543A8D62}"/>
              </a:ext>
            </a:extLst>
          </p:cNvPr>
          <p:cNvSpPr txBox="1"/>
          <p:nvPr/>
        </p:nvSpPr>
        <p:spPr>
          <a:xfrm>
            <a:off x="11458134" y="3627868"/>
            <a:ext cx="593387" cy="428312"/>
          </a:xfrm>
          <a:prstGeom prst="rect">
            <a:avLst/>
          </a:prstGeom>
          <a:noFill/>
        </p:spPr>
        <p:txBody>
          <a:bodyPr wrap="square" lIns="0" tIns="0" rIns="0" bIns="0" rtlCol="0" anchor="ctr">
            <a:noAutofit/>
          </a:bodyPr>
          <a:lstStyle/>
          <a:p>
            <a:r>
              <a:rPr lang="en-GB" sz="900" b="1" dirty="0">
                <a:solidFill>
                  <a:schemeClr val="accent1"/>
                </a:solidFill>
              </a:rPr>
              <a:t>P50</a:t>
            </a:r>
          </a:p>
        </p:txBody>
      </p:sp>
    </p:spTree>
    <p:extLst>
      <p:ext uri="{BB962C8B-B14F-4D97-AF65-F5344CB8AC3E}">
        <p14:creationId xmlns:p14="http://schemas.microsoft.com/office/powerpoint/2010/main" val="349854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105BD-FB2A-22F0-F097-4B33A2BA3BE9}"/>
              </a:ext>
            </a:extLst>
          </p:cNvPr>
          <p:cNvSpPr>
            <a:spLocks noGrp="1"/>
          </p:cNvSpPr>
          <p:nvPr>
            <p:ph type="title"/>
          </p:nvPr>
        </p:nvSpPr>
        <p:spPr>
          <a:xfrm>
            <a:off x="838199" y="365125"/>
            <a:ext cx="11068665" cy="1325563"/>
          </a:xfrm>
        </p:spPr>
        <p:txBody>
          <a:bodyPr/>
          <a:lstStyle/>
          <a:p>
            <a:r>
              <a:rPr lang="en-US" dirty="0">
                <a:solidFill>
                  <a:srgbClr val="666BD9"/>
                </a:solidFill>
                <a:latin typeface="Sofia Pro Soft Medium" panose="020B0000000000000000" pitchFamily="34" charset="0"/>
              </a:rPr>
              <a:t>Take home messages</a:t>
            </a:r>
            <a:endParaRPr lang="nl-NL" dirty="0">
              <a:solidFill>
                <a:srgbClr val="666BD9"/>
              </a:solidFill>
              <a:latin typeface="Sofia Pro Soft Medium" panose="020B0000000000000000" pitchFamily="34" charset="0"/>
            </a:endParaRPr>
          </a:p>
        </p:txBody>
      </p:sp>
      <p:sp>
        <p:nvSpPr>
          <p:cNvPr id="3" name="Content Placeholder 2">
            <a:extLst>
              <a:ext uri="{FF2B5EF4-FFF2-40B4-BE49-F238E27FC236}">
                <a16:creationId xmlns:a16="http://schemas.microsoft.com/office/drawing/2014/main" id="{A0763990-F315-A53B-57F1-C27316754D6A}"/>
              </a:ext>
            </a:extLst>
          </p:cNvPr>
          <p:cNvSpPr>
            <a:spLocks noGrp="1"/>
          </p:cNvSpPr>
          <p:nvPr>
            <p:ph idx="1"/>
          </p:nvPr>
        </p:nvSpPr>
        <p:spPr/>
        <p:txBody>
          <a:bodyPr>
            <a:normAutofit lnSpcReduction="10000"/>
          </a:bodyPr>
          <a:lstStyle/>
          <a:p>
            <a:r>
              <a:rPr lang="en-US" dirty="0" err="1">
                <a:solidFill>
                  <a:schemeClr val="bg2">
                    <a:lumMod val="50000"/>
                  </a:schemeClr>
                </a:solidFill>
                <a:latin typeface="Sofia Pro Soft Light" panose="020B0000000000000000" pitchFamily="34" charset="0"/>
              </a:rPr>
              <a:t>Obesitas</a:t>
            </a:r>
            <a:r>
              <a:rPr lang="en-US" dirty="0">
                <a:solidFill>
                  <a:schemeClr val="bg2">
                    <a:lumMod val="50000"/>
                  </a:schemeClr>
                </a:solidFill>
                <a:latin typeface="Sofia Pro Soft Light" panose="020B0000000000000000" pitchFamily="34" charset="0"/>
              </a:rPr>
              <a:t> is </a:t>
            </a:r>
            <a:r>
              <a:rPr lang="en-US" dirty="0" err="1">
                <a:solidFill>
                  <a:schemeClr val="bg2">
                    <a:lumMod val="50000"/>
                  </a:schemeClr>
                </a:solidFill>
                <a:latin typeface="Sofia Pro Soft Light" panose="020B0000000000000000" pitchFamily="34" charset="0"/>
              </a:rPr>
              <a:t>een</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chronische</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ziekte</a:t>
            </a:r>
            <a:endParaRPr lang="en-US" dirty="0">
              <a:solidFill>
                <a:schemeClr val="bg2">
                  <a:lumMod val="50000"/>
                </a:schemeClr>
              </a:solidFill>
              <a:latin typeface="Sofia Pro Soft Light" panose="020B0000000000000000" pitchFamily="34" charset="0"/>
            </a:endParaRPr>
          </a:p>
          <a:p>
            <a:r>
              <a:rPr lang="en-US" dirty="0">
                <a:solidFill>
                  <a:schemeClr val="bg2">
                    <a:lumMod val="50000"/>
                  </a:schemeClr>
                </a:solidFill>
                <a:latin typeface="Sofia Pro Soft Light" panose="020B0000000000000000" pitchFamily="34" charset="0"/>
              </a:rPr>
              <a:t>Stel </a:t>
            </a:r>
            <a:r>
              <a:rPr lang="en-US" dirty="0" err="1">
                <a:solidFill>
                  <a:schemeClr val="bg2">
                    <a:lumMod val="50000"/>
                  </a:schemeClr>
                </a:solidFill>
                <a:latin typeface="Sofia Pro Soft Light" panose="020B0000000000000000" pitchFamily="34" charset="0"/>
              </a:rPr>
              <a:t>oorzaak</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en</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bijdragende</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factoren</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obesitas</a:t>
            </a:r>
            <a:r>
              <a:rPr lang="en-US" dirty="0">
                <a:solidFill>
                  <a:schemeClr val="bg2">
                    <a:lumMod val="50000"/>
                  </a:schemeClr>
                </a:solidFill>
                <a:latin typeface="Sofia Pro Soft Light" panose="020B0000000000000000" pitchFamily="34" charset="0"/>
              </a:rPr>
              <a:t> vast </a:t>
            </a:r>
            <a:r>
              <a:rPr lang="en-US" dirty="0" err="1">
                <a:solidFill>
                  <a:schemeClr val="bg2">
                    <a:lumMod val="50000"/>
                  </a:schemeClr>
                </a:solidFill>
                <a:latin typeface="Sofia Pro Soft Light" panose="020B0000000000000000" pitchFamily="34" charset="0"/>
              </a:rPr>
              <a:t>voordat</a:t>
            </a:r>
            <a:r>
              <a:rPr lang="en-US" dirty="0">
                <a:solidFill>
                  <a:schemeClr val="bg2">
                    <a:lumMod val="50000"/>
                  </a:schemeClr>
                </a:solidFill>
                <a:latin typeface="Sofia Pro Soft Light" panose="020B0000000000000000" pitchFamily="34" charset="0"/>
              </a:rPr>
              <a:t> u </a:t>
            </a:r>
            <a:r>
              <a:rPr lang="en-US" dirty="0" err="1">
                <a:solidFill>
                  <a:schemeClr val="bg2">
                    <a:lumMod val="50000"/>
                  </a:schemeClr>
                </a:solidFill>
                <a:latin typeface="Sofia Pro Soft Light" panose="020B0000000000000000" pitchFamily="34" charset="0"/>
              </a:rPr>
              <a:t>behandeling</a:t>
            </a:r>
            <a:r>
              <a:rPr lang="en-US" dirty="0">
                <a:solidFill>
                  <a:schemeClr val="bg2">
                    <a:lumMod val="50000"/>
                  </a:schemeClr>
                </a:solidFill>
                <a:latin typeface="Sofia Pro Soft Light" panose="020B0000000000000000" pitchFamily="34" charset="0"/>
              </a:rPr>
              <a:t> start</a:t>
            </a:r>
          </a:p>
          <a:p>
            <a:r>
              <a:rPr lang="en-US" dirty="0" err="1">
                <a:solidFill>
                  <a:schemeClr val="bg2">
                    <a:lumMod val="50000"/>
                  </a:schemeClr>
                </a:solidFill>
                <a:latin typeface="Sofia Pro Soft Light" panose="020B0000000000000000" pitchFamily="34" charset="0"/>
              </a:rPr>
              <a:t>Zet</a:t>
            </a:r>
            <a:r>
              <a:rPr lang="en-US" dirty="0">
                <a:solidFill>
                  <a:schemeClr val="bg2">
                    <a:lumMod val="50000"/>
                  </a:schemeClr>
                </a:solidFill>
                <a:latin typeface="Sofia Pro Soft Light" panose="020B0000000000000000" pitchFamily="34" charset="0"/>
              </a:rPr>
              <a:t> in op </a:t>
            </a:r>
            <a:r>
              <a:rPr lang="en-US" dirty="0" err="1">
                <a:solidFill>
                  <a:schemeClr val="bg2">
                    <a:lumMod val="50000"/>
                  </a:schemeClr>
                </a:solidFill>
                <a:latin typeface="Sofia Pro Soft Light" panose="020B0000000000000000" pitchFamily="34" charset="0"/>
              </a:rPr>
              <a:t>duurzaam</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realistisch</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en</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klinisch</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relevante</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gewichtsafname</a:t>
            </a:r>
            <a:endParaRPr lang="en-US" dirty="0">
              <a:solidFill>
                <a:schemeClr val="bg2">
                  <a:lumMod val="50000"/>
                </a:schemeClr>
              </a:solidFill>
              <a:latin typeface="Sofia Pro Soft Light" panose="020B0000000000000000" pitchFamily="34" charset="0"/>
            </a:endParaRPr>
          </a:p>
          <a:p>
            <a:r>
              <a:rPr lang="en-US" dirty="0" err="1">
                <a:solidFill>
                  <a:schemeClr val="bg2">
                    <a:lumMod val="50000"/>
                  </a:schemeClr>
                </a:solidFill>
                <a:latin typeface="Sofia Pro Soft Light" panose="020B0000000000000000" pitchFamily="34" charset="0"/>
              </a:rPr>
              <a:t>Verwachtingsmanagement</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bij</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elke</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stap</a:t>
            </a:r>
            <a:r>
              <a:rPr lang="en-US" dirty="0">
                <a:solidFill>
                  <a:schemeClr val="bg2">
                    <a:lumMod val="50000"/>
                  </a:schemeClr>
                </a:solidFill>
                <a:latin typeface="Sofia Pro Soft Light" panose="020B0000000000000000" pitchFamily="34" charset="0"/>
              </a:rPr>
              <a:t> in de </a:t>
            </a:r>
            <a:r>
              <a:rPr lang="en-US" dirty="0" err="1">
                <a:solidFill>
                  <a:schemeClr val="bg2">
                    <a:lumMod val="50000"/>
                  </a:schemeClr>
                </a:solidFill>
                <a:latin typeface="Sofia Pro Soft Light" panose="020B0000000000000000" pitchFamily="34" charset="0"/>
              </a:rPr>
              <a:t>behandeling</a:t>
            </a:r>
            <a:endParaRPr lang="en-US" dirty="0">
              <a:solidFill>
                <a:schemeClr val="bg2">
                  <a:lumMod val="50000"/>
                </a:schemeClr>
              </a:solidFill>
              <a:latin typeface="Sofia Pro Soft Light" panose="020B0000000000000000" pitchFamily="34" charset="0"/>
            </a:endParaRPr>
          </a:p>
          <a:p>
            <a:r>
              <a:rPr lang="en-US" dirty="0">
                <a:solidFill>
                  <a:schemeClr val="bg2">
                    <a:lumMod val="50000"/>
                  </a:schemeClr>
                </a:solidFill>
                <a:latin typeface="Sofia Pro Soft Light" panose="020B0000000000000000" pitchFamily="34" charset="0"/>
              </a:rPr>
              <a:t>Op </a:t>
            </a:r>
            <a:r>
              <a:rPr lang="en-US" dirty="0" err="1">
                <a:solidFill>
                  <a:schemeClr val="bg2">
                    <a:lumMod val="50000"/>
                  </a:schemeClr>
                </a:solidFill>
                <a:latin typeface="Sofia Pro Soft Light" panose="020B0000000000000000" pitchFamily="34" charset="0"/>
              </a:rPr>
              <a:t>indicatie</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verwijzing</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naar</a:t>
            </a:r>
            <a:r>
              <a:rPr lang="en-US" dirty="0">
                <a:solidFill>
                  <a:schemeClr val="bg2">
                    <a:lumMod val="50000"/>
                  </a:schemeClr>
                </a:solidFill>
                <a:latin typeface="Sofia Pro Soft Light" panose="020B0000000000000000" pitchFamily="34" charset="0"/>
              </a:rPr>
              <a:t> de 2e </a:t>
            </a:r>
            <a:r>
              <a:rPr lang="en-US" dirty="0" err="1">
                <a:solidFill>
                  <a:schemeClr val="bg2">
                    <a:lumMod val="50000"/>
                  </a:schemeClr>
                </a:solidFill>
                <a:latin typeface="Sofia Pro Soft Light" panose="020B0000000000000000" pitchFamily="34" charset="0"/>
              </a:rPr>
              <a:t>lijn</a:t>
            </a:r>
            <a:endParaRPr lang="en-US" dirty="0">
              <a:solidFill>
                <a:schemeClr val="bg2">
                  <a:lumMod val="50000"/>
                </a:schemeClr>
              </a:solidFill>
              <a:latin typeface="Sofia Pro Soft Light" panose="020B0000000000000000" pitchFamily="34" charset="0"/>
            </a:endParaRPr>
          </a:p>
          <a:p>
            <a:r>
              <a:rPr lang="en-US" dirty="0" err="1">
                <a:solidFill>
                  <a:schemeClr val="bg2">
                    <a:lumMod val="50000"/>
                  </a:schemeClr>
                </a:solidFill>
                <a:latin typeface="Sofia Pro Soft Light" panose="020B0000000000000000" pitchFamily="34" charset="0"/>
              </a:rPr>
              <a:t>Behandeling</a:t>
            </a:r>
            <a:r>
              <a:rPr lang="en-US" dirty="0">
                <a:solidFill>
                  <a:schemeClr val="bg2">
                    <a:lumMod val="50000"/>
                  </a:schemeClr>
                </a:solidFill>
                <a:latin typeface="Sofia Pro Soft Light" panose="020B0000000000000000" pitchFamily="34" charset="0"/>
              </a:rPr>
              <a:t> op </a:t>
            </a:r>
            <a:r>
              <a:rPr lang="en-US" dirty="0" err="1">
                <a:solidFill>
                  <a:schemeClr val="bg2">
                    <a:lumMod val="50000"/>
                  </a:schemeClr>
                </a:solidFill>
                <a:latin typeface="Sofia Pro Soft Light" panose="020B0000000000000000" pitchFamily="34" charset="0"/>
              </a:rPr>
              <a:t>maat</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gebruik</a:t>
            </a:r>
            <a:r>
              <a:rPr lang="en-US" dirty="0">
                <a:solidFill>
                  <a:schemeClr val="bg2">
                    <a:lumMod val="50000"/>
                  </a:schemeClr>
                </a:solidFill>
                <a:latin typeface="Sofia Pro Soft Light" panose="020B0000000000000000" pitchFamily="34" charset="0"/>
              </a:rPr>
              <a:t> je </a:t>
            </a:r>
            <a:r>
              <a:rPr lang="en-US" dirty="0" err="1">
                <a:solidFill>
                  <a:schemeClr val="bg2">
                    <a:lumMod val="50000"/>
                  </a:schemeClr>
                </a:solidFill>
                <a:latin typeface="Sofia Pro Soft Light" panose="020B0000000000000000" pitchFamily="34" charset="0"/>
              </a:rPr>
              <a:t>netwerk</a:t>
            </a:r>
            <a:r>
              <a:rPr lang="en-US" dirty="0">
                <a:solidFill>
                  <a:schemeClr val="bg2">
                    <a:lumMod val="50000"/>
                  </a:schemeClr>
                </a:solidFill>
                <a:latin typeface="Sofia Pro Soft Light" panose="020B0000000000000000" pitchFamily="34" charset="0"/>
              </a:rPr>
              <a:t> met </a:t>
            </a:r>
            <a:r>
              <a:rPr lang="en-US" dirty="0" err="1">
                <a:solidFill>
                  <a:schemeClr val="bg2">
                    <a:lumMod val="50000"/>
                  </a:schemeClr>
                </a:solidFill>
                <a:latin typeface="Sofia Pro Soft Light" panose="020B0000000000000000" pitchFamily="34" charset="0"/>
              </a:rPr>
              <a:t>mede</a:t>
            </a:r>
            <a:r>
              <a:rPr lang="en-US" dirty="0">
                <a:solidFill>
                  <a:schemeClr val="bg2">
                    <a:lumMod val="50000"/>
                  </a:schemeClr>
                </a:solidFill>
                <a:latin typeface="Sofia Pro Soft Light" panose="020B0000000000000000" pitchFamily="34" charset="0"/>
              </a:rPr>
              <a:t> professionals</a:t>
            </a:r>
          </a:p>
          <a:p>
            <a:r>
              <a:rPr lang="en-US" dirty="0" err="1">
                <a:solidFill>
                  <a:schemeClr val="bg2">
                    <a:lumMod val="50000"/>
                  </a:schemeClr>
                </a:solidFill>
                <a:latin typeface="Sofia Pro Soft Light" panose="020B0000000000000000" pitchFamily="34" charset="0"/>
              </a:rPr>
              <a:t>Evalueer</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en</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stel</a:t>
            </a:r>
            <a:r>
              <a:rPr lang="en-US" dirty="0">
                <a:solidFill>
                  <a:schemeClr val="bg2">
                    <a:lumMod val="50000"/>
                  </a:schemeClr>
                </a:solidFill>
                <a:latin typeface="Sofia Pro Soft Light" panose="020B0000000000000000" pitchFamily="34" charset="0"/>
              </a:rPr>
              <a:t> zo </a:t>
            </a:r>
            <a:r>
              <a:rPr lang="en-US" dirty="0" err="1">
                <a:solidFill>
                  <a:schemeClr val="bg2">
                    <a:lumMod val="50000"/>
                  </a:schemeClr>
                </a:solidFill>
                <a:latin typeface="Sofia Pro Soft Light" panose="020B0000000000000000" pitchFamily="34" charset="0"/>
              </a:rPr>
              <a:t>nodig</a:t>
            </a:r>
            <a:r>
              <a:rPr lang="en-US" dirty="0">
                <a:solidFill>
                  <a:schemeClr val="bg2">
                    <a:lumMod val="50000"/>
                  </a:schemeClr>
                </a:solidFill>
                <a:latin typeface="Sofia Pro Soft Light" panose="020B0000000000000000" pitchFamily="34" charset="0"/>
              </a:rPr>
              <a:t> </a:t>
            </a:r>
            <a:r>
              <a:rPr lang="en-US" dirty="0" err="1">
                <a:solidFill>
                  <a:schemeClr val="bg2">
                    <a:lumMod val="50000"/>
                  </a:schemeClr>
                </a:solidFill>
                <a:latin typeface="Sofia Pro Soft Light" panose="020B0000000000000000" pitchFamily="34" charset="0"/>
              </a:rPr>
              <a:t>bij</a:t>
            </a:r>
            <a:r>
              <a:rPr lang="en-US" dirty="0">
                <a:solidFill>
                  <a:schemeClr val="bg2">
                    <a:lumMod val="50000"/>
                  </a:schemeClr>
                </a:solidFill>
                <a:latin typeface="Sofia Pro Soft Light" panose="020B0000000000000000" pitchFamily="34" charset="0"/>
              </a:rPr>
              <a:t> </a:t>
            </a:r>
            <a:endParaRPr lang="nl-NL" dirty="0">
              <a:solidFill>
                <a:schemeClr val="bg2">
                  <a:lumMod val="50000"/>
                </a:schemeClr>
              </a:solidFill>
              <a:latin typeface="Sofia Pro Soft Light" panose="020B0000000000000000" pitchFamily="34" charset="0"/>
            </a:endParaRPr>
          </a:p>
        </p:txBody>
      </p:sp>
    </p:spTree>
    <p:extLst>
      <p:ext uri="{BB962C8B-B14F-4D97-AF65-F5344CB8AC3E}">
        <p14:creationId xmlns:p14="http://schemas.microsoft.com/office/powerpoint/2010/main" val="231520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9E7AD-C0D7-45F6-A3F1-4934B6A8B341}"/>
              </a:ext>
            </a:extLst>
          </p:cNvPr>
          <p:cNvSpPr>
            <a:spLocks noGrp="1"/>
          </p:cNvSpPr>
          <p:nvPr>
            <p:ph type="title"/>
          </p:nvPr>
        </p:nvSpPr>
        <p:spPr>
          <a:xfrm>
            <a:off x="1132361" y="4748796"/>
            <a:ext cx="8804444" cy="1004048"/>
          </a:xfrm>
        </p:spPr>
        <p:txBody>
          <a:bodyPr vert="horz" lIns="91440" tIns="45720" rIns="91440" bIns="45720" rtlCol="0" anchor="b">
            <a:normAutofit/>
          </a:bodyPr>
          <a:lstStyle/>
          <a:p>
            <a:r>
              <a:rPr lang="en-US" sz="3600" kern="1200" dirty="0" err="1">
                <a:solidFill>
                  <a:srgbClr val="EB8CD9"/>
                </a:solidFill>
                <a:latin typeface="Sofia Pro Soft Regular" panose="020B0000000000000000" pitchFamily="34" charset="0"/>
              </a:rPr>
              <a:t>Naar</a:t>
            </a:r>
            <a:r>
              <a:rPr lang="en-US" sz="3600" kern="1200" dirty="0">
                <a:solidFill>
                  <a:srgbClr val="EB8CD9"/>
                </a:solidFill>
                <a:latin typeface="Sofia Pro Soft Regular" panose="020B0000000000000000" pitchFamily="34" charset="0"/>
              </a:rPr>
              <a:t> nu...</a:t>
            </a:r>
          </a:p>
        </p:txBody>
      </p:sp>
      <p:pic>
        <p:nvPicPr>
          <p:cNvPr id="7" name="Picture 6" descr="A room full of computers&#10;&#10;Description automatically generated with medium confidence">
            <a:extLst>
              <a:ext uri="{FF2B5EF4-FFF2-40B4-BE49-F238E27FC236}">
                <a16:creationId xmlns:a16="http://schemas.microsoft.com/office/drawing/2014/main" id="{29991A1F-763A-491D-AFE8-725B3F887883}"/>
              </a:ext>
            </a:extLst>
          </p:cNvPr>
          <p:cNvPicPr>
            <a:picLocks noChangeAspect="1"/>
          </p:cNvPicPr>
          <p:nvPr/>
        </p:nvPicPr>
        <p:blipFill rotWithShape="1">
          <a:blip r:embed="rId2">
            <a:extLst>
              <a:ext uri="{28A0092B-C50C-407E-A947-70E740481C1C}">
                <a14:useLocalDpi xmlns:a14="http://schemas.microsoft.com/office/drawing/2010/main" val="0"/>
              </a:ext>
            </a:extLst>
          </a:blip>
          <a:srcRect l="16923" r="35485" b="1"/>
          <a:stretch/>
        </p:blipFill>
        <p:spPr>
          <a:xfrm>
            <a:off x="4038601" y="10"/>
            <a:ext cx="4079551" cy="5121732"/>
          </a:xfrm>
          <a:custGeom>
            <a:avLst/>
            <a:gdLst/>
            <a:ahLst/>
            <a:cxnLst/>
            <a:rect l="l" t="t" r="r" b="b"/>
            <a:pathLst>
              <a:path w="4079551" h="5121742">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p:spPr>
      </p:pic>
      <p:pic>
        <p:nvPicPr>
          <p:cNvPr id="5" name="Picture 4" descr="Traffic on the highway&#10;&#10;Description automatically generated with medium confidence">
            <a:extLst>
              <a:ext uri="{FF2B5EF4-FFF2-40B4-BE49-F238E27FC236}">
                <a16:creationId xmlns:a16="http://schemas.microsoft.com/office/drawing/2014/main" id="{153EC401-C63B-4A59-88A6-698EA4C1CCCB}"/>
              </a:ext>
            </a:extLst>
          </p:cNvPr>
          <p:cNvPicPr>
            <a:picLocks noChangeAspect="1"/>
          </p:cNvPicPr>
          <p:nvPr/>
        </p:nvPicPr>
        <p:blipFill rotWithShape="1">
          <a:blip r:embed="rId3">
            <a:extLst>
              <a:ext uri="{28A0092B-C50C-407E-A947-70E740481C1C}">
                <a14:useLocalDpi xmlns:a14="http://schemas.microsoft.com/office/drawing/2010/main" val="0"/>
              </a:ext>
            </a:extLst>
          </a:blip>
          <a:srcRect l="15760" r="35905" b="-1"/>
          <a:stretch/>
        </p:blipFill>
        <p:spPr>
          <a:xfrm>
            <a:off x="0" y="0"/>
            <a:ext cx="4044282" cy="470660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9" name="Picture 8">
            <a:extLst>
              <a:ext uri="{FF2B5EF4-FFF2-40B4-BE49-F238E27FC236}">
                <a16:creationId xmlns:a16="http://schemas.microsoft.com/office/drawing/2014/main" id="{383C3465-F843-42FE-AA70-FF78AE8FB047}"/>
              </a:ext>
            </a:extLst>
          </p:cNvPr>
          <p:cNvPicPr>
            <a:picLocks noChangeAspect="1"/>
          </p:cNvPicPr>
          <p:nvPr/>
        </p:nvPicPr>
        <p:blipFill rotWithShape="1">
          <a:blip r:embed="rId4">
            <a:extLst>
              <a:ext uri="{28A0092B-C50C-407E-A947-70E740481C1C}">
                <a14:useLocalDpi xmlns:a14="http://schemas.microsoft.com/office/drawing/2010/main" val="0"/>
              </a:ext>
            </a:extLst>
          </a:blip>
          <a:srcRect l="22125" r="24532"/>
          <a:stretch/>
        </p:blipFill>
        <p:spPr>
          <a:xfrm>
            <a:off x="8118152" y="370899"/>
            <a:ext cx="4073848" cy="5097855"/>
          </a:xfrm>
          <a:custGeom>
            <a:avLst/>
            <a:gdLst/>
            <a:ahLst/>
            <a:cxnLst/>
            <a:rect l="l" t="t" r="r" b="b"/>
            <a:pathLst>
              <a:path w="4073848" h="5097855">
                <a:moveTo>
                  <a:pt x="0" y="0"/>
                </a:moveTo>
                <a:lnTo>
                  <a:pt x="19820" y="5180"/>
                </a:lnTo>
                <a:lnTo>
                  <a:pt x="49402" y="7911"/>
                </a:lnTo>
                <a:cubicBezTo>
                  <a:pt x="58464" y="10327"/>
                  <a:pt x="59058" y="18121"/>
                  <a:pt x="71002" y="17994"/>
                </a:cubicBezTo>
                <a:cubicBezTo>
                  <a:pt x="107266" y="23166"/>
                  <a:pt x="172585" y="27649"/>
                  <a:pt x="221893" y="33346"/>
                </a:cubicBezTo>
                <a:cubicBezTo>
                  <a:pt x="246320" y="29951"/>
                  <a:pt x="281352" y="36453"/>
                  <a:pt x="291482" y="46142"/>
                </a:cubicBezTo>
                <a:cubicBezTo>
                  <a:pt x="303579" y="48837"/>
                  <a:pt x="332739" y="48886"/>
                  <a:pt x="344505" y="46978"/>
                </a:cubicBezTo>
                <a:cubicBezTo>
                  <a:pt x="354949" y="47257"/>
                  <a:pt x="356843" y="50945"/>
                  <a:pt x="370719" y="52379"/>
                </a:cubicBezTo>
                <a:cubicBezTo>
                  <a:pt x="385865" y="55758"/>
                  <a:pt x="418717" y="71770"/>
                  <a:pt x="432980" y="76777"/>
                </a:cubicBezTo>
                <a:cubicBezTo>
                  <a:pt x="447242" y="81784"/>
                  <a:pt x="432737" y="76599"/>
                  <a:pt x="456293" y="82419"/>
                </a:cubicBezTo>
                <a:cubicBezTo>
                  <a:pt x="464698" y="84403"/>
                  <a:pt x="462938" y="92138"/>
                  <a:pt x="481008" y="95827"/>
                </a:cubicBezTo>
                <a:cubicBezTo>
                  <a:pt x="499078" y="99517"/>
                  <a:pt x="539553" y="103782"/>
                  <a:pt x="564714" y="104556"/>
                </a:cubicBezTo>
                <a:cubicBezTo>
                  <a:pt x="592824" y="92037"/>
                  <a:pt x="582974" y="109081"/>
                  <a:pt x="634376" y="93326"/>
                </a:cubicBezTo>
                <a:cubicBezTo>
                  <a:pt x="635698" y="95341"/>
                  <a:pt x="656703" y="94474"/>
                  <a:pt x="678233" y="95822"/>
                </a:cubicBezTo>
                <a:cubicBezTo>
                  <a:pt x="699762" y="97170"/>
                  <a:pt x="745607" y="108465"/>
                  <a:pt x="763555" y="101412"/>
                </a:cubicBezTo>
                <a:lnTo>
                  <a:pt x="921892" y="100673"/>
                </a:lnTo>
                <a:lnTo>
                  <a:pt x="1012783" y="112509"/>
                </a:lnTo>
                <a:cubicBezTo>
                  <a:pt x="1044389" y="114404"/>
                  <a:pt x="1049697" y="123044"/>
                  <a:pt x="1070000" y="119654"/>
                </a:cubicBezTo>
                <a:cubicBezTo>
                  <a:pt x="1104224" y="121839"/>
                  <a:pt x="1082556" y="137881"/>
                  <a:pt x="1122043" y="124964"/>
                </a:cubicBezTo>
                <a:cubicBezTo>
                  <a:pt x="1111251" y="138700"/>
                  <a:pt x="1140599" y="121238"/>
                  <a:pt x="1160906" y="132297"/>
                </a:cubicBezTo>
                <a:cubicBezTo>
                  <a:pt x="1189386" y="124143"/>
                  <a:pt x="1218667" y="134414"/>
                  <a:pt x="1235955" y="135610"/>
                </a:cubicBezTo>
                <a:cubicBezTo>
                  <a:pt x="1253243" y="136806"/>
                  <a:pt x="1239866" y="140567"/>
                  <a:pt x="1264634" y="139474"/>
                </a:cubicBezTo>
                <a:lnTo>
                  <a:pt x="1299612" y="145010"/>
                </a:lnTo>
                <a:cubicBezTo>
                  <a:pt x="1297785" y="140439"/>
                  <a:pt x="1302846" y="141786"/>
                  <a:pt x="1316723" y="142501"/>
                </a:cubicBezTo>
                <a:lnTo>
                  <a:pt x="1353994" y="138427"/>
                </a:lnTo>
                <a:lnTo>
                  <a:pt x="1379571" y="142536"/>
                </a:lnTo>
                <a:cubicBezTo>
                  <a:pt x="1382999" y="142397"/>
                  <a:pt x="1407380" y="137923"/>
                  <a:pt x="1406891" y="134412"/>
                </a:cubicBezTo>
                <a:cubicBezTo>
                  <a:pt x="1433565" y="149140"/>
                  <a:pt x="1436234" y="139888"/>
                  <a:pt x="1463587" y="136134"/>
                </a:cubicBezTo>
                <a:cubicBezTo>
                  <a:pt x="1487038" y="137517"/>
                  <a:pt x="1466824" y="137982"/>
                  <a:pt x="1523495" y="139722"/>
                </a:cubicBezTo>
                <a:cubicBezTo>
                  <a:pt x="1545556" y="155891"/>
                  <a:pt x="1529698" y="128003"/>
                  <a:pt x="1573001" y="150645"/>
                </a:cubicBezTo>
                <a:cubicBezTo>
                  <a:pt x="1575121" y="148880"/>
                  <a:pt x="1601855" y="150499"/>
                  <a:pt x="1615848" y="152274"/>
                </a:cubicBezTo>
                <a:cubicBezTo>
                  <a:pt x="1629840" y="154049"/>
                  <a:pt x="1642482" y="151886"/>
                  <a:pt x="1656958" y="161298"/>
                </a:cubicBezTo>
                <a:cubicBezTo>
                  <a:pt x="1667535" y="164193"/>
                  <a:pt x="1648634" y="159956"/>
                  <a:pt x="1681709" y="164883"/>
                </a:cubicBezTo>
                <a:cubicBezTo>
                  <a:pt x="1714785" y="169810"/>
                  <a:pt x="1822594" y="186492"/>
                  <a:pt x="1855413" y="190858"/>
                </a:cubicBezTo>
                <a:cubicBezTo>
                  <a:pt x="1888232" y="195224"/>
                  <a:pt x="1865150" y="197788"/>
                  <a:pt x="1878624" y="198221"/>
                </a:cubicBezTo>
                <a:cubicBezTo>
                  <a:pt x="1892098" y="198654"/>
                  <a:pt x="1921110" y="191588"/>
                  <a:pt x="1936257" y="193458"/>
                </a:cubicBezTo>
                <a:cubicBezTo>
                  <a:pt x="1955273" y="195364"/>
                  <a:pt x="1958093" y="202665"/>
                  <a:pt x="1969506" y="202296"/>
                </a:cubicBezTo>
                <a:cubicBezTo>
                  <a:pt x="1980059" y="192079"/>
                  <a:pt x="1991264" y="192192"/>
                  <a:pt x="2009543" y="198388"/>
                </a:cubicBezTo>
                <a:cubicBezTo>
                  <a:pt x="2043643" y="201172"/>
                  <a:pt x="2043670" y="190662"/>
                  <a:pt x="2076599" y="192177"/>
                </a:cubicBezTo>
                <a:cubicBezTo>
                  <a:pt x="2091049" y="191598"/>
                  <a:pt x="2098780" y="194892"/>
                  <a:pt x="2122888" y="191618"/>
                </a:cubicBezTo>
                <a:cubicBezTo>
                  <a:pt x="2140054" y="192316"/>
                  <a:pt x="2174542" y="194072"/>
                  <a:pt x="2197782" y="183790"/>
                </a:cubicBezTo>
                <a:cubicBezTo>
                  <a:pt x="2222989" y="182481"/>
                  <a:pt x="2204683" y="182017"/>
                  <a:pt x="2232194" y="184607"/>
                </a:cubicBezTo>
                <a:cubicBezTo>
                  <a:pt x="2265802" y="185125"/>
                  <a:pt x="2279792" y="178894"/>
                  <a:pt x="2299212" y="180376"/>
                </a:cubicBezTo>
                <a:cubicBezTo>
                  <a:pt x="2311858" y="176121"/>
                  <a:pt x="2297536" y="181192"/>
                  <a:pt x="2346142" y="175851"/>
                </a:cubicBezTo>
                <a:cubicBezTo>
                  <a:pt x="2365406" y="185310"/>
                  <a:pt x="2381884" y="172374"/>
                  <a:pt x="2398368" y="174412"/>
                </a:cubicBezTo>
                <a:cubicBezTo>
                  <a:pt x="2424509" y="173378"/>
                  <a:pt x="2488760" y="173491"/>
                  <a:pt x="2512594" y="172027"/>
                </a:cubicBezTo>
                <a:cubicBezTo>
                  <a:pt x="2536428" y="170563"/>
                  <a:pt x="2511059" y="168382"/>
                  <a:pt x="2541375" y="165630"/>
                </a:cubicBezTo>
                <a:cubicBezTo>
                  <a:pt x="2597211" y="177879"/>
                  <a:pt x="2628371" y="155834"/>
                  <a:pt x="2684883" y="153136"/>
                </a:cubicBezTo>
                <a:cubicBezTo>
                  <a:pt x="2719188" y="136064"/>
                  <a:pt x="2743499" y="153798"/>
                  <a:pt x="2781009" y="140733"/>
                </a:cubicBezTo>
                <a:cubicBezTo>
                  <a:pt x="2806393" y="136738"/>
                  <a:pt x="2810080" y="140555"/>
                  <a:pt x="2824377" y="138690"/>
                </a:cubicBezTo>
                <a:cubicBezTo>
                  <a:pt x="2838674" y="136825"/>
                  <a:pt x="2854799" y="132329"/>
                  <a:pt x="2866792" y="129542"/>
                </a:cubicBezTo>
                <a:cubicBezTo>
                  <a:pt x="2873210" y="133180"/>
                  <a:pt x="2923100" y="126770"/>
                  <a:pt x="2921948" y="121966"/>
                </a:cubicBezTo>
                <a:cubicBezTo>
                  <a:pt x="2929361" y="123612"/>
                  <a:pt x="2949852" y="129984"/>
                  <a:pt x="2952165" y="122378"/>
                </a:cubicBezTo>
                <a:cubicBezTo>
                  <a:pt x="2990011" y="122297"/>
                  <a:pt x="3011272" y="121230"/>
                  <a:pt x="3044378" y="131368"/>
                </a:cubicBezTo>
                <a:cubicBezTo>
                  <a:pt x="3067906" y="135145"/>
                  <a:pt x="3051474" y="133118"/>
                  <a:pt x="3066117" y="135515"/>
                </a:cubicBezTo>
                <a:cubicBezTo>
                  <a:pt x="3080761" y="137912"/>
                  <a:pt x="3105156" y="133618"/>
                  <a:pt x="3129038" y="133048"/>
                </a:cubicBezTo>
                <a:cubicBezTo>
                  <a:pt x="3153252" y="133180"/>
                  <a:pt x="3181464" y="137262"/>
                  <a:pt x="3199396" y="138690"/>
                </a:cubicBezTo>
                <a:cubicBezTo>
                  <a:pt x="3217327" y="140118"/>
                  <a:pt x="3221605" y="139775"/>
                  <a:pt x="3236626" y="141617"/>
                </a:cubicBezTo>
                <a:cubicBezTo>
                  <a:pt x="3261693" y="138167"/>
                  <a:pt x="3282756" y="139985"/>
                  <a:pt x="3301529" y="147360"/>
                </a:cubicBezTo>
                <a:cubicBezTo>
                  <a:pt x="3316136" y="149253"/>
                  <a:pt x="3308650" y="153562"/>
                  <a:pt x="3319466" y="155359"/>
                </a:cubicBezTo>
                <a:cubicBezTo>
                  <a:pt x="3330283" y="157156"/>
                  <a:pt x="3337180" y="149032"/>
                  <a:pt x="3366431" y="150998"/>
                </a:cubicBezTo>
                <a:cubicBezTo>
                  <a:pt x="3376837" y="151395"/>
                  <a:pt x="3376489" y="159016"/>
                  <a:pt x="3398712" y="160121"/>
                </a:cubicBezTo>
                <a:cubicBezTo>
                  <a:pt x="3420936" y="161226"/>
                  <a:pt x="3510291" y="165983"/>
                  <a:pt x="3542998" y="167155"/>
                </a:cubicBezTo>
                <a:cubicBezTo>
                  <a:pt x="3575704" y="168327"/>
                  <a:pt x="3562463" y="165109"/>
                  <a:pt x="3578141" y="164774"/>
                </a:cubicBezTo>
                <a:cubicBezTo>
                  <a:pt x="3593820" y="164439"/>
                  <a:pt x="3612368" y="156036"/>
                  <a:pt x="3637070" y="165143"/>
                </a:cubicBezTo>
                <a:cubicBezTo>
                  <a:pt x="3655547" y="160298"/>
                  <a:pt x="3656022" y="171417"/>
                  <a:pt x="3676510" y="174285"/>
                </a:cubicBezTo>
                <a:cubicBezTo>
                  <a:pt x="3687814" y="178343"/>
                  <a:pt x="3701962" y="177166"/>
                  <a:pt x="3711295" y="179965"/>
                </a:cubicBezTo>
                <a:cubicBezTo>
                  <a:pt x="3720627" y="182764"/>
                  <a:pt x="3728005" y="183268"/>
                  <a:pt x="3734909" y="186315"/>
                </a:cubicBezTo>
                <a:cubicBezTo>
                  <a:pt x="3741813" y="189362"/>
                  <a:pt x="3743912" y="195469"/>
                  <a:pt x="3752716" y="198247"/>
                </a:cubicBezTo>
                <a:cubicBezTo>
                  <a:pt x="3761521" y="201025"/>
                  <a:pt x="3775291" y="205915"/>
                  <a:pt x="3785338" y="207746"/>
                </a:cubicBezTo>
                <a:cubicBezTo>
                  <a:pt x="3795386" y="209577"/>
                  <a:pt x="3793861" y="206743"/>
                  <a:pt x="3813002" y="209235"/>
                </a:cubicBezTo>
                <a:cubicBezTo>
                  <a:pt x="3844203" y="214556"/>
                  <a:pt x="3872302" y="218411"/>
                  <a:pt x="3907394" y="217935"/>
                </a:cubicBezTo>
                <a:cubicBezTo>
                  <a:pt x="3913972" y="227642"/>
                  <a:pt x="3924446" y="223236"/>
                  <a:pt x="3938455" y="218099"/>
                </a:cubicBezTo>
                <a:cubicBezTo>
                  <a:pt x="3964643" y="225179"/>
                  <a:pt x="4008872" y="230664"/>
                  <a:pt x="4053670" y="246493"/>
                </a:cubicBezTo>
                <a:cubicBezTo>
                  <a:pt x="4060026" y="249727"/>
                  <a:pt x="4064731" y="252068"/>
                  <a:pt x="4068686" y="253851"/>
                </a:cubicBezTo>
                <a:lnTo>
                  <a:pt x="4073848" y="255820"/>
                </a:lnTo>
                <a:lnTo>
                  <a:pt x="4073848" y="5096562"/>
                </a:lnTo>
                <a:lnTo>
                  <a:pt x="4062380" y="5097855"/>
                </a:lnTo>
                <a:cubicBezTo>
                  <a:pt x="4057192" y="5097055"/>
                  <a:pt x="4053199" y="5094472"/>
                  <a:pt x="4049820" y="5089388"/>
                </a:cubicBezTo>
                <a:cubicBezTo>
                  <a:pt x="4009878" y="5087267"/>
                  <a:pt x="3968705" y="5061632"/>
                  <a:pt x="3943125" y="5073727"/>
                </a:cubicBezTo>
                <a:cubicBezTo>
                  <a:pt x="3944749" y="5052314"/>
                  <a:pt x="3930432" y="5060350"/>
                  <a:pt x="3902578" y="5055197"/>
                </a:cubicBezTo>
                <a:cubicBezTo>
                  <a:pt x="3882656" y="5049199"/>
                  <a:pt x="3839627" y="5036588"/>
                  <a:pt x="3823591" y="5030823"/>
                </a:cubicBezTo>
                <a:cubicBezTo>
                  <a:pt x="3807556" y="5025058"/>
                  <a:pt x="3795270" y="5029266"/>
                  <a:pt x="3779178" y="5023718"/>
                </a:cubicBezTo>
                <a:cubicBezTo>
                  <a:pt x="3786402" y="5005404"/>
                  <a:pt x="3690441" y="5017899"/>
                  <a:pt x="3727041" y="5004453"/>
                </a:cubicBezTo>
                <a:cubicBezTo>
                  <a:pt x="3699629" y="4993542"/>
                  <a:pt x="3709708" y="4998999"/>
                  <a:pt x="3695215" y="5003935"/>
                </a:cubicBezTo>
                <a:cubicBezTo>
                  <a:pt x="3660744" y="4999180"/>
                  <a:pt x="3657695" y="4997754"/>
                  <a:pt x="3617918" y="5002257"/>
                </a:cubicBezTo>
                <a:cubicBezTo>
                  <a:pt x="3600258" y="5001551"/>
                  <a:pt x="3594004" y="4999083"/>
                  <a:pt x="3578292" y="4997633"/>
                </a:cubicBezTo>
                <a:cubicBezTo>
                  <a:pt x="3562580" y="4996183"/>
                  <a:pt x="3553912" y="4997238"/>
                  <a:pt x="3523647" y="4993560"/>
                </a:cubicBezTo>
                <a:cubicBezTo>
                  <a:pt x="3499709" y="4988949"/>
                  <a:pt x="3482330" y="4990238"/>
                  <a:pt x="3462999" y="4987582"/>
                </a:cubicBezTo>
                <a:cubicBezTo>
                  <a:pt x="3443667" y="4984927"/>
                  <a:pt x="3431887" y="4980755"/>
                  <a:pt x="3407661" y="4977626"/>
                </a:cubicBezTo>
                <a:cubicBezTo>
                  <a:pt x="3386862" y="4968882"/>
                  <a:pt x="3308417" y="4989840"/>
                  <a:pt x="3292705" y="4963636"/>
                </a:cubicBezTo>
                <a:cubicBezTo>
                  <a:pt x="3235824" y="4968918"/>
                  <a:pt x="3219730" y="4958334"/>
                  <a:pt x="3172975" y="4953691"/>
                </a:cubicBezTo>
                <a:cubicBezTo>
                  <a:pt x="3127763" y="4948837"/>
                  <a:pt x="3122071" y="4951787"/>
                  <a:pt x="3074842" y="4939189"/>
                </a:cubicBezTo>
                <a:cubicBezTo>
                  <a:pt x="3037951" y="4926629"/>
                  <a:pt x="3018156" y="4922664"/>
                  <a:pt x="2975114" y="4919945"/>
                </a:cubicBezTo>
                <a:cubicBezTo>
                  <a:pt x="2971916" y="4927359"/>
                  <a:pt x="2920569" y="4912496"/>
                  <a:pt x="2912264" y="4910306"/>
                </a:cubicBezTo>
                <a:cubicBezTo>
                  <a:pt x="2913215" y="4915182"/>
                  <a:pt x="2886096" y="4917324"/>
                  <a:pt x="2879068" y="4913219"/>
                </a:cubicBezTo>
                <a:cubicBezTo>
                  <a:pt x="2816888" y="4916083"/>
                  <a:pt x="2797908" y="4934735"/>
                  <a:pt x="2751306" y="4924939"/>
                </a:cubicBezTo>
                <a:cubicBezTo>
                  <a:pt x="2714930" y="4924870"/>
                  <a:pt x="2716667" y="4934409"/>
                  <a:pt x="2664406" y="4934300"/>
                </a:cubicBezTo>
                <a:cubicBezTo>
                  <a:pt x="2642420" y="4938458"/>
                  <a:pt x="2649006" y="4930226"/>
                  <a:pt x="2621651" y="4930533"/>
                </a:cubicBezTo>
                <a:cubicBezTo>
                  <a:pt x="2586738" y="4948131"/>
                  <a:pt x="2549613" y="4936664"/>
                  <a:pt x="2500282" y="4936142"/>
                </a:cubicBezTo>
                <a:cubicBezTo>
                  <a:pt x="2439944" y="4934837"/>
                  <a:pt x="2389504" y="4942093"/>
                  <a:pt x="2337000" y="4934320"/>
                </a:cubicBezTo>
                <a:cubicBezTo>
                  <a:pt x="2317698" y="4940567"/>
                  <a:pt x="2291907" y="4948971"/>
                  <a:pt x="2270703" y="4938111"/>
                </a:cubicBezTo>
                <a:cubicBezTo>
                  <a:pt x="2215033" y="4939841"/>
                  <a:pt x="2221532" y="4944790"/>
                  <a:pt x="2200316" y="4938470"/>
                </a:cubicBezTo>
                <a:cubicBezTo>
                  <a:pt x="2158078" y="4940893"/>
                  <a:pt x="2164891" y="4935351"/>
                  <a:pt x="2126710" y="4932347"/>
                </a:cubicBezTo>
                <a:cubicBezTo>
                  <a:pt x="2095620" y="4927728"/>
                  <a:pt x="2111086" y="4928153"/>
                  <a:pt x="2082324" y="4927593"/>
                </a:cubicBezTo>
                <a:cubicBezTo>
                  <a:pt x="2055130" y="4936130"/>
                  <a:pt x="2036508" y="4925578"/>
                  <a:pt x="2029206" y="4923365"/>
                </a:cubicBezTo>
                <a:cubicBezTo>
                  <a:pt x="2003508" y="4924806"/>
                  <a:pt x="1965456" y="4913048"/>
                  <a:pt x="1969765" y="4928228"/>
                </a:cubicBezTo>
                <a:cubicBezTo>
                  <a:pt x="1933670" y="4907655"/>
                  <a:pt x="1935015" y="4928539"/>
                  <a:pt x="1896446" y="4923240"/>
                </a:cubicBezTo>
                <a:cubicBezTo>
                  <a:pt x="1876120" y="4915707"/>
                  <a:pt x="1849790" y="4911657"/>
                  <a:pt x="1837029" y="4921066"/>
                </a:cubicBezTo>
                <a:cubicBezTo>
                  <a:pt x="1759478" y="4909120"/>
                  <a:pt x="1806390" y="4905512"/>
                  <a:pt x="1727326" y="4892968"/>
                </a:cubicBezTo>
                <a:cubicBezTo>
                  <a:pt x="1686312" y="4886651"/>
                  <a:pt x="1625466" y="4884219"/>
                  <a:pt x="1593578" y="4875201"/>
                </a:cubicBezTo>
                <a:cubicBezTo>
                  <a:pt x="1561690" y="4866183"/>
                  <a:pt x="1553872" y="4870257"/>
                  <a:pt x="1529199" y="4863739"/>
                </a:cubicBezTo>
                <a:cubicBezTo>
                  <a:pt x="1504527" y="4857222"/>
                  <a:pt x="1472957" y="4856729"/>
                  <a:pt x="1453102" y="4853389"/>
                </a:cubicBezTo>
                <a:cubicBezTo>
                  <a:pt x="1433246" y="4850048"/>
                  <a:pt x="1412604" y="4842097"/>
                  <a:pt x="1410062" y="4843700"/>
                </a:cubicBezTo>
                <a:cubicBezTo>
                  <a:pt x="1370061" y="4835203"/>
                  <a:pt x="1358114" y="4845698"/>
                  <a:pt x="1334230" y="4827940"/>
                </a:cubicBezTo>
                <a:cubicBezTo>
                  <a:pt x="1313790" y="4825698"/>
                  <a:pt x="1309169" y="4823751"/>
                  <a:pt x="1287424" y="4823328"/>
                </a:cubicBezTo>
                <a:cubicBezTo>
                  <a:pt x="1265680" y="4822905"/>
                  <a:pt x="1234048" y="4825438"/>
                  <a:pt x="1203760" y="4825401"/>
                </a:cubicBezTo>
                <a:cubicBezTo>
                  <a:pt x="1172376" y="4827120"/>
                  <a:pt x="1171591" y="4843575"/>
                  <a:pt x="1142353" y="4826911"/>
                </a:cubicBezTo>
                <a:cubicBezTo>
                  <a:pt x="1142648" y="4830450"/>
                  <a:pt x="1127453" y="4831600"/>
                  <a:pt x="1123543" y="4831484"/>
                </a:cubicBezTo>
                <a:lnTo>
                  <a:pt x="1092581" y="4833192"/>
                </a:lnTo>
                <a:lnTo>
                  <a:pt x="1089970" y="4827604"/>
                </a:lnTo>
                <a:cubicBezTo>
                  <a:pt x="1078405" y="4825299"/>
                  <a:pt x="1058546" y="4830811"/>
                  <a:pt x="1046990" y="4831800"/>
                </a:cubicBezTo>
                <a:lnTo>
                  <a:pt x="1020627" y="4833537"/>
                </a:lnTo>
                <a:lnTo>
                  <a:pt x="1010602" y="4832752"/>
                </a:lnTo>
                <a:lnTo>
                  <a:pt x="1006327" y="4832812"/>
                </a:lnTo>
                <a:lnTo>
                  <a:pt x="995285" y="4828639"/>
                </a:lnTo>
                <a:cubicBezTo>
                  <a:pt x="985016" y="4827594"/>
                  <a:pt x="977337" y="4820880"/>
                  <a:pt x="971197" y="4819859"/>
                </a:cubicBezTo>
                <a:cubicBezTo>
                  <a:pt x="965058" y="4818838"/>
                  <a:pt x="963247" y="4826590"/>
                  <a:pt x="958444" y="4822516"/>
                </a:cubicBezTo>
                <a:cubicBezTo>
                  <a:pt x="964528" y="4819545"/>
                  <a:pt x="954985" y="4817124"/>
                  <a:pt x="950776" y="4814966"/>
                </a:cubicBezTo>
                <a:lnTo>
                  <a:pt x="912589" y="4812307"/>
                </a:lnTo>
                <a:cubicBezTo>
                  <a:pt x="866435" y="4815189"/>
                  <a:pt x="882762" y="4802056"/>
                  <a:pt x="868646" y="4810372"/>
                </a:cubicBezTo>
                <a:cubicBezTo>
                  <a:pt x="833647" y="4816986"/>
                  <a:pt x="825964" y="4816964"/>
                  <a:pt x="813484" y="4815448"/>
                </a:cubicBezTo>
                <a:cubicBezTo>
                  <a:pt x="774068" y="4820782"/>
                  <a:pt x="767891" y="4822976"/>
                  <a:pt x="717218" y="4827378"/>
                </a:cubicBezTo>
                <a:cubicBezTo>
                  <a:pt x="688925" y="4839908"/>
                  <a:pt x="680839" y="4840723"/>
                  <a:pt x="659409" y="4845952"/>
                </a:cubicBezTo>
                <a:cubicBezTo>
                  <a:pt x="633011" y="4854112"/>
                  <a:pt x="639997" y="4860055"/>
                  <a:pt x="607917" y="4863927"/>
                </a:cubicBezTo>
                <a:cubicBezTo>
                  <a:pt x="591636" y="4868226"/>
                  <a:pt x="579429" y="4878384"/>
                  <a:pt x="569284" y="4882117"/>
                </a:cubicBezTo>
                <a:cubicBezTo>
                  <a:pt x="559139" y="4885850"/>
                  <a:pt x="555067" y="4884639"/>
                  <a:pt x="537968" y="4887374"/>
                </a:cubicBezTo>
                <a:cubicBezTo>
                  <a:pt x="526595" y="4886448"/>
                  <a:pt x="489777" y="4886423"/>
                  <a:pt x="482916" y="4888156"/>
                </a:cubicBezTo>
                <a:cubicBezTo>
                  <a:pt x="463365" y="4898273"/>
                  <a:pt x="445824" y="4886936"/>
                  <a:pt x="411637" y="4886771"/>
                </a:cubicBezTo>
                <a:lnTo>
                  <a:pt x="371262" y="4888142"/>
                </a:lnTo>
                <a:cubicBezTo>
                  <a:pt x="363928" y="4882747"/>
                  <a:pt x="306156" y="4880831"/>
                  <a:pt x="302060" y="4873520"/>
                </a:cubicBezTo>
                <a:cubicBezTo>
                  <a:pt x="280888" y="4866176"/>
                  <a:pt x="280811" y="4847663"/>
                  <a:pt x="248012" y="4840618"/>
                </a:cubicBezTo>
                <a:cubicBezTo>
                  <a:pt x="230331" y="4833575"/>
                  <a:pt x="240156" y="4851312"/>
                  <a:pt x="195979" y="4831260"/>
                </a:cubicBezTo>
                <a:cubicBezTo>
                  <a:pt x="165972" y="4807991"/>
                  <a:pt x="63439" y="4789506"/>
                  <a:pt x="10733" y="4758959"/>
                </a:cubicBezTo>
                <a:lnTo>
                  <a:pt x="0" y="4750844"/>
                </a:lnTo>
                <a:close/>
              </a:path>
            </a:pathLst>
          </a:custGeom>
        </p:spPr>
      </p:pic>
    </p:spTree>
    <p:extLst>
      <p:ext uri="{BB962C8B-B14F-4D97-AF65-F5344CB8AC3E}">
        <p14:creationId xmlns:p14="http://schemas.microsoft.com/office/powerpoint/2010/main" val="322014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D7106-11ED-510E-4C2F-3561D48FE30D}"/>
              </a:ext>
            </a:extLst>
          </p:cNvPr>
          <p:cNvPicPr>
            <a:picLocks noChangeAspect="1"/>
          </p:cNvPicPr>
          <p:nvPr/>
        </p:nvPicPr>
        <p:blipFill>
          <a:blip r:embed="rId2"/>
          <a:stretch>
            <a:fillRect/>
          </a:stretch>
        </p:blipFill>
        <p:spPr>
          <a:xfrm>
            <a:off x="1044021" y="0"/>
            <a:ext cx="10103957" cy="6858000"/>
          </a:xfrm>
          <a:prstGeom prst="rect">
            <a:avLst/>
          </a:prstGeom>
        </p:spPr>
      </p:pic>
    </p:spTree>
    <p:extLst>
      <p:ext uri="{BB962C8B-B14F-4D97-AF65-F5344CB8AC3E}">
        <p14:creationId xmlns:p14="http://schemas.microsoft.com/office/powerpoint/2010/main" val="2963429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7E717-0F3A-4B21-8A83-D9F67F2D9C17}"/>
              </a:ext>
            </a:extLst>
          </p:cNvPr>
          <p:cNvSpPr>
            <a:spLocks noGrp="1"/>
          </p:cNvSpPr>
          <p:nvPr>
            <p:ph type="title"/>
          </p:nvPr>
        </p:nvSpPr>
        <p:spPr>
          <a:xfrm>
            <a:off x="638882" y="2537256"/>
            <a:ext cx="3571810" cy="1209746"/>
          </a:xfrm>
        </p:spPr>
        <p:txBody>
          <a:bodyPr vert="horz" lIns="91440" tIns="45720" rIns="91440" bIns="45720" rtlCol="0" anchor="b">
            <a:normAutofit/>
          </a:bodyPr>
          <a:lstStyle/>
          <a:p>
            <a:r>
              <a:rPr lang="en-US" sz="6600" kern="1200">
                <a:solidFill>
                  <a:schemeClr val="tx1"/>
                </a:solidFill>
                <a:latin typeface="+mj-lt"/>
                <a:ea typeface="+mj-ea"/>
                <a:cs typeface="+mj-cs"/>
              </a:rPr>
              <a:t>Stelling </a:t>
            </a:r>
            <a:endParaRPr lang="en-US" sz="6600" kern="1200" dirty="0">
              <a:solidFill>
                <a:schemeClr val="tx1"/>
              </a:solidFill>
              <a:latin typeface="+mj-lt"/>
              <a:ea typeface="+mj-ea"/>
              <a:cs typeface="+mj-cs"/>
            </a:endParaRPr>
          </a:p>
        </p:txBody>
      </p:sp>
      <p:sp>
        <p:nvSpPr>
          <p:cNvPr id="3" name="Tijdelijke aanduiding voor inhoud 2">
            <a:extLst>
              <a:ext uri="{FF2B5EF4-FFF2-40B4-BE49-F238E27FC236}">
                <a16:creationId xmlns:a16="http://schemas.microsoft.com/office/drawing/2014/main" id="{DD746A88-3960-48F7-87F6-D5CC2C4AE972}"/>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kern="1200">
                <a:solidFill>
                  <a:schemeClr val="tx1"/>
                </a:solidFill>
                <a:latin typeface="+mn-lt"/>
                <a:ea typeface="+mn-ea"/>
                <a:cs typeface="+mn-cs"/>
              </a:rPr>
              <a:t>Het jojo-effect wordt veroorzaakt door een gebrek aan discipline</a:t>
            </a:r>
            <a:endParaRPr lang="en-US" kern="1200" dirty="0">
              <a:solidFill>
                <a:schemeClr val="tx1"/>
              </a:solidFill>
              <a:latin typeface="+mn-lt"/>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1FDC236F-87D2-4569-2A42-0EAA1B29B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1611630"/>
            <a:ext cx="7214616" cy="3607308"/>
          </a:xfrm>
          <a:prstGeom prst="rect">
            <a:avLst/>
          </a:prstGeom>
        </p:spPr>
      </p:pic>
    </p:spTree>
    <p:extLst>
      <p:ext uri="{BB962C8B-B14F-4D97-AF65-F5344CB8AC3E}">
        <p14:creationId xmlns:p14="http://schemas.microsoft.com/office/powerpoint/2010/main" val="6077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4C24-C13A-459D-A40B-1E598A6D7FA3}"/>
              </a:ext>
            </a:extLst>
          </p:cNvPr>
          <p:cNvSpPr>
            <a:spLocks noGrp="1"/>
          </p:cNvSpPr>
          <p:nvPr>
            <p:ph type="title"/>
          </p:nvPr>
        </p:nvSpPr>
        <p:spPr>
          <a:xfrm>
            <a:off x="522111" y="223223"/>
            <a:ext cx="8882560" cy="1325563"/>
          </a:xfrm>
        </p:spPr>
        <p:txBody>
          <a:bodyPr>
            <a:normAutofit/>
          </a:bodyPr>
          <a:lstStyle/>
          <a:p>
            <a:r>
              <a:rPr lang="en-NL" sz="4000" dirty="0">
                <a:solidFill>
                  <a:srgbClr val="666BD9"/>
                </a:solidFill>
                <a:latin typeface="Sofia Pro Soft Regular" panose="020B0000000000000000" pitchFamily="34" charset="0"/>
                <a:cs typeface="Gisha" panose="020B0502040204020203" pitchFamily="34" charset="-79"/>
              </a:rPr>
              <a:t>Wat </a:t>
            </a:r>
            <a:r>
              <a:rPr lang="en-NL" sz="4000" dirty="0" err="1">
                <a:solidFill>
                  <a:srgbClr val="666BD9"/>
                </a:solidFill>
                <a:latin typeface="Sofia Pro Soft Regular" panose="020B0000000000000000" pitchFamily="34" charset="0"/>
                <a:cs typeface="Gisha" panose="020B0502040204020203" pitchFamily="34" charset="-79"/>
              </a:rPr>
              <a:t>leren</a:t>
            </a:r>
            <a:r>
              <a:rPr lang="en-NL" sz="4000" dirty="0">
                <a:solidFill>
                  <a:srgbClr val="666BD9"/>
                </a:solidFill>
                <a:latin typeface="Sofia Pro Soft Regular" panose="020B0000000000000000" pitchFamily="34" charset="0"/>
                <a:cs typeface="Gisha" panose="020B0502040204020203" pitchFamily="34" charset="-79"/>
              </a:rPr>
              <a:t> we van the biggest loser? </a:t>
            </a:r>
            <a:endParaRPr lang="nl-NL" sz="4000" dirty="0">
              <a:solidFill>
                <a:srgbClr val="666BD9"/>
              </a:solidFill>
              <a:latin typeface="Sofia Pro Soft Regular" panose="020B0000000000000000" pitchFamily="34" charset="0"/>
              <a:cs typeface="Gisha" panose="020B0502040204020203" pitchFamily="34" charset="-79"/>
            </a:endParaRPr>
          </a:p>
        </p:txBody>
      </p:sp>
      <p:pic>
        <p:nvPicPr>
          <p:cNvPr id="4" name="Content Placeholder 5" descr="A group of people posing for a photo&#10;&#10;Description automatically generated">
            <a:extLst>
              <a:ext uri="{FF2B5EF4-FFF2-40B4-BE49-F238E27FC236}">
                <a16:creationId xmlns:a16="http://schemas.microsoft.com/office/drawing/2014/main" id="{6C450C3D-3646-4893-AF37-4810276E3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5841" y="3186924"/>
            <a:ext cx="4924088" cy="3447853"/>
          </a:xfrm>
          <a:prstGeom prst="rect">
            <a:avLst/>
          </a:prstGeom>
        </p:spPr>
      </p:pic>
      <p:pic>
        <p:nvPicPr>
          <p:cNvPr id="6" name="Content Placeholder 5" descr="A picture containing text, sign&#10;&#10;Description automatically generated">
            <a:extLst>
              <a:ext uri="{FF2B5EF4-FFF2-40B4-BE49-F238E27FC236}">
                <a16:creationId xmlns:a16="http://schemas.microsoft.com/office/drawing/2014/main" id="{BAF54054-43B4-4413-83C2-B85067828A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86012">
            <a:off x="9178565" y="207168"/>
            <a:ext cx="2676635" cy="2740875"/>
          </a:xfrm>
        </p:spPr>
      </p:pic>
      <p:sp>
        <p:nvSpPr>
          <p:cNvPr id="8" name="TextBox 7">
            <a:extLst>
              <a:ext uri="{FF2B5EF4-FFF2-40B4-BE49-F238E27FC236}">
                <a16:creationId xmlns:a16="http://schemas.microsoft.com/office/drawing/2014/main" id="{57083D96-72FD-4EDC-BA33-E93439BA1BF5}"/>
              </a:ext>
            </a:extLst>
          </p:cNvPr>
          <p:cNvSpPr txBox="1"/>
          <p:nvPr/>
        </p:nvSpPr>
        <p:spPr>
          <a:xfrm>
            <a:off x="392427" y="1548786"/>
            <a:ext cx="7284017" cy="2769989"/>
          </a:xfrm>
          <a:prstGeom prst="rect">
            <a:avLst/>
          </a:prstGeom>
          <a:noFill/>
        </p:spPr>
        <p:txBody>
          <a:bodyPr wrap="square" rtlCol="0">
            <a:spAutoFit/>
          </a:bodyPr>
          <a:lstStyle/>
          <a:p>
            <a:pPr marL="285750" indent="-285750">
              <a:buFont typeface="Arial" panose="020B0604020202020204" pitchFamily="34" charset="0"/>
              <a:buChar char="•"/>
            </a:pPr>
            <a:r>
              <a:rPr lang="en-NL" sz="2400" dirty="0">
                <a:latin typeface="Sofia Pro Soft Light" panose="020B0000000000000000" pitchFamily="34" charset="0"/>
              </a:rPr>
              <a:t>14 </a:t>
            </a:r>
            <a:r>
              <a:rPr lang="en-NL" sz="2400" dirty="0" err="1">
                <a:latin typeface="Sofia Pro Soft Light" panose="020B0000000000000000" pitchFamily="34" charset="0"/>
              </a:rPr>
              <a:t>deelnemers</a:t>
            </a:r>
            <a:r>
              <a:rPr lang="en-NL" sz="2400" dirty="0">
                <a:latin typeface="Sofia Pro Soft Light" panose="020B0000000000000000" pitchFamily="34" charset="0"/>
              </a:rPr>
              <a:t>  </a:t>
            </a:r>
            <a:r>
              <a:rPr lang="en-NL" sz="2400" dirty="0" err="1">
                <a:latin typeface="Sofia Pro Soft Light" panose="020B0000000000000000" pitchFamily="34" charset="0"/>
              </a:rPr>
              <a:t>gedurende</a:t>
            </a:r>
            <a:r>
              <a:rPr lang="en-NL" sz="2400" dirty="0">
                <a:latin typeface="Sofia Pro Soft Light" panose="020B0000000000000000" pitchFamily="34" charset="0"/>
              </a:rPr>
              <a:t> 30 </a:t>
            </a:r>
            <a:r>
              <a:rPr lang="en-NL" sz="2400" dirty="0" err="1">
                <a:latin typeface="Sofia Pro Soft Light" panose="020B0000000000000000" pitchFamily="34" charset="0"/>
              </a:rPr>
              <a:t>weken</a:t>
            </a:r>
            <a:endParaRPr lang="en-NL" sz="2400" dirty="0">
              <a:latin typeface="Sofia Pro Soft Light" panose="020B0000000000000000" pitchFamily="34" charset="0"/>
            </a:endParaRPr>
          </a:p>
          <a:p>
            <a:pPr marL="285750" indent="-285750">
              <a:buFont typeface="Arial" panose="020B0604020202020204" pitchFamily="34" charset="0"/>
              <a:buChar char="•"/>
            </a:pPr>
            <a:r>
              <a:rPr lang="en-NL" sz="2400" dirty="0">
                <a:latin typeface="Sofia Pro Soft Light" panose="020B0000000000000000" pitchFamily="34" charset="0"/>
              </a:rPr>
              <a:t>Intake 1200 kcal</a:t>
            </a:r>
          </a:p>
          <a:p>
            <a:pPr marL="285750" indent="-285750">
              <a:buFont typeface="Arial" panose="020B0604020202020204" pitchFamily="34" charset="0"/>
              <a:buChar char="•"/>
            </a:pPr>
            <a:r>
              <a:rPr lang="en-NL" sz="2400" dirty="0">
                <a:latin typeface="Sofia Pro Soft Light" panose="020B0000000000000000" pitchFamily="34" charset="0"/>
              </a:rPr>
              <a:t>6 </a:t>
            </a:r>
            <a:r>
              <a:rPr lang="en-NL" sz="2400" dirty="0" err="1">
                <a:latin typeface="Sofia Pro Soft Light" panose="020B0000000000000000" pitchFamily="34" charset="0"/>
              </a:rPr>
              <a:t>dagen</a:t>
            </a:r>
            <a:r>
              <a:rPr lang="en-NL" sz="2400" dirty="0">
                <a:latin typeface="Sofia Pro Soft Light" panose="020B0000000000000000" pitchFamily="34" charset="0"/>
              </a:rPr>
              <a:t> per week </a:t>
            </a:r>
            <a:r>
              <a:rPr lang="en-NL" sz="2400" dirty="0" err="1">
                <a:latin typeface="Sofia Pro Soft Light" panose="020B0000000000000000" pitchFamily="34" charset="0"/>
              </a:rPr>
              <a:t>minimaal</a:t>
            </a:r>
            <a:r>
              <a:rPr lang="en-NL" sz="2400" dirty="0">
                <a:latin typeface="Sofia Pro Soft Light" panose="020B0000000000000000" pitchFamily="34" charset="0"/>
              </a:rPr>
              <a:t> 90 </a:t>
            </a:r>
            <a:r>
              <a:rPr lang="en-NL" sz="2400" dirty="0" err="1">
                <a:latin typeface="Sofia Pro Soft Light" panose="020B0000000000000000" pitchFamily="34" charset="0"/>
              </a:rPr>
              <a:t>minuten</a:t>
            </a:r>
            <a:r>
              <a:rPr lang="en-NL" sz="2400" dirty="0">
                <a:latin typeface="Sofia Pro Soft Light" panose="020B0000000000000000" pitchFamily="34" charset="0"/>
              </a:rPr>
              <a:t> </a:t>
            </a:r>
            <a:r>
              <a:rPr lang="en-NL" sz="2400" dirty="0" err="1">
                <a:latin typeface="Sofia Pro Soft Light" panose="020B0000000000000000" pitchFamily="34" charset="0"/>
              </a:rPr>
              <a:t>sporten</a:t>
            </a:r>
            <a:endParaRPr lang="en-NL" sz="2400" dirty="0">
              <a:latin typeface="Sofia Pro Soft Light" panose="020B0000000000000000" pitchFamily="34" charset="0"/>
            </a:endParaRPr>
          </a:p>
          <a:p>
            <a:pPr marL="285750" indent="-285750">
              <a:buFont typeface="Arial" panose="020B0604020202020204" pitchFamily="34" charset="0"/>
              <a:buChar char="•"/>
            </a:pPr>
            <a:r>
              <a:rPr lang="en-NL" sz="2400" dirty="0" err="1">
                <a:latin typeface="Sofia Pro Soft Light" panose="020B0000000000000000" pitchFamily="34" charset="0"/>
              </a:rPr>
              <a:t>Meten</a:t>
            </a:r>
            <a:r>
              <a:rPr lang="en-NL" sz="2400" dirty="0">
                <a:latin typeface="Sofia Pro Soft Light" panose="020B0000000000000000" pitchFamily="34" charset="0"/>
              </a:rPr>
              <a:t> </a:t>
            </a:r>
            <a:r>
              <a:rPr lang="en-NL" sz="2400" dirty="0" err="1">
                <a:latin typeface="Sofia Pro Soft Light" panose="020B0000000000000000" pitchFamily="34" charset="0"/>
              </a:rPr>
              <a:t>gewicht</a:t>
            </a:r>
            <a:r>
              <a:rPr lang="en-NL" sz="2400" dirty="0">
                <a:latin typeface="Sofia Pro Soft Light" panose="020B0000000000000000" pitchFamily="34" charset="0"/>
              </a:rPr>
              <a:t> </a:t>
            </a:r>
            <a:r>
              <a:rPr lang="en-NL" sz="2400" dirty="0" err="1">
                <a:latin typeface="Sofia Pro Soft Light" panose="020B0000000000000000" pitchFamily="34" charset="0"/>
              </a:rPr>
              <a:t>en</a:t>
            </a:r>
            <a:r>
              <a:rPr lang="en-NL" sz="2400" dirty="0">
                <a:latin typeface="Sofia Pro Soft Light" panose="020B0000000000000000" pitchFamily="34" charset="0"/>
              </a:rPr>
              <a:t> </a:t>
            </a:r>
            <a:r>
              <a:rPr lang="en-NL" sz="2400" dirty="0" err="1">
                <a:latin typeface="Sofia Pro Soft Light" panose="020B0000000000000000" pitchFamily="34" charset="0"/>
              </a:rPr>
              <a:t>rustverbranding</a:t>
            </a:r>
            <a:r>
              <a:rPr lang="en-NL" sz="2400" dirty="0">
                <a:latin typeface="Sofia Pro Soft Light" panose="020B0000000000000000" pitchFamily="34" charset="0"/>
              </a:rPr>
              <a:t> </a:t>
            </a:r>
          </a:p>
          <a:p>
            <a:r>
              <a:rPr lang="en-NL" sz="2400" dirty="0"/>
              <a:t>  </a:t>
            </a:r>
          </a:p>
          <a:p>
            <a:endParaRPr lang="en-NL" dirty="0"/>
          </a:p>
          <a:p>
            <a:endParaRPr lang="en-NL" dirty="0"/>
          </a:p>
          <a:p>
            <a:pPr marL="285750" indent="-285750">
              <a:buFont typeface="Arial" panose="020B0604020202020204" pitchFamily="34" charset="0"/>
              <a:buChar char="•"/>
            </a:pPr>
            <a:endParaRPr lang="nl-NL" dirty="0"/>
          </a:p>
        </p:txBody>
      </p:sp>
      <p:pic>
        <p:nvPicPr>
          <p:cNvPr id="10" name="Picture 9" descr="A picture containing text, indoor&#10;&#10;Description automatically generated">
            <a:extLst>
              <a:ext uri="{FF2B5EF4-FFF2-40B4-BE49-F238E27FC236}">
                <a16:creationId xmlns:a16="http://schemas.microsoft.com/office/drawing/2014/main" id="{6CF5F49D-682E-4ADD-B7EB-ABFCB7CC48BE}"/>
              </a:ext>
            </a:extLst>
          </p:cNvPr>
          <p:cNvPicPr>
            <a:picLocks noChangeAspect="1"/>
          </p:cNvPicPr>
          <p:nvPr/>
        </p:nvPicPr>
        <p:blipFill rotWithShape="1">
          <a:blip r:embed="rId4">
            <a:extLst>
              <a:ext uri="{28A0092B-C50C-407E-A947-70E740481C1C}">
                <a14:useLocalDpi xmlns:a14="http://schemas.microsoft.com/office/drawing/2010/main" val="0"/>
              </a:ext>
            </a:extLst>
          </a:blip>
          <a:srcRect l="1933" t="4064"/>
          <a:stretch/>
        </p:blipFill>
        <p:spPr>
          <a:xfrm>
            <a:off x="392427" y="3389238"/>
            <a:ext cx="5037529" cy="3280708"/>
          </a:xfrm>
          <a:prstGeom prst="rect">
            <a:avLst/>
          </a:prstGeom>
        </p:spPr>
      </p:pic>
    </p:spTree>
    <p:extLst>
      <p:ext uri="{BB962C8B-B14F-4D97-AF65-F5344CB8AC3E}">
        <p14:creationId xmlns:p14="http://schemas.microsoft.com/office/powerpoint/2010/main" val="265845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TemplafySlideTemplateConfiguration><![CDATA[{"documentContentValidatorConfiguration":{"enableDocumentContentValidator":false,"documentContentValidatorVersion":0},"elementsMetadata":[],"slideId":"637352323191115078","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TemplateConfiguration><![CDATA[{"documentContentValidatorConfiguration":{"enableDocumentContentValidator":false,"documentContentValidatorVersion":0},"elementsMetadata":[],"slideId":"637352323191115078","enableDocumentContentUpdater":true,"version":"1.1"}]]></TemplafySlideTemplateConfiguration>
</file>

<file path=customXml/itemProps1.xml><?xml version="1.0" encoding="utf-8"?>
<ds:datastoreItem xmlns:ds="http://schemas.openxmlformats.org/officeDocument/2006/customXml" ds:itemID="{64CFA4A3-DA50-41B9-A6E8-F4D3629B0432}">
  <ds:schemaRefs/>
</ds:datastoreItem>
</file>

<file path=customXml/itemProps2.xml><?xml version="1.0" encoding="utf-8"?>
<ds:datastoreItem xmlns:ds="http://schemas.openxmlformats.org/officeDocument/2006/customXml" ds:itemID="{8575AAAD-431B-4921-BECE-4653A19A5CC0}">
  <ds:schemaRefs/>
</ds:datastoreItem>
</file>

<file path=customXml/itemProps3.xml><?xml version="1.0" encoding="utf-8"?>
<ds:datastoreItem xmlns:ds="http://schemas.openxmlformats.org/officeDocument/2006/customXml" ds:itemID="{38E797BA-2AC4-4E25-91BB-A1D3D2B8DDBF}">
  <ds:schemaRefs/>
</ds:datastoreItem>
</file>

<file path=customXml/itemProps4.xml><?xml version="1.0" encoding="utf-8"?>
<ds:datastoreItem xmlns:ds="http://schemas.openxmlformats.org/officeDocument/2006/customXml" ds:itemID="{6B1FBBD2-069F-4241-BEAC-981A070B8D4B}">
  <ds:schemaRefs/>
</ds:datastoreItem>
</file>

<file path=docProps/app.xml><?xml version="1.0" encoding="utf-8"?>
<Properties xmlns="http://schemas.openxmlformats.org/officeDocument/2006/extended-properties" xmlns:vt="http://schemas.openxmlformats.org/officeDocument/2006/docPropsVTypes">
  <TotalTime>5324</TotalTime>
  <Words>4702</Words>
  <Application>Microsoft Office PowerPoint</Application>
  <PresentationFormat>Widescreen</PresentationFormat>
  <Paragraphs>580</Paragraphs>
  <Slides>58</Slides>
  <Notes>15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7" baseType="lpstr">
      <vt:lpstr>Apis For Office</vt:lpstr>
      <vt:lpstr>Arial</vt:lpstr>
      <vt:lpstr>Arial Unicode MS</vt:lpstr>
      <vt:lpstr>Balthazar</vt:lpstr>
      <vt:lpstr>BookmanJFPro Roman</vt:lpstr>
      <vt:lpstr>Calibri</vt:lpstr>
      <vt:lpstr>Calibri Light</vt:lpstr>
      <vt:lpstr>Copperplate Gothic Bold</vt:lpstr>
      <vt:lpstr>Franklin Gothic Book</vt:lpstr>
      <vt:lpstr>Open Sans</vt:lpstr>
      <vt:lpstr>Open Sans Semibold</vt:lpstr>
      <vt:lpstr>RO Sans</vt:lpstr>
      <vt:lpstr>Sofia Pro Soft Light</vt:lpstr>
      <vt:lpstr>Sofia Pro Soft Medium</vt:lpstr>
      <vt:lpstr>Sofia Pro Soft Regular</vt:lpstr>
      <vt:lpstr>Symbol</vt:lpstr>
      <vt:lpstr>Verdana</vt:lpstr>
      <vt:lpstr>Office Theme</vt:lpstr>
      <vt:lpstr>Bitmap Image</vt:lpstr>
      <vt:lpstr>Presentatie  KDOO    </vt:lpstr>
      <vt:lpstr>Disclosure belangen spreker </vt:lpstr>
      <vt:lpstr>PowerPoint Presentation</vt:lpstr>
      <vt:lpstr>PowerPoint Presentation</vt:lpstr>
      <vt:lpstr>Van jagers en verzamelaars…</vt:lpstr>
      <vt:lpstr>Naar nu...</vt:lpstr>
      <vt:lpstr>PowerPoint Presentation</vt:lpstr>
      <vt:lpstr>Stelling </vt:lpstr>
      <vt:lpstr>Wat leren we van the biggest loser? </vt:lpstr>
      <vt:lpstr>Metabole adaptatie </vt:lpstr>
      <vt:lpstr>Hormonen tijdens en na crashdieet</vt:lpstr>
      <vt:lpstr>Resultaten</vt:lpstr>
      <vt:lpstr>PowerPoint Presentation</vt:lpstr>
      <vt:lpstr>PowerPoint Presentation</vt:lpstr>
      <vt:lpstr>PowerPoint Presentation</vt:lpstr>
      <vt:lpstr>PowerPoint Presentation</vt:lpstr>
      <vt:lpstr>Casus mevrouw de Wit 50 jaar  Hulpvraag : voelt zich niet fit    </vt:lpstr>
      <vt:lpstr>PowerPoint Presentation</vt:lpstr>
      <vt:lpstr>PowerPoint Presentation</vt:lpstr>
      <vt:lpstr>Vaststellen gewichtsgerelateerd gezondheidsrisico</vt:lpstr>
      <vt:lpstr>Check oorzaken overgewicht</vt:lpstr>
      <vt:lpstr>PowerPoint Presentation</vt:lpstr>
      <vt:lpstr>PowerPoint Presentation</vt:lpstr>
      <vt:lpstr>Casus mevrouw de Wit 50 jaar Hulpvraag : voelt zich niet fit    </vt:lpstr>
      <vt:lpstr>Wanneer naar de 2e lijn verwijzen? </vt:lpstr>
      <vt:lpstr>Verwijzing 2e lijn</vt:lpstr>
      <vt:lpstr>Indicatie metabole chirurgie</vt:lpstr>
      <vt:lpstr>Stap 3 Adviseren</vt:lpstr>
      <vt:lpstr>Meer afvallen betekent minder risico’s</vt:lpstr>
      <vt:lpstr>Behandeling overgewicht</vt:lpstr>
      <vt:lpstr>Jaarrapportage monitor GLI november 2023 </vt:lpstr>
      <vt:lpstr>Wat Adviseren we mevrouw de Wit? </vt:lpstr>
      <vt:lpstr>Meneer Smit 53 jaar </vt:lpstr>
      <vt:lpstr>Casus 2 </vt:lpstr>
      <vt:lpstr>  Meneer Smit, 53 jaar nu 1 jr GLI    </vt:lpstr>
      <vt:lpstr>Geregistreerde geneesmiddelen  </vt:lpstr>
      <vt:lpstr>     Liraglutide 3.0mg  (sinds 1 April 2022 vergoed)</vt:lpstr>
      <vt:lpstr>PowerPoint Presentation</vt:lpstr>
      <vt:lpstr>PowerPoint Presentation</vt:lpstr>
      <vt:lpstr>Voorspellende factoren succes Liraglutide</vt:lpstr>
      <vt:lpstr>     Liraglutide voorwaarden vergoeding</vt:lpstr>
      <vt:lpstr>Doseer schema Liraglutide</vt:lpstr>
      <vt:lpstr>Casus 2 Farmacotherapie</vt:lpstr>
      <vt:lpstr>Naltrexon-Bupropion 8/90 mg </vt:lpstr>
      <vt:lpstr>PowerPoint Presentation</vt:lpstr>
      <vt:lpstr>PowerPoint Presentation</vt:lpstr>
      <vt:lpstr>Dosering en (bij)werking </vt:lpstr>
      <vt:lpstr>Stopregel liraglutide en naltrexone/bupropion </vt:lpstr>
      <vt:lpstr>Behandeling volgens fenotypering geassocieerd met grotere gewichtsafnames</vt:lpstr>
      <vt:lpstr>Hoe samenwerken in aanpak overgewicht? </vt:lpstr>
      <vt:lpstr>Wat doen met clienten die…</vt:lpstr>
      <vt:lpstr>PowerPoint Presentation</vt:lpstr>
      <vt:lpstr>PowerPoint Presentation</vt:lpstr>
      <vt:lpstr>PowerPoint Presentation</vt:lpstr>
      <vt:lpstr>PowerPoint Presentation</vt:lpstr>
      <vt:lpstr>PowerPoint Presentation</vt:lpstr>
      <vt:lpstr>Metabole chirurgie  The Dutch bariatric weight loss chart </vt:lpstr>
      <vt:lpstr>Take 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Casuistiek</dc:title>
  <dc:creator>Joyce A</dc:creator>
  <cp:lastModifiedBy>Lili Li</cp:lastModifiedBy>
  <cp:revision>27</cp:revision>
  <dcterms:created xsi:type="dcterms:W3CDTF">2023-05-06T06:25:35Z</dcterms:created>
  <dcterms:modified xsi:type="dcterms:W3CDTF">2024-04-13T11:20:18Z</dcterms:modified>
</cp:coreProperties>
</file>