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518" r:id="rId3"/>
    <p:sldId id="519" r:id="rId4"/>
    <p:sldId id="505" r:id="rId5"/>
    <p:sldId id="529" r:id="rId6"/>
    <p:sldId id="530" r:id="rId7"/>
    <p:sldId id="523" r:id="rId8"/>
    <p:sldId id="468" r:id="rId9"/>
    <p:sldId id="507" r:id="rId10"/>
    <p:sldId id="453" r:id="rId11"/>
    <p:sldId id="454" r:id="rId12"/>
    <p:sldId id="457" r:id="rId13"/>
    <p:sldId id="455" r:id="rId14"/>
    <p:sldId id="461" r:id="rId15"/>
    <p:sldId id="509" r:id="rId16"/>
    <p:sldId id="446" r:id="rId17"/>
    <p:sldId id="438" r:id="rId18"/>
    <p:sldId id="508" r:id="rId19"/>
    <p:sldId id="504" r:id="rId20"/>
    <p:sldId id="516" r:id="rId21"/>
    <p:sldId id="488" r:id="rId22"/>
    <p:sldId id="422" r:id="rId23"/>
    <p:sldId id="475" r:id="rId24"/>
    <p:sldId id="343" r:id="rId25"/>
    <p:sldId id="477" r:id="rId26"/>
    <p:sldId id="517" r:id="rId27"/>
    <p:sldId id="512" r:id="rId28"/>
    <p:sldId id="531" r:id="rId29"/>
    <p:sldId id="450" r:id="rId30"/>
    <p:sldId id="511" r:id="rId31"/>
    <p:sldId id="494" r:id="rId32"/>
    <p:sldId id="492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379183-DE50-AF4E-AB87-0945F89D343F}" v="9" dt="2024-04-10T14:23:58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092"/>
    <p:restoredTop sz="95629"/>
  </p:normalViewPr>
  <p:slideViewPr>
    <p:cSldViewPr snapToGrid="0">
      <p:cViewPr varScale="1">
        <p:scale>
          <a:sx n="72" d="100"/>
          <a:sy n="72" d="100"/>
        </p:scale>
        <p:origin x="5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F0FD1-B028-4F0A-9AEA-EE94BD1D98B8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126E783-7C72-45C4-873B-3383B9C124CD}">
      <dgm:prSet/>
      <dgm:spPr/>
      <dgm:t>
        <a:bodyPr/>
        <a:lstStyle/>
        <a:p>
          <a:pPr>
            <a:defRPr cap="all"/>
          </a:pPr>
          <a:r>
            <a:rPr lang="nl-NL"/>
            <a:t>1. Waarneming</a:t>
          </a:r>
          <a:endParaRPr lang="en-US"/>
        </a:p>
      </dgm:t>
    </dgm:pt>
    <dgm:pt modelId="{BAB55985-970B-499C-9321-265574EAF289}" type="parTrans" cxnId="{145C8AA0-FD1E-40CE-A65C-0C2733B488DA}">
      <dgm:prSet/>
      <dgm:spPr/>
      <dgm:t>
        <a:bodyPr/>
        <a:lstStyle/>
        <a:p>
          <a:endParaRPr lang="en-US"/>
        </a:p>
      </dgm:t>
    </dgm:pt>
    <dgm:pt modelId="{92B14149-E3B4-4849-819B-E55ED08ACE9F}" type="sibTrans" cxnId="{145C8AA0-FD1E-40CE-A65C-0C2733B488DA}">
      <dgm:prSet/>
      <dgm:spPr/>
      <dgm:t>
        <a:bodyPr/>
        <a:lstStyle/>
        <a:p>
          <a:endParaRPr lang="en-US"/>
        </a:p>
      </dgm:t>
    </dgm:pt>
    <dgm:pt modelId="{6AE370F4-6C0B-40F0-B96B-697074A46CD0}">
      <dgm:prSet/>
      <dgm:spPr/>
      <dgm:t>
        <a:bodyPr/>
        <a:lstStyle/>
        <a:p>
          <a:pPr>
            <a:defRPr cap="all"/>
          </a:pPr>
          <a:r>
            <a:rPr lang="nl-NL"/>
            <a:t>2. Gewaarwording</a:t>
          </a:r>
          <a:endParaRPr lang="en-US"/>
        </a:p>
      </dgm:t>
    </dgm:pt>
    <dgm:pt modelId="{90863429-4FA6-462C-80B0-9691536CD9A0}" type="parTrans" cxnId="{64C5D151-311E-4794-A66E-3DDEAC0023B7}">
      <dgm:prSet/>
      <dgm:spPr/>
      <dgm:t>
        <a:bodyPr/>
        <a:lstStyle/>
        <a:p>
          <a:endParaRPr lang="en-US"/>
        </a:p>
      </dgm:t>
    </dgm:pt>
    <dgm:pt modelId="{832015BE-0F81-4DB5-92A8-DC74DD514058}" type="sibTrans" cxnId="{64C5D151-311E-4794-A66E-3DDEAC0023B7}">
      <dgm:prSet/>
      <dgm:spPr/>
      <dgm:t>
        <a:bodyPr/>
        <a:lstStyle/>
        <a:p>
          <a:endParaRPr lang="en-US"/>
        </a:p>
      </dgm:t>
    </dgm:pt>
    <dgm:pt modelId="{73D16513-022C-4EC3-B36B-4B8E6B07407F}">
      <dgm:prSet/>
      <dgm:spPr/>
      <dgm:t>
        <a:bodyPr/>
        <a:lstStyle/>
        <a:p>
          <a:pPr>
            <a:defRPr cap="all"/>
          </a:pPr>
          <a:r>
            <a:rPr lang="nl-NL"/>
            <a:t>3. Aanraking (of voorstelling)</a:t>
          </a:r>
          <a:endParaRPr lang="en-US"/>
        </a:p>
      </dgm:t>
    </dgm:pt>
    <dgm:pt modelId="{B2922F55-1C6A-4F3D-9402-76FAE1DC8869}" type="parTrans" cxnId="{BE836B6E-2001-4CA4-9CAC-571260C8F0BD}">
      <dgm:prSet/>
      <dgm:spPr/>
      <dgm:t>
        <a:bodyPr/>
        <a:lstStyle/>
        <a:p>
          <a:endParaRPr lang="en-US"/>
        </a:p>
      </dgm:t>
    </dgm:pt>
    <dgm:pt modelId="{4A23FEA0-7C1C-4B06-9E8E-45D70854AD2F}" type="sibTrans" cxnId="{BE836B6E-2001-4CA4-9CAC-571260C8F0BD}">
      <dgm:prSet/>
      <dgm:spPr/>
      <dgm:t>
        <a:bodyPr/>
        <a:lstStyle/>
        <a:p>
          <a:endParaRPr lang="en-US"/>
        </a:p>
      </dgm:t>
    </dgm:pt>
    <dgm:pt modelId="{EEAFF529-59C4-4562-9067-850AB9A90AF9}">
      <dgm:prSet/>
      <dgm:spPr/>
      <dgm:t>
        <a:bodyPr/>
        <a:lstStyle/>
        <a:p>
          <a:pPr>
            <a:defRPr cap="all"/>
          </a:pPr>
          <a:r>
            <a:rPr lang="nl-NL"/>
            <a:t>4. Verlangen</a:t>
          </a:r>
          <a:endParaRPr lang="en-US"/>
        </a:p>
      </dgm:t>
    </dgm:pt>
    <dgm:pt modelId="{C6B250BB-D89C-4A0B-B111-6355345B3D22}" type="parTrans" cxnId="{CA1A8C5C-8D66-434B-B13D-31D25711E52A}">
      <dgm:prSet/>
      <dgm:spPr/>
      <dgm:t>
        <a:bodyPr/>
        <a:lstStyle/>
        <a:p>
          <a:endParaRPr lang="en-US"/>
        </a:p>
      </dgm:t>
    </dgm:pt>
    <dgm:pt modelId="{FC639C96-EAB6-4510-8C6D-EEC9A60C30BE}" type="sibTrans" cxnId="{CA1A8C5C-8D66-434B-B13D-31D25711E52A}">
      <dgm:prSet/>
      <dgm:spPr/>
      <dgm:t>
        <a:bodyPr/>
        <a:lstStyle/>
        <a:p>
          <a:endParaRPr lang="en-US"/>
        </a:p>
      </dgm:t>
    </dgm:pt>
    <dgm:pt modelId="{7E32F8BB-BFA5-4DBD-B2C2-9CB7383DE31D}" type="pres">
      <dgm:prSet presAssocID="{4F7F0FD1-B028-4F0A-9AEA-EE94BD1D98B8}" presName="root" presStyleCnt="0">
        <dgm:presLayoutVars>
          <dgm:dir/>
          <dgm:resizeHandles val="exact"/>
        </dgm:presLayoutVars>
      </dgm:prSet>
      <dgm:spPr/>
    </dgm:pt>
    <dgm:pt modelId="{64C0083F-7217-48EC-A040-EC94D40B561C}" type="pres">
      <dgm:prSet presAssocID="{3126E783-7C72-45C4-873B-3383B9C124CD}" presName="compNode" presStyleCnt="0"/>
      <dgm:spPr/>
    </dgm:pt>
    <dgm:pt modelId="{401EB51D-CDF6-4890-A3CA-972DE6843DB7}" type="pres">
      <dgm:prSet presAssocID="{3126E783-7C72-45C4-873B-3383B9C124CD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F75155E5-B87D-4309-A764-70AC5B4A2E7C}" type="pres">
      <dgm:prSet presAssocID="{3126E783-7C72-45C4-873B-3383B9C124C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og"/>
        </a:ext>
      </dgm:extLst>
    </dgm:pt>
    <dgm:pt modelId="{FDF63A20-B1C3-46CF-ACD5-A7CD2B1B13EC}" type="pres">
      <dgm:prSet presAssocID="{3126E783-7C72-45C4-873B-3383B9C124CD}" presName="spaceRect" presStyleCnt="0"/>
      <dgm:spPr/>
    </dgm:pt>
    <dgm:pt modelId="{FE7F28A7-0919-45BD-B66E-68281EFE7F7B}" type="pres">
      <dgm:prSet presAssocID="{3126E783-7C72-45C4-873B-3383B9C124CD}" presName="textRect" presStyleLbl="revTx" presStyleIdx="0" presStyleCnt="4">
        <dgm:presLayoutVars>
          <dgm:chMax val="1"/>
          <dgm:chPref val="1"/>
        </dgm:presLayoutVars>
      </dgm:prSet>
      <dgm:spPr/>
    </dgm:pt>
    <dgm:pt modelId="{9815208E-B998-425F-8CE1-24FD40E7DD2F}" type="pres">
      <dgm:prSet presAssocID="{92B14149-E3B4-4849-819B-E55ED08ACE9F}" presName="sibTrans" presStyleCnt="0"/>
      <dgm:spPr/>
    </dgm:pt>
    <dgm:pt modelId="{C6559E26-1139-4596-A4EA-293634B422B0}" type="pres">
      <dgm:prSet presAssocID="{6AE370F4-6C0B-40F0-B96B-697074A46CD0}" presName="compNode" presStyleCnt="0"/>
      <dgm:spPr/>
    </dgm:pt>
    <dgm:pt modelId="{8BE1F608-6F46-4F9F-BE7B-41702269C170}" type="pres">
      <dgm:prSet presAssocID="{6AE370F4-6C0B-40F0-B96B-697074A46CD0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4B7B0961-31BD-4B98-A4D0-A2DB972E6851}" type="pres">
      <dgm:prSet presAssocID="{6AE370F4-6C0B-40F0-B96B-697074A46CD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0948135C-EEE9-4B45-ABF4-161291B4DABE}" type="pres">
      <dgm:prSet presAssocID="{6AE370F4-6C0B-40F0-B96B-697074A46CD0}" presName="spaceRect" presStyleCnt="0"/>
      <dgm:spPr/>
    </dgm:pt>
    <dgm:pt modelId="{86B21C0D-6CD9-4C46-8B21-912D6EE725D6}" type="pres">
      <dgm:prSet presAssocID="{6AE370F4-6C0B-40F0-B96B-697074A46CD0}" presName="textRect" presStyleLbl="revTx" presStyleIdx="1" presStyleCnt="4">
        <dgm:presLayoutVars>
          <dgm:chMax val="1"/>
          <dgm:chPref val="1"/>
        </dgm:presLayoutVars>
      </dgm:prSet>
      <dgm:spPr/>
    </dgm:pt>
    <dgm:pt modelId="{AA640959-D878-4797-BC6F-D0589946D587}" type="pres">
      <dgm:prSet presAssocID="{832015BE-0F81-4DB5-92A8-DC74DD514058}" presName="sibTrans" presStyleCnt="0"/>
      <dgm:spPr/>
    </dgm:pt>
    <dgm:pt modelId="{FFDE585E-F0C7-4CAC-AC89-E2D06CC6072E}" type="pres">
      <dgm:prSet presAssocID="{73D16513-022C-4EC3-B36B-4B8E6B07407F}" presName="compNode" presStyleCnt="0"/>
      <dgm:spPr/>
    </dgm:pt>
    <dgm:pt modelId="{18CE1127-C19F-433E-98DE-3B18B05293FE}" type="pres">
      <dgm:prSet presAssocID="{73D16513-022C-4EC3-B36B-4B8E6B07407F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25D21171-8281-443E-8364-4554747477D2}" type="pres">
      <dgm:prSet presAssocID="{73D16513-022C-4EC3-B36B-4B8E6B07407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tecting Hand"/>
        </a:ext>
      </dgm:extLst>
    </dgm:pt>
    <dgm:pt modelId="{E7D75AB0-1013-4734-839B-BAA3FFBF1D0E}" type="pres">
      <dgm:prSet presAssocID="{73D16513-022C-4EC3-B36B-4B8E6B07407F}" presName="spaceRect" presStyleCnt="0"/>
      <dgm:spPr/>
    </dgm:pt>
    <dgm:pt modelId="{DC228428-4699-4D0B-9D2A-3D132640B50C}" type="pres">
      <dgm:prSet presAssocID="{73D16513-022C-4EC3-B36B-4B8E6B07407F}" presName="textRect" presStyleLbl="revTx" presStyleIdx="2" presStyleCnt="4">
        <dgm:presLayoutVars>
          <dgm:chMax val="1"/>
          <dgm:chPref val="1"/>
        </dgm:presLayoutVars>
      </dgm:prSet>
      <dgm:spPr/>
    </dgm:pt>
    <dgm:pt modelId="{52EBBE07-5CF6-4011-BE29-3073FE01D5B2}" type="pres">
      <dgm:prSet presAssocID="{4A23FEA0-7C1C-4B06-9E8E-45D70854AD2F}" presName="sibTrans" presStyleCnt="0"/>
      <dgm:spPr/>
    </dgm:pt>
    <dgm:pt modelId="{56138888-CC53-405F-AEEB-722E8542662C}" type="pres">
      <dgm:prSet presAssocID="{EEAFF529-59C4-4562-9067-850AB9A90AF9}" presName="compNode" presStyleCnt="0"/>
      <dgm:spPr/>
    </dgm:pt>
    <dgm:pt modelId="{B44D5083-0C39-4EFC-BC9C-92FA9FA12745}" type="pres">
      <dgm:prSet presAssocID="{EEAFF529-59C4-4562-9067-850AB9A90AF9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91EB36A-24D8-4601-B49B-DA99CC6DA649}" type="pres">
      <dgm:prSet presAssocID="{EEAFF529-59C4-4562-9067-850AB9A90AF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rt"/>
        </a:ext>
      </dgm:extLst>
    </dgm:pt>
    <dgm:pt modelId="{C0D0F9AA-529F-4010-94B3-3537A83C43EC}" type="pres">
      <dgm:prSet presAssocID="{EEAFF529-59C4-4562-9067-850AB9A90AF9}" presName="spaceRect" presStyleCnt="0"/>
      <dgm:spPr/>
    </dgm:pt>
    <dgm:pt modelId="{9A5B5340-C5AF-4E09-A131-2AD42A696AD6}" type="pres">
      <dgm:prSet presAssocID="{EEAFF529-59C4-4562-9067-850AB9A90AF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A1A8C5C-8D66-434B-B13D-31D25711E52A}" srcId="{4F7F0FD1-B028-4F0A-9AEA-EE94BD1D98B8}" destId="{EEAFF529-59C4-4562-9067-850AB9A90AF9}" srcOrd="3" destOrd="0" parTransId="{C6B250BB-D89C-4A0B-B111-6355345B3D22}" sibTransId="{FC639C96-EAB6-4510-8C6D-EEC9A60C30BE}"/>
    <dgm:cxn modelId="{BE836B6E-2001-4CA4-9CAC-571260C8F0BD}" srcId="{4F7F0FD1-B028-4F0A-9AEA-EE94BD1D98B8}" destId="{73D16513-022C-4EC3-B36B-4B8E6B07407F}" srcOrd="2" destOrd="0" parTransId="{B2922F55-1C6A-4F3D-9402-76FAE1DC8869}" sibTransId="{4A23FEA0-7C1C-4B06-9E8E-45D70854AD2F}"/>
    <dgm:cxn modelId="{64C5D151-311E-4794-A66E-3DDEAC0023B7}" srcId="{4F7F0FD1-B028-4F0A-9AEA-EE94BD1D98B8}" destId="{6AE370F4-6C0B-40F0-B96B-697074A46CD0}" srcOrd="1" destOrd="0" parTransId="{90863429-4FA6-462C-80B0-9691536CD9A0}" sibTransId="{832015BE-0F81-4DB5-92A8-DC74DD514058}"/>
    <dgm:cxn modelId="{C409897B-23DA-41D6-98FD-3AC3AF3AA540}" type="presOf" srcId="{EEAFF529-59C4-4562-9067-850AB9A90AF9}" destId="{9A5B5340-C5AF-4E09-A131-2AD42A696AD6}" srcOrd="0" destOrd="0" presId="urn:microsoft.com/office/officeart/2018/5/layout/IconLeafLabelList"/>
    <dgm:cxn modelId="{8E289489-399B-4857-AA6D-33EB10F56419}" type="presOf" srcId="{73D16513-022C-4EC3-B36B-4B8E6B07407F}" destId="{DC228428-4699-4D0B-9D2A-3D132640B50C}" srcOrd="0" destOrd="0" presId="urn:microsoft.com/office/officeart/2018/5/layout/IconLeafLabelList"/>
    <dgm:cxn modelId="{05B4B38B-E208-46D2-AB38-9BC4FD2BEF65}" type="presOf" srcId="{4F7F0FD1-B028-4F0A-9AEA-EE94BD1D98B8}" destId="{7E32F8BB-BFA5-4DBD-B2C2-9CB7383DE31D}" srcOrd="0" destOrd="0" presId="urn:microsoft.com/office/officeart/2018/5/layout/IconLeafLabelList"/>
    <dgm:cxn modelId="{145C8AA0-FD1E-40CE-A65C-0C2733B488DA}" srcId="{4F7F0FD1-B028-4F0A-9AEA-EE94BD1D98B8}" destId="{3126E783-7C72-45C4-873B-3383B9C124CD}" srcOrd="0" destOrd="0" parTransId="{BAB55985-970B-499C-9321-265574EAF289}" sibTransId="{92B14149-E3B4-4849-819B-E55ED08ACE9F}"/>
    <dgm:cxn modelId="{DF0F44AA-FA1D-431C-B195-F1426E469F21}" type="presOf" srcId="{3126E783-7C72-45C4-873B-3383B9C124CD}" destId="{FE7F28A7-0919-45BD-B66E-68281EFE7F7B}" srcOrd="0" destOrd="0" presId="urn:microsoft.com/office/officeart/2018/5/layout/IconLeafLabelList"/>
    <dgm:cxn modelId="{D0CF3BAE-35FF-4191-92B2-4D3EF32D8744}" type="presOf" srcId="{6AE370F4-6C0B-40F0-B96B-697074A46CD0}" destId="{86B21C0D-6CD9-4C46-8B21-912D6EE725D6}" srcOrd="0" destOrd="0" presId="urn:microsoft.com/office/officeart/2018/5/layout/IconLeafLabelList"/>
    <dgm:cxn modelId="{77BB45B5-08C9-4ABE-AF50-E4DD31A6FF80}" type="presParOf" srcId="{7E32F8BB-BFA5-4DBD-B2C2-9CB7383DE31D}" destId="{64C0083F-7217-48EC-A040-EC94D40B561C}" srcOrd="0" destOrd="0" presId="urn:microsoft.com/office/officeart/2018/5/layout/IconLeafLabelList"/>
    <dgm:cxn modelId="{42783C1A-956F-469A-8FA3-184FB70722BC}" type="presParOf" srcId="{64C0083F-7217-48EC-A040-EC94D40B561C}" destId="{401EB51D-CDF6-4890-A3CA-972DE6843DB7}" srcOrd="0" destOrd="0" presId="urn:microsoft.com/office/officeart/2018/5/layout/IconLeafLabelList"/>
    <dgm:cxn modelId="{A09CDFDD-45CD-46DA-AC39-AE2AE9F031D3}" type="presParOf" srcId="{64C0083F-7217-48EC-A040-EC94D40B561C}" destId="{F75155E5-B87D-4309-A764-70AC5B4A2E7C}" srcOrd="1" destOrd="0" presId="urn:microsoft.com/office/officeart/2018/5/layout/IconLeafLabelList"/>
    <dgm:cxn modelId="{59001368-FBF1-4D41-9931-057649CB71F6}" type="presParOf" srcId="{64C0083F-7217-48EC-A040-EC94D40B561C}" destId="{FDF63A20-B1C3-46CF-ACD5-A7CD2B1B13EC}" srcOrd="2" destOrd="0" presId="urn:microsoft.com/office/officeart/2018/5/layout/IconLeafLabelList"/>
    <dgm:cxn modelId="{2904F6F3-23B8-4439-841D-01EED56AF5A3}" type="presParOf" srcId="{64C0083F-7217-48EC-A040-EC94D40B561C}" destId="{FE7F28A7-0919-45BD-B66E-68281EFE7F7B}" srcOrd="3" destOrd="0" presId="urn:microsoft.com/office/officeart/2018/5/layout/IconLeafLabelList"/>
    <dgm:cxn modelId="{5B936B78-1ACA-46AE-9702-C12B8DFCB38F}" type="presParOf" srcId="{7E32F8BB-BFA5-4DBD-B2C2-9CB7383DE31D}" destId="{9815208E-B998-425F-8CE1-24FD40E7DD2F}" srcOrd="1" destOrd="0" presId="urn:microsoft.com/office/officeart/2018/5/layout/IconLeafLabelList"/>
    <dgm:cxn modelId="{1B30A300-0AF2-4B41-9506-AAED38DD68EB}" type="presParOf" srcId="{7E32F8BB-BFA5-4DBD-B2C2-9CB7383DE31D}" destId="{C6559E26-1139-4596-A4EA-293634B422B0}" srcOrd="2" destOrd="0" presId="urn:microsoft.com/office/officeart/2018/5/layout/IconLeafLabelList"/>
    <dgm:cxn modelId="{D9B70719-7D69-4967-B8E0-E984D05B4AD8}" type="presParOf" srcId="{C6559E26-1139-4596-A4EA-293634B422B0}" destId="{8BE1F608-6F46-4F9F-BE7B-41702269C170}" srcOrd="0" destOrd="0" presId="urn:microsoft.com/office/officeart/2018/5/layout/IconLeafLabelList"/>
    <dgm:cxn modelId="{51C5648C-CE83-4AB8-AB6B-43033D7E4C8C}" type="presParOf" srcId="{C6559E26-1139-4596-A4EA-293634B422B0}" destId="{4B7B0961-31BD-4B98-A4D0-A2DB972E6851}" srcOrd="1" destOrd="0" presId="urn:microsoft.com/office/officeart/2018/5/layout/IconLeafLabelList"/>
    <dgm:cxn modelId="{E1956493-F755-4194-8C42-3478D4BC81E0}" type="presParOf" srcId="{C6559E26-1139-4596-A4EA-293634B422B0}" destId="{0948135C-EEE9-4B45-ABF4-161291B4DABE}" srcOrd="2" destOrd="0" presId="urn:microsoft.com/office/officeart/2018/5/layout/IconLeafLabelList"/>
    <dgm:cxn modelId="{CB50DD03-7CF2-43EB-8FC0-6D4540A9DCBE}" type="presParOf" srcId="{C6559E26-1139-4596-A4EA-293634B422B0}" destId="{86B21C0D-6CD9-4C46-8B21-912D6EE725D6}" srcOrd="3" destOrd="0" presId="urn:microsoft.com/office/officeart/2018/5/layout/IconLeafLabelList"/>
    <dgm:cxn modelId="{00383A6E-94B9-46AA-BCA5-6021FA242883}" type="presParOf" srcId="{7E32F8BB-BFA5-4DBD-B2C2-9CB7383DE31D}" destId="{AA640959-D878-4797-BC6F-D0589946D587}" srcOrd="3" destOrd="0" presId="urn:microsoft.com/office/officeart/2018/5/layout/IconLeafLabelList"/>
    <dgm:cxn modelId="{8478358D-0BB9-4FCD-8874-C38A4485ED7F}" type="presParOf" srcId="{7E32F8BB-BFA5-4DBD-B2C2-9CB7383DE31D}" destId="{FFDE585E-F0C7-4CAC-AC89-E2D06CC6072E}" srcOrd="4" destOrd="0" presId="urn:microsoft.com/office/officeart/2018/5/layout/IconLeafLabelList"/>
    <dgm:cxn modelId="{53D40728-3D9C-490A-9E80-2891DEB64851}" type="presParOf" srcId="{FFDE585E-F0C7-4CAC-AC89-E2D06CC6072E}" destId="{18CE1127-C19F-433E-98DE-3B18B05293FE}" srcOrd="0" destOrd="0" presId="urn:microsoft.com/office/officeart/2018/5/layout/IconLeafLabelList"/>
    <dgm:cxn modelId="{6152C8A3-79CF-4AB5-9396-0EF6105798BA}" type="presParOf" srcId="{FFDE585E-F0C7-4CAC-AC89-E2D06CC6072E}" destId="{25D21171-8281-443E-8364-4554747477D2}" srcOrd="1" destOrd="0" presId="urn:microsoft.com/office/officeart/2018/5/layout/IconLeafLabelList"/>
    <dgm:cxn modelId="{1B3506B3-223F-41DD-9DBA-055EE48A6EA0}" type="presParOf" srcId="{FFDE585E-F0C7-4CAC-AC89-E2D06CC6072E}" destId="{E7D75AB0-1013-4734-839B-BAA3FFBF1D0E}" srcOrd="2" destOrd="0" presId="urn:microsoft.com/office/officeart/2018/5/layout/IconLeafLabelList"/>
    <dgm:cxn modelId="{E474B891-0973-48C2-BE10-845B448D155C}" type="presParOf" srcId="{FFDE585E-F0C7-4CAC-AC89-E2D06CC6072E}" destId="{DC228428-4699-4D0B-9D2A-3D132640B50C}" srcOrd="3" destOrd="0" presId="urn:microsoft.com/office/officeart/2018/5/layout/IconLeafLabelList"/>
    <dgm:cxn modelId="{817A4A8D-99A7-4193-B50F-8D5187D43AA2}" type="presParOf" srcId="{7E32F8BB-BFA5-4DBD-B2C2-9CB7383DE31D}" destId="{52EBBE07-5CF6-4011-BE29-3073FE01D5B2}" srcOrd="5" destOrd="0" presId="urn:microsoft.com/office/officeart/2018/5/layout/IconLeafLabelList"/>
    <dgm:cxn modelId="{4FC38358-A222-4C4E-A08C-D28300B333C4}" type="presParOf" srcId="{7E32F8BB-BFA5-4DBD-B2C2-9CB7383DE31D}" destId="{56138888-CC53-405F-AEEB-722E8542662C}" srcOrd="6" destOrd="0" presId="urn:microsoft.com/office/officeart/2018/5/layout/IconLeafLabelList"/>
    <dgm:cxn modelId="{300854FA-00BB-4A45-8D89-246C720895F0}" type="presParOf" srcId="{56138888-CC53-405F-AEEB-722E8542662C}" destId="{B44D5083-0C39-4EFC-BC9C-92FA9FA12745}" srcOrd="0" destOrd="0" presId="urn:microsoft.com/office/officeart/2018/5/layout/IconLeafLabelList"/>
    <dgm:cxn modelId="{BAE770D6-CD0F-42BA-93EC-E3E7D388F248}" type="presParOf" srcId="{56138888-CC53-405F-AEEB-722E8542662C}" destId="{B91EB36A-24D8-4601-B49B-DA99CC6DA649}" srcOrd="1" destOrd="0" presId="urn:microsoft.com/office/officeart/2018/5/layout/IconLeafLabelList"/>
    <dgm:cxn modelId="{96D40594-3B48-4E4A-8320-2F892FBCF540}" type="presParOf" srcId="{56138888-CC53-405F-AEEB-722E8542662C}" destId="{C0D0F9AA-529F-4010-94B3-3537A83C43EC}" srcOrd="2" destOrd="0" presId="urn:microsoft.com/office/officeart/2018/5/layout/IconLeafLabelList"/>
    <dgm:cxn modelId="{82E27BED-ECDA-4747-9B81-CE9B48F051DD}" type="presParOf" srcId="{56138888-CC53-405F-AEEB-722E8542662C}" destId="{9A5B5340-C5AF-4E09-A131-2AD42A696AD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EB51D-CDF6-4890-A3CA-972DE6843DB7}">
      <dsp:nvSpPr>
        <dsp:cNvPr id="0" name=""/>
        <dsp:cNvSpPr/>
      </dsp:nvSpPr>
      <dsp:spPr>
        <a:xfrm>
          <a:off x="973190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155E5-B87D-4309-A764-70AC5B4A2E7C}">
      <dsp:nvSpPr>
        <dsp:cNvPr id="0" name=""/>
        <dsp:cNvSpPr/>
      </dsp:nvSpPr>
      <dsp:spPr>
        <a:xfrm>
          <a:off x="1242597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F28A7-0919-45BD-B66E-68281EFE7F7B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000" kern="1200"/>
            <a:t>1. Waarneming</a:t>
          </a:r>
          <a:endParaRPr lang="en-US" sz="2000" kern="1200"/>
        </a:p>
      </dsp:txBody>
      <dsp:txXfrm>
        <a:off x="569079" y="2644614"/>
        <a:ext cx="2072362" cy="720000"/>
      </dsp:txXfrm>
    </dsp:sp>
    <dsp:sp modelId="{8BE1F608-6F46-4F9F-BE7B-41702269C170}">
      <dsp:nvSpPr>
        <dsp:cNvPr id="0" name=""/>
        <dsp:cNvSpPr/>
      </dsp:nvSpPr>
      <dsp:spPr>
        <a:xfrm>
          <a:off x="3408216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B0961-31BD-4B98-A4D0-A2DB972E6851}">
      <dsp:nvSpPr>
        <dsp:cNvPr id="0" name=""/>
        <dsp:cNvSpPr/>
      </dsp:nvSpPr>
      <dsp:spPr>
        <a:xfrm>
          <a:off x="3677623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21C0D-6CD9-4C46-8B21-912D6EE725D6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000" kern="1200"/>
            <a:t>2. Gewaarwording</a:t>
          </a:r>
          <a:endParaRPr lang="en-US" sz="2000" kern="1200"/>
        </a:p>
      </dsp:txBody>
      <dsp:txXfrm>
        <a:off x="3004105" y="2644614"/>
        <a:ext cx="2072362" cy="720000"/>
      </dsp:txXfrm>
    </dsp:sp>
    <dsp:sp modelId="{18CE1127-C19F-433E-98DE-3B18B05293FE}">
      <dsp:nvSpPr>
        <dsp:cNvPr id="0" name=""/>
        <dsp:cNvSpPr/>
      </dsp:nvSpPr>
      <dsp:spPr>
        <a:xfrm>
          <a:off x="5843242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21171-8281-443E-8364-4554747477D2}">
      <dsp:nvSpPr>
        <dsp:cNvPr id="0" name=""/>
        <dsp:cNvSpPr/>
      </dsp:nvSpPr>
      <dsp:spPr>
        <a:xfrm>
          <a:off x="6112649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28428-4699-4D0B-9D2A-3D132640B50C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000" kern="1200"/>
            <a:t>3. Aanraking (of voorstelling)</a:t>
          </a:r>
          <a:endParaRPr lang="en-US" sz="2000" kern="1200"/>
        </a:p>
      </dsp:txBody>
      <dsp:txXfrm>
        <a:off x="5439131" y="2644614"/>
        <a:ext cx="2072362" cy="720000"/>
      </dsp:txXfrm>
    </dsp:sp>
    <dsp:sp modelId="{B44D5083-0C39-4EFC-BC9C-92FA9FA12745}">
      <dsp:nvSpPr>
        <dsp:cNvPr id="0" name=""/>
        <dsp:cNvSpPr/>
      </dsp:nvSpPr>
      <dsp:spPr>
        <a:xfrm>
          <a:off x="8278268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EB36A-24D8-4601-B49B-DA99CC6DA649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B5340-C5AF-4E09-A131-2AD42A696AD6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2000" kern="1200"/>
            <a:t>4. Verlangen</a:t>
          </a:r>
          <a:endParaRPr lang="en-US" sz="2000" kern="1200"/>
        </a:p>
      </dsp:txBody>
      <dsp:txXfrm>
        <a:off x="7874157" y="2644614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9EEB7-488C-0D4A-9B96-B27795926384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EDB6C-B948-924F-ADFC-36DE2FF01FC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7875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95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89402-2ECF-D6FD-399E-11B5764D0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7F32617-6D47-3E48-DDAF-69E13383F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51E08A7-39AD-991A-2AE0-4D068E039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Elke ervaring begint op </a:t>
            </a:r>
            <a:r>
              <a:rPr lang="nl-NL" dirty="0" err="1"/>
              <a:t>nivo</a:t>
            </a:r>
            <a:r>
              <a:rPr lang="nl-NL" dirty="0"/>
              <a:t> v </a:t>
            </a:r>
            <a:r>
              <a:rPr lang="nl-NL" dirty="0" err="1"/>
              <a:t>an</a:t>
            </a:r>
            <a:r>
              <a:rPr lang="nl-NL" dirty="0"/>
              <a:t> ons zenuwstelsel</a:t>
            </a:r>
            <a:br>
              <a:rPr lang="nl-NL" dirty="0"/>
            </a:br>
            <a:r>
              <a:rPr lang="nl-NL" dirty="0"/>
              <a:t>Met kennis hierover kunnen we de innerlijke criticus ook te lijf gaan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822690-225E-9457-1D9D-67C212390A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52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88901-FEC2-F467-B876-9AB7AF53F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F2FFA31-4FA3-4C6A-53CD-C73392498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BEF47E-CD6A-0C0F-29D5-5679817AC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61D690-6902-5AD1-8FE4-EF353096B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6690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10BBE-101A-C4DC-619F-A3D09F7A9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772FA25-3DC4-DFB1-A5F1-A8B6CF8355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7AEBC6E-01E4-21EC-394E-77E29C56C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30F148D-C7C7-801F-89FE-62C16D5EE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9208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4D9EC-C4A6-6952-D206-EF2D368A5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B8A15B0-CB90-F78E-EEB2-7B5374600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97C14F4-579B-C792-8788-0210837AE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E8F7126-217C-D3CA-C03F-05420CB254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336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8B920-D7C8-AB45-09D3-C97327343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8B1CED9-4A46-1EA9-E695-759724CF9B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AB6B7C8-7B1E-B076-BC96-B11080732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66D37A-10BA-5EAA-B0D4-80A15BD36E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4434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CCC5A-AF9C-0107-BC46-830BE22C5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CA17ECE-93C2-296B-A1DF-1B6CD97B1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99CCF7E-10F9-E36E-B932-C4592AB12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871324-8A0F-3C52-686B-65EDF8E41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619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0959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3AA6D-EB34-5D7E-98B5-DF801ED61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F74B201-A9CF-BF1D-6882-42815037D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37A5B0D-005A-8142-17E6-437143418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F72C15-C830-6046-5B90-79B905532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642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0BCD8-7E66-542C-2D2F-07BA3978C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9E5CF99-827D-F0B1-E728-6A27CEBA9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94B616D-89B2-66EC-FDA4-25804CF17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4276E6-67C6-8113-67E9-546E99B78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955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552A-F8E6-724D-7D8C-404BB56F5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8AD61D1-4AC4-CA33-3ECC-7DA38FF86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FC2263E-DC6E-A813-6458-BF0030115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54A655-D5AB-4869-749B-59B2B3C0E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2194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731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4992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ABC0C-58C7-DA08-986F-F811BB3D0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3F2BE9C-DE40-5427-1D4B-2A365F3C7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CDF5788-B543-1A73-A4D7-83F72AB09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Salade met dressing en lekkere </a:t>
            </a:r>
            <a:r>
              <a:rPr lang="nl-NL" dirty="0" err="1"/>
              <a:t>ingredienten</a:t>
            </a:r>
            <a:r>
              <a:rPr lang="nl-NL" dirty="0"/>
              <a:t> en </a:t>
            </a:r>
            <a:r>
              <a:rPr lang="nl-NL" dirty="0" err="1"/>
              <a:t>mss</a:t>
            </a:r>
            <a:r>
              <a:rPr lang="nl-NL" dirty="0"/>
              <a:t> toch nog een cracker erbij of wat pittige kaas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DBDBE2-1457-87D4-924D-536568077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3813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Mindfulness</a:t>
            </a:r>
            <a:r>
              <a:rPr lang="nl-NL" dirty="0"/>
              <a:t> helpt hier te komen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6961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2C012-463D-6528-7E9A-858225840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49BDFEB-C3BE-FF58-CE32-CA92501D7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482806E-A7E2-B182-4068-A21730A77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Ook nodig voor onze houding naar client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E3BE2C8-4B7E-930A-310B-AE3D22513F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450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1223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846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5670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05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46D46-BB1F-4BF8-282A-53F43071A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7BEA03E-4BAF-FE4B-3EC4-F647A2E67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9C8131-26A0-F365-6F07-EC88F9804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C9D34D4-88A0-DCC0-5E0C-E03326703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795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Ad 1 We denken dat we wel denkende mensen zijn en dat we alles onder controle moeten kunnen houden. Maar we worden vaak overgenomen door ons </a:t>
            </a:r>
            <a:r>
              <a:rPr lang="nl-NL" dirty="0" err="1"/>
              <a:t>oerbrein</a:t>
            </a:r>
            <a:r>
              <a:rPr lang="nl-NL" dirty="0"/>
              <a:t>. Het lagere brein, en daarmee is tegelijkertijd onze </a:t>
            </a:r>
            <a:r>
              <a:rPr lang="nl-NL" dirty="0" err="1"/>
              <a:t>prefontale</a:t>
            </a:r>
            <a:r>
              <a:rPr lang="nl-NL" dirty="0"/>
              <a:t> cortex uitgeschakeld </a:t>
            </a:r>
          </a:p>
          <a:p>
            <a:endParaRPr lang="nl-NL" dirty="0"/>
          </a:p>
          <a:p>
            <a:r>
              <a:rPr lang="nl-NL" dirty="0"/>
              <a:t>Ad 2 /3Vaak zijn er niet helpende gedachten over eten en je lichaam. Streng zijn is en soort sociale conditionering, maar werkt juist </a:t>
            </a:r>
            <a:r>
              <a:rPr lang="nl-NL" dirty="0" err="1"/>
              <a:t>averecjts</a:t>
            </a:r>
            <a:r>
              <a:rPr lang="nl-NL" dirty="0"/>
              <a:t>,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245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2CD19-DBDC-4386-F977-34CF91FBF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6F2C5A4-760D-A30A-BA7D-3F5BD38DA4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61E74EF-66FB-7693-1E4C-1FB042905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Onrust / ongemak als trigger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2E7296-13F6-E569-3D2F-6333AAA487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EDB6C-B948-924F-ADFC-36DE2FF01FC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63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08073-5C52-9939-428E-19100F5A8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0EE12B-1279-E988-C575-C76C2FD18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BA21C7-A0C9-B1B5-67F2-83519CA5B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6840-D7A3-B342-9D40-AEF05D74448A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DD69C6-B2A4-9770-C2EC-8E681A678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914ED3-DC53-7B4D-2070-DDE18D8F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561A-7547-E64A-BA67-E28203282C1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52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D5C02-560C-E4FC-38D0-502B6C22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34C1B0-B294-63E3-01F5-706E1658B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7F91BA-8324-9E48-4478-B4C34CDEB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6840-D7A3-B342-9D40-AEF05D74448A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61C48E-3CDD-4BC5-33F2-2284F0CA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D72C43-B679-8958-E8C2-4DD8498E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561A-7547-E64A-BA67-E28203282C1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63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3DC4AAA-43E6-CC8A-E28E-401AC429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668504-F22E-1EBD-29B2-3DB58DDD0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3993FB-C69B-1A01-D1A2-23D445F5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6840-D7A3-B342-9D40-AEF05D74448A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DA0A08-3BF7-BA3E-B155-45CF3297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3DF291-F596-85BA-E669-99AD270D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561A-7547-E64A-BA67-E28203282C1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28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85518-AA54-F215-0BC9-00B5AD2FF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01AFDE-BFB8-A231-0E88-C45BDABB1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6EEE96-E073-962C-7779-64C8AC75A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6840-D7A3-B342-9D40-AEF05D74448A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FE4B95-EEC2-1792-D626-008428C26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07F8B2-F865-1C2B-4BD7-9E26569F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561A-7547-E64A-BA67-E28203282C1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352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19F8D-D7B2-BB41-FA12-782521819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1FBFC0-136F-0613-43E3-AACADE968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94511D-B6C9-37C9-509C-4058A2C6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6840-D7A3-B342-9D40-AEF05D74448A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C32DDC-EC95-11C8-24E5-010636B7E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DFE8A8-BE59-CBC5-0778-B9DB8112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561A-7547-E64A-BA67-E28203282C1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422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7790B0-D06B-2CFD-5762-872A5965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E004BF-04FD-8305-1D86-3C277D6D5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A4A47AA-B4B6-091B-B4C3-61B5F3402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9F2CD0-794B-30EA-FAE1-C296E9BF7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6840-D7A3-B342-9D40-AEF05D74448A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AA8DE2A-D4FD-D95F-65CE-4E17138F6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327EC3-702A-A8B5-2FDA-9907DFA1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561A-7547-E64A-BA67-E28203282C1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235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AD52D-AE59-EFD2-24C1-A403D73C1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BD2E15-0A38-0E46-CDDA-1BFD0E9AC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7AACC1-834D-092F-8499-978D1EC6C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A18352A-950D-4F1D-8140-BE58D0A98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24A713F-87B1-3735-16F6-F8C63E3DB7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BEEC06F-BC5B-A80E-7E50-F1F5BB693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6840-D7A3-B342-9D40-AEF05D74448A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A32EED2-FE06-99AC-55B6-AD0207D6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AAE6B5C-7675-B381-D389-948112F9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561A-7547-E64A-BA67-E28203282C1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07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911FB-3067-E814-4434-323222C89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FF374F7-2644-EB8A-B24E-D2EDC439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6840-D7A3-B342-9D40-AEF05D74448A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A9542D-2BB8-812A-6E85-AC89B36B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6C3537C-1560-1550-D1B2-F16F7B9E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561A-7547-E64A-BA67-E28203282C1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63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2E59A86-8AA6-38CB-865A-D705A5730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6840-D7A3-B342-9D40-AEF05D74448A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62FDDA8-2AD2-E00C-445D-9996D8D5E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C14AB1-87F9-17F6-CEA7-B64B41E7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561A-7547-E64A-BA67-E28203282C1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46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5F75BB-FE32-5775-F5F1-5D3A71E1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99A2AB-672B-155C-7460-3BC464BB3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A3E432-B8FE-27F7-F59E-394AF5AF5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913942-6CEE-DC32-C1E2-25C33470E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6840-D7A3-B342-9D40-AEF05D74448A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CD04325-EF93-FDCC-1D62-77906053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144DF3-5348-66BB-A3EF-FCBE24C4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561A-7547-E64A-BA67-E28203282C1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317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96C7-A28E-E6D1-EA9F-DB871C0BB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A37A16C-755D-E8D0-904E-6F8D1A8B2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F7A9A4-8F18-C41A-4FF8-885FDE404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0FA0A1-AAB9-30B5-63E0-316D961F9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6840-D7A3-B342-9D40-AEF05D74448A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77C46A-3428-DCC4-E1DB-80C2E98E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3401001-6244-3F20-5E94-BBD7BBD6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561A-7547-E64A-BA67-E28203282C1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564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E68ADF5-191B-41C6-61EB-F41A6F8FA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CBAA38-36E3-4D5C-FE7C-87F4D914C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BB7547-0587-C0B1-3A2A-313F9EEF2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F6840-D7A3-B342-9D40-AEF05D74448A}" type="datetimeFigureOut">
              <a:rPr lang="nl-NL" smtClean="0"/>
              <a:t>13-4-2024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C8522A-8BB2-3214-9784-63B05DE60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DC2636-F4E5-A801-3011-F8BFF4A1F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F561A-7547-E64A-BA67-E28203282C1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67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6E84AA-9BE2-BDBE-5DA6-9398318FC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981700" cy="3566160"/>
          </a:xfrm>
        </p:spPr>
        <p:txBody>
          <a:bodyPr anchor="b">
            <a:normAutofit/>
          </a:bodyPr>
          <a:lstStyle/>
          <a:p>
            <a:pPr algn="l"/>
            <a:r>
              <a:rPr lang="nl-NL" b="1" dirty="0"/>
              <a:t>Genieten </a:t>
            </a:r>
            <a:br>
              <a:rPr lang="nl-NL" b="1" dirty="0"/>
            </a:br>
            <a:r>
              <a:rPr lang="nl-NL" b="1" dirty="0"/>
              <a:t>van eten </a:t>
            </a:r>
            <a:br>
              <a:rPr lang="nl-NL" sz="5000" b="1" dirty="0"/>
            </a:br>
            <a:r>
              <a:rPr lang="nl-NL" sz="4800" b="1" dirty="0"/>
              <a:t>(eten zonder schuldgevoel)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A55FC07-E570-3006-6E60-12D58DDC7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 fontScale="77500" lnSpcReduction="20000"/>
          </a:bodyPr>
          <a:lstStyle/>
          <a:p>
            <a:pPr algn="l"/>
            <a:endParaRPr lang="nl-NL" sz="3200" i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nl-NL" sz="3200" i="1" dirty="0">
                <a:solidFill>
                  <a:schemeClr val="accent2">
                    <a:lumMod val="75000"/>
                  </a:schemeClr>
                </a:solidFill>
              </a:rPr>
              <a:t>Netty van Kaathoven</a:t>
            </a:r>
          </a:p>
          <a:p>
            <a:pPr algn="l"/>
            <a:r>
              <a:rPr lang="nl-NL" sz="3200" i="1" dirty="0">
                <a:solidFill>
                  <a:schemeClr val="accent2">
                    <a:lumMod val="75000"/>
                  </a:schemeClr>
                </a:solidFill>
              </a:rPr>
              <a:t>Leefstijl-diëtist</a:t>
            </a:r>
          </a:p>
          <a:p>
            <a:pPr algn="l"/>
            <a:r>
              <a:rPr lang="nl-NL" sz="3200" i="1" dirty="0">
                <a:solidFill>
                  <a:schemeClr val="accent2">
                    <a:lumMod val="75000"/>
                  </a:schemeClr>
                </a:solidFill>
              </a:rPr>
              <a:t>15 april 2024 KDOO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68018D-FBDD-3D5F-EE8B-5CA99BF63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1"/>
          <a:stretch/>
        </p:blipFill>
        <p:spPr bwMode="auto">
          <a:xfrm>
            <a:off x="5255396" y="-56126"/>
            <a:ext cx="6935081" cy="691412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677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1FB2C-3971-6B65-3E5D-D0767244A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">
            <a:extLst>
              <a:ext uri="{FF2B5EF4-FFF2-40B4-BE49-F238E27FC236}">
                <a16:creationId xmlns:a16="http://schemas.microsoft.com/office/drawing/2014/main" id="{B691FCC6-936F-AEA2-E4E2-526CB5CFFE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6955" y="300037"/>
            <a:ext cx="6257925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634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324EC-B85E-F338-302C-DE678F0A4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504ED-73DE-552F-86BF-2D508C9D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polyvagaal theorie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AECF05-7B55-010B-FDB5-1EDB385870C7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Over het </a:t>
            </a:r>
            <a:r>
              <a:rPr lang="nl-NL" sz="4000" b="1" i="0" dirty="0">
                <a:solidFill>
                  <a:srgbClr val="111111"/>
                </a:solidFill>
                <a:effectLst/>
                <a:latin typeface="-apple-system"/>
              </a:rPr>
              <a:t>autonome zenuwstelsel</a:t>
            </a:r>
            <a:r>
              <a:rPr lang="nl-NL" sz="4000" b="0" i="0" dirty="0">
                <a:solidFill>
                  <a:srgbClr val="111111"/>
                </a:solidFill>
                <a:effectLst/>
                <a:latin typeface="-apple-system"/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Stephen </a:t>
            </a:r>
            <a:r>
              <a:rPr lang="en-US" sz="4000" dirty="0" err="1"/>
              <a:t>Porges</a:t>
            </a:r>
            <a:endParaRPr lang="en-US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EBF9BD-43DF-B711-B837-D30C9611E9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4654296" y="1038587"/>
            <a:ext cx="6903720" cy="445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812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6B899-357F-1ECB-D991-F6C6F0BF6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109F16E-B407-FBF3-57DF-3D852B60F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596" y="0"/>
            <a:ext cx="5077894" cy="6956022"/>
          </a:xfrm>
          <a:prstGeom prst="rect">
            <a:avLst/>
          </a:prstGeom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42DD23E-EA0C-C006-247E-B88AD92FDEB4}"/>
              </a:ext>
            </a:extLst>
          </p:cNvPr>
          <p:cNvSpPr txBox="1"/>
          <p:nvPr/>
        </p:nvSpPr>
        <p:spPr>
          <a:xfrm>
            <a:off x="3051544" y="324965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B7CDF89-573F-E681-C4EB-CEC92A6ED8F8}"/>
              </a:ext>
            </a:extLst>
          </p:cNvPr>
          <p:cNvSpPr txBox="1"/>
          <p:nvPr/>
        </p:nvSpPr>
        <p:spPr>
          <a:xfrm>
            <a:off x="8276435" y="3869188"/>
            <a:ext cx="3230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Pagina uit Vrij van eetbuien en emotie-eten, Werkboek 2 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2B9999C-FDF6-8856-8BE6-74E0A4CBE8C6}"/>
              </a:ext>
            </a:extLst>
          </p:cNvPr>
          <p:cNvSpPr txBox="1"/>
          <p:nvPr/>
        </p:nvSpPr>
        <p:spPr>
          <a:xfrm>
            <a:off x="1488153" y="5792335"/>
            <a:ext cx="172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Terugtrekken in Dorsale stand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AC7CB69-B485-3971-3BC7-CC0D36CEB6BC}"/>
              </a:ext>
            </a:extLst>
          </p:cNvPr>
          <p:cNvSpPr txBox="1"/>
          <p:nvPr/>
        </p:nvSpPr>
        <p:spPr>
          <a:xfrm>
            <a:off x="1444517" y="2567552"/>
            <a:ext cx="3516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Veilig en helder in</a:t>
            </a:r>
          </a:p>
          <a:p>
            <a:r>
              <a:rPr lang="nl-NL" dirty="0"/>
              <a:t>Ventrale stand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11B3BECE-5A41-AD3A-FD89-8C81EA04A7E0}"/>
              </a:ext>
            </a:extLst>
          </p:cNvPr>
          <p:cNvSpPr txBox="1"/>
          <p:nvPr/>
        </p:nvSpPr>
        <p:spPr>
          <a:xfrm rot="10800000" flipV="1">
            <a:off x="1360590" y="3852830"/>
            <a:ext cx="2266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Vechten/vluchten in </a:t>
            </a:r>
            <a:br>
              <a:rPr lang="nl-NL" dirty="0"/>
            </a:br>
            <a:r>
              <a:rPr lang="nl-NL" dirty="0"/>
              <a:t>Sympathische stand</a:t>
            </a:r>
          </a:p>
        </p:txBody>
      </p:sp>
    </p:spTree>
    <p:extLst>
      <p:ext uri="{BB962C8B-B14F-4D97-AF65-F5344CB8AC3E}">
        <p14:creationId xmlns:p14="http://schemas.microsoft.com/office/powerpoint/2010/main" val="4118397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81CBDB-A6C4-6CB4-8220-F2A5A0DF0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3FA994-505A-72EC-FC42-C6826CF9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3400" b="1" dirty="0"/>
              <a:t>ONTREGELING </a:t>
            </a:r>
            <a:br>
              <a:rPr lang="nl-NL" sz="3400" b="1" dirty="0"/>
            </a:br>
            <a:r>
              <a:rPr lang="nl-NL" sz="3400" b="1" dirty="0"/>
              <a:t>van zenuwstelsel </a:t>
            </a:r>
            <a:br>
              <a:rPr lang="nl-NL" sz="3400" b="1" dirty="0"/>
            </a:br>
            <a:r>
              <a:rPr lang="nl-NL" sz="3400" b="1" dirty="0"/>
              <a:t>en functies van eten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CC56CA-9AD8-063D-DB68-E62468F56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1622" cy="3659732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nl-NL" sz="2000" dirty="0" err="1"/>
              <a:t>Bijv</a:t>
            </a:r>
            <a:r>
              <a:rPr lang="nl-NL" sz="2000" dirty="0"/>
              <a:t> door overweldigd voelen door angst, boosheid, stress, gepieker   </a:t>
            </a:r>
          </a:p>
          <a:p>
            <a:pPr marL="0" indent="0">
              <a:buNone/>
            </a:pPr>
            <a:r>
              <a:rPr lang="nl-NL" sz="2400" b="1" dirty="0">
                <a:solidFill>
                  <a:schemeClr val="accent2"/>
                </a:solidFill>
              </a:rPr>
              <a:t>ETEN OM TE KALMEREN </a:t>
            </a:r>
            <a:br>
              <a:rPr lang="nl-NL" sz="2400" b="1" dirty="0">
                <a:solidFill>
                  <a:schemeClr val="accent2"/>
                </a:solidFill>
              </a:rPr>
            </a:br>
            <a:r>
              <a:rPr lang="nl-NL" sz="2400" b="1" dirty="0">
                <a:solidFill>
                  <a:schemeClr val="accent2"/>
                </a:solidFill>
              </a:rPr>
              <a:t>OF TE TROOSTEN</a:t>
            </a:r>
          </a:p>
          <a:p>
            <a:pPr marL="0" indent="0">
              <a:buNone/>
            </a:pPr>
            <a:endParaRPr lang="nl-NL" sz="2000" dirty="0"/>
          </a:p>
          <a:p>
            <a:pPr marL="514350" indent="-514350">
              <a:buAutoNum type="arabicPeriod" startAt="2"/>
            </a:pPr>
            <a:r>
              <a:rPr lang="nl-NL" sz="2000" dirty="0"/>
              <a:t>Bijv. door een gevoel van wanhoop, verdoving, schaamte, jezelf kwijt zijn</a:t>
            </a:r>
          </a:p>
          <a:p>
            <a:pPr marL="0" indent="0">
              <a:buNone/>
            </a:pPr>
            <a:r>
              <a:rPr lang="nl-NL" sz="2400" b="1" dirty="0">
                <a:solidFill>
                  <a:schemeClr val="accent2"/>
                </a:solidFill>
              </a:rPr>
              <a:t>ETEN  OM OP TE LADEN</a:t>
            </a:r>
            <a:br>
              <a:rPr lang="nl-NL" sz="2400" b="1" dirty="0">
                <a:solidFill>
                  <a:schemeClr val="accent2"/>
                </a:solidFill>
              </a:rPr>
            </a:br>
            <a:r>
              <a:rPr lang="nl-NL" sz="2400" b="1" dirty="0">
                <a:solidFill>
                  <a:schemeClr val="accent2"/>
                </a:solidFill>
              </a:rPr>
              <a:t>OF VOOR GEVOEL VAN VEILIGHEID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75FD3E1-6A49-F48A-00AD-FE88C5719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97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5671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38446-C310-151C-DCAF-2D58575EE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D66FC-FE9F-C21A-74AC-CADC5FFE7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1870"/>
            <a:ext cx="3378200" cy="27518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VEERKRACHT ONTWIKKELEN 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om 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sneller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terug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te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keren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naar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het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veilige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systeem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B84FE18-F648-FCC0-71BC-770FF7067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27743" y="-191386"/>
            <a:ext cx="6997950" cy="708653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3A2672-C505-DD82-E26D-025830127089}"/>
              </a:ext>
            </a:extLst>
          </p:cNvPr>
          <p:cNvSpPr txBox="1"/>
          <p:nvPr/>
        </p:nvSpPr>
        <p:spPr>
          <a:xfrm rot="10800000" flipV="1">
            <a:off x="1179359" y="4723946"/>
            <a:ext cx="30594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1800" dirty="0"/>
          </a:p>
          <a:p>
            <a:endParaRPr lang="nl-NL" sz="1800" dirty="0"/>
          </a:p>
          <a:p>
            <a:endParaRPr lang="nl-NL" dirty="0"/>
          </a:p>
          <a:p>
            <a:r>
              <a:rPr lang="nl-NL" sz="1800" dirty="0"/>
              <a:t>Pagina uit </a:t>
            </a:r>
          </a:p>
          <a:p>
            <a:r>
              <a:rPr lang="nl-NL" dirty="0"/>
              <a:t>‘</a:t>
            </a:r>
            <a:r>
              <a:rPr lang="nl-NL" sz="1800" dirty="0"/>
              <a:t>Vrij van eetbuien en emotie-eten” Werkboek 2 </a:t>
            </a:r>
          </a:p>
        </p:txBody>
      </p:sp>
    </p:spTree>
    <p:extLst>
      <p:ext uri="{BB962C8B-B14F-4D97-AF65-F5344CB8AC3E}">
        <p14:creationId xmlns:p14="http://schemas.microsoft.com/office/powerpoint/2010/main" val="4106783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3F254-BCB5-489F-EF14-A960A81AA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61288-FB1B-9F36-9423-27F84306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4 redenen waarom eetbuien/ </a:t>
            </a:r>
            <a:r>
              <a:rPr lang="nl-NL" dirty="0" err="1"/>
              <a:t>over-eten</a:t>
            </a:r>
            <a:r>
              <a:rPr lang="nl-NL" dirty="0"/>
              <a:t> </a:t>
            </a:r>
            <a:br>
              <a:rPr lang="nl-NL" dirty="0"/>
            </a:br>
            <a:r>
              <a:rPr lang="nl-NL" b="1" dirty="0"/>
              <a:t>niet jouw schuld </a:t>
            </a:r>
            <a:r>
              <a:rPr lang="nl-NL" dirty="0"/>
              <a:t>is: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28C528-73A8-1ED3-087B-C61183351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981"/>
            <a:ext cx="10515600" cy="409298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sz="4800" dirty="0"/>
              <a:t>1. Primaire </a:t>
            </a:r>
            <a:r>
              <a:rPr lang="nl-NL" sz="4800" dirty="0" err="1"/>
              <a:t>dysregulatie</a:t>
            </a: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r>
              <a:rPr lang="nl-NL" sz="4800" dirty="0">
                <a:solidFill>
                  <a:srgbClr val="FF0000"/>
                </a:solidFill>
              </a:rPr>
              <a:t>2. Denken dat ‘streng zijn’ gaat helpen</a:t>
            </a:r>
          </a:p>
          <a:p>
            <a:pPr marL="0" indent="0">
              <a:buNone/>
            </a:pPr>
            <a:endParaRPr lang="nl-NL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sz="4800" dirty="0"/>
              <a:t>3. Denken dat de eetdrang alleen maar overgaat door te eten</a:t>
            </a:r>
          </a:p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r>
              <a:rPr lang="nl-NL" sz="4800" dirty="0"/>
              <a:t>4. Je hebt niet geleerd hoe met lastige</a:t>
            </a:r>
            <a:br>
              <a:rPr lang="nl-NL" sz="4800" dirty="0"/>
            </a:br>
            <a:r>
              <a:rPr lang="nl-NL" sz="4800" dirty="0"/>
              <a:t>    emoties/ gedachten/lichaamssensaties </a:t>
            </a:r>
            <a:br>
              <a:rPr lang="nl-NL" sz="4800" dirty="0"/>
            </a:br>
            <a:r>
              <a:rPr lang="nl-NL" sz="4800" dirty="0"/>
              <a:t>    om te gaan</a:t>
            </a:r>
          </a:p>
        </p:txBody>
      </p:sp>
    </p:spTree>
    <p:extLst>
      <p:ext uri="{BB962C8B-B14F-4D97-AF65-F5344CB8AC3E}">
        <p14:creationId xmlns:p14="http://schemas.microsoft.com/office/powerpoint/2010/main" val="160049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B8112-7054-CE8D-3488-143F2F861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66F53-D093-37CD-3CC4-5CF7ECD8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5079160" cy="16245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Bijwerkingen</a:t>
            </a:r>
            <a:r>
              <a:rPr lang="en-US" sz="4000" b="1" dirty="0">
                <a:solidFill>
                  <a:srgbClr val="FF0000"/>
                </a:solidFill>
              </a:rPr>
              <a:t> van perfect </a:t>
            </a:r>
            <a:r>
              <a:rPr lang="en-US" sz="4000" b="1" dirty="0" err="1">
                <a:solidFill>
                  <a:srgbClr val="FF0000"/>
                </a:solidFill>
              </a:rPr>
              <a:t>dieet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willen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volgen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0D8117B-FE07-166F-C415-D186B8656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486026"/>
            <a:ext cx="5334198" cy="35706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/>
            <a:r>
              <a:rPr lang="en-US" sz="3200" dirty="0" err="1"/>
              <a:t>Pré-occupatie</a:t>
            </a:r>
            <a:r>
              <a:rPr lang="en-US" sz="3200" dirty="0"/>
              <a:t> met </a:t>
            </a:r>
            <a:r>
              <a:rPr lang="en-US" sz="3200" dirty="0" err="1"/>
              <a:t>voeding</a:t>
            </a:r>
            <a:endParaRPr lang="en-US" sz="3200" dirty="0"/>
          </a:p>
          <a:p>
            <a:pPr marL="285750"/>
            <a:r>
              <a:rPr lang="en-US" sz="3200" dirty="0" err="1"/>
              <a:t>Verlies</a:t>
            </a:r>
            <a:r>
              <a:rPr lang="en-US" sz="3200" dirty="0"/>
              <a:t> van contact met </a:t>
            </a:r>
            <a:r>
              <a:rPr lang="en-US" sz="3200" dirty="0" err="1"/>
              <a:t>lichaamssignalen</a:t>
            </a:r>
            <a:r>
              <a:rPr lang="en-US" sz="3200" dirty="0"/>
              <a:t> van </a:t>
            </a:r>
            <a:r>
              <a:rPr lang="en-US" sz="3200" dirty="0" err="1"/>
              <a:t>honger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verzadiging</a:t>
            </a:r>
            <a:endParaRPr lang="en-US" sz="3200" dirty="0"/>
          </a:p>
          <a:p>
            <a:pPr marL="285750"/>
            <a:r>
              <a:rPr lang="en-US" sz="3200" dirty="0" err="1"/>
              <a:t>Schaamte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schuld</a:t>
            </a:r>
            <a:r>
              <a:rPr lang="en-US" sz="3200" dirty="0"/>
              <a:t> </a:t>
            </a:r>
            <a:r>
              <a:rPr lang="en-US" sz="3200" dirty="0" err="1"/>
              <a:t>als</a:t>
            </a:r>
            <a:r>
              <a:rPr lang="en-US" sz="3200" dirty="0"/>
              <a:t> </a:t>
            </a:r>
            <a:r>
              <a:rPr lang="en-US" sz="3200" dirty="0" err="1"/>
              <a:t>dieethouden</a:t>
            </a:r>
            <a:r>
              <a:rPr lang="en-US" sz="3200" dirty="0"/>
              <a:t> </a:t>
            </a:r>
            <a:r>
              <a:rPr lang="en-US" sz="3200" dirty="0" err="1"/>
              <a:t>niet</a:t>
            </a:r>
            <a:r>
              <a:rPr lang="en-US" sz="3200" dirty="0"/>
              <a:t> </a:t>
            </a:r>
            <a:r>
              <a:rPr lang="en-US" sz="3200" dirty="0" err="1"/>
              <a:t>lukt</a:t>
            </a:r>
            <a:endParaRPr lang="en-US" sz="3200" dirty="0"/>
          </a:p>
          <a:p>
            <a:pPr marL="285750"/>
            <a:endParaRPr lang="en-US" sz="2000" dirty="0"/>
          </a:p>
        </p:txBody>
      </p:sp>
      <p:pic>
        <p:nvPicPr>
          <p:cNvPr id="9" name="Picture 8" descr="Meetlint op tafel">
            <a:extLst>
              <a:ext uri="{FF2B5EF4-FFF2-40B4-BE49-F238E27FC236}">
                <a16:creationId xmlns:a16="http://schemas.microsoft.com/office/drawing/2014/main" id="{8CF89C32-33A3-4617-BFDE-82AA5DCEA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60" r="5240" b="-2"/>
          <a:stretch/>
        </p:blipFill>
        <p:spPr>
          <a:xfrm>
            <a:off x="6783295" y="1"/>
            <a:ext cx="5415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28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E32E8-3580-96B1-0F73-171663BFC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E15FD-73CE-6B7D-E9B3-CDEB2317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3" y="1233377"/>
            <a:ext cx="3069164" cy="361294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“</a:t>
            </a:r>
            <a:r>
              <a:rPr lang="en-US" sz="3200" i="1" dirty="0" err="1">
                <a:solidFill>
                  <a:srgbClr val="FF0000"/>
                </a:solidFill>
              </a:rPr>
              <a:t>Altijd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dacht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ik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weer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b="0" i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streng</a:t>
            </a:r>
            <a:r>
              <a:rPr lang="en-US" sz="3200" b="0" i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b="0" i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te</a:t>
            </a:r>
            <a:r>
              <a:rPr lang="en-US" sz="3200" b="0" i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b="0" i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moeten</a:t>
            </a:r>
            <a:r>
              <a:rPr lang="en-US" sz="3200" b="0" i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200" b="0" i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zijn</a:t>
            </a:r>
            <a:r>
              <a:rPr lang="en-US" sz="3200" b="0" i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”</a:t>
            </a:r>
            <a:br>
              <a:rPr lang="en-US" sz="2500" b="0" i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2500" b="0" i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200" i="1" kern="12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C5E6B66-9E35-5930-AB03-5FB7BA45C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550"/>
          <a:stretch/>
        </p:blipFill>
        <p:spPr>
          <a:xfrm>
            <a:off x="4423979" y="524915"/>
            <a:ext cx="7427779" cy="60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44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ED6AE-AD78-0475-CC4A-0ADF73BF6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7C97A42-6440-EB9F-9658-BBDFBBBC5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053" t="4426" r="4639" b="5555"/>
          <a:stretch/>
        </p:blipFill>
        <p:spPr>
          <a:xfrm>
            <a:off x="3540033" y="154968"/>
            <a:ext cx="6207689" cy="646557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2053D9F-3413-03EA-EE6D-7B50AC0BE8AC}"/>
              </a:ext>
            </a:extLst>
          </p:cNvPr>
          <p:cNvSpPr txBox="1"/>
          <p:nvPr/>
        </p:nvSpPr>
        <p:spPr>
          <a:xfrm>
            <a:off x="706582" y="1496291"/>
            <a:ext cx="2179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Oordelen </a:t>
            </a:r>
          </a:p>
          <a:p>
            <a:r>
              <a:rPr lang="nl-NL" sz="4000" dirty="0"/>
              <a:t>over voeding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CB7F6A2-ECA1-D39E-5BBB-779B3EF76893}"/>
              </a:ext>
            </a:extLst>
          </p:cNvPr>
          <p:cNvSpPr txBox="1"/>
          <p:nvPr/>
        </p:nvSpPr>
        <p:spPr>
          <a:xfrm>
            <a:off x="6335486" y="4439585"/>
            <a:ext cx="2547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err="1"/>
              <a:t>Mindful-eten.nl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4492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56BF2-BC2E-DCE0-255E-B03AAB1FC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b="1" dirty="0"/>
              <a:t>Impulsiever reageren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C76E9D-C359-D4FC-EFC0-61CF6C7B9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pPr marL="0" indent="0">
              <a:buNone/>
            </a:pPr>
            <a:r>
              <a:rPr lang="nl-NL" sz="3600" dirty="0"/>
              <a:t>Mensen met overgewicht en obesitas reageren sterker </a:t>
            </a:r>
          </a:p>
          <a:p>
            <a:pPr marL="0" indent="0">
              <a:buNone/>
            </a:pPr>
            <a:r>
              <a:rPr lang="nl-NL" sz="3600" dirty="0"/>
              <a:t>op eetprikkels, </a:t>
            </a:r>
            <a:r>
              <a:rPr lang="nl-NL" sz="3600" dirty="0" err="1"/>
              <a:t>mn</a:t>
            </a:r>
            <a:r>
              <a:rPr lang="nl-NL" sz="3600" dirty="0"/>
              <a:t> op hoog vet en suikerrijke producten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(</a:t>
            </a:r>
            <a:r>
              <a:rPr lang="nl-NL" dirty="0" err="1"/>
              <a:t>Schag</a:t>
            </a:r>
            <a:r>
              <a:rPr lang="nl-NL" dirty="0"/>
              <a:t> et al. 2013 “Food-</a:t>
            </a:r>
            <a:r>
              <a:rPr lang="nl-NL" dirty="0" err="1"/>
              <a:t>Related</a:t>
            </a:r>
            <a:r>
              <a:rPr lang="nl-NL" dirty="0"/>
              <a:t> </a:t>
            </a:r>
            <a:r>
              <a:rPr lang="nl-NL" dirty="0" err="1"/>
              <a:t>Impulsivity</a:t>
            </a:r>
            <a:r>
              <a:rPr lang="nl-NL" dirty="0"/>
              <a:t> in </a:t>
            </a:r>
            <a:r>
              <a:rPr lang="nl-NL" dirty="0" err="1"/>
              <a:t>Obesity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Binge</a:t>
            </a:r>
            <a:r>
              <a:rPr lang="nl-NL" dirty="0"/>
              <a:t> </a:t>
            </a:r>
            <a:r>
              <a:rPr lang="nl-NL" dirty="0" err="1"/>
              <a:t>Eating</a:t>
            </a:r>
            <a:r>
              <a:rPr lang="nl-NL" dirty="0"/>
              <a:t> Disorder: A </a:t>
            </a:r>
            <a:r>
              <a:rPr lang="nl-NL" dirty="0" err="1"/>
              <a:t>Systematic</a:t>
            </a:r>
            <a:r>
              <a:rPr lang="nl-NL" dirty="0"/>
              <a:t> Review.” </a:t>
            </a:r>
            <a:r>
              <a:rPr lang="nl-NL" dirty="0" err="1"/>
              <a:t>Obesity</a:t>
            </a:r>
            <a:r>
              <a:rPr lang="nl-NL" dirty="0"/>
              <a:t> Reviews 14: 477–495)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3471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B6AF6-537A-222A-D710-02FD4C87A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83D7AAE-5542-0BD5-6B47-F00CD08E35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6" b="176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DA919-C337-A35D-0425-1802809D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D9D86-5260-764B-8A94-07B88CBC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4 redenen waarom eetbuien/ </a:t>
            </a:r>
            <a:r>
              <a:rPr lang="nl-NL" dirty="0" err="1"/>
              <a:t>over-eten</a:t>
            </a:r>
            <a:r>
              <a:rPr lang="nl-NL" dirty="0"/>
              <a:t> </a:t>
            </a:r>
            <a:br>
              <a:rPr lang="nl-NL" dirty="0"/>
            </a:br>
            <a:r>
              <a:rPr lang="nl-NL" b="1" dirty="0"/>
              <a:t>niet jouw schuld </a:t>
            </a:r>
            <a:r>
              <a:rPr lang="nl-NL" dirty="0"/>
              <a:t>is: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106F87-EF79-78E3-350F-B7FBC1256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981"/>
            <a:ext cx="10515600" cy="409298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sz="4800" dirty="0"/>
              <a:t>1. Primaire </a:t>
            </a:r>
            <a:r>
              <a:rPr lang="nl-NL" sz="4800" dirty="0" err="1"/>
              <a:t>dysregulatie</a:t>
            </a:r>
            <a:endParaRPr lang="nl-NL" sz="4800" dirty="0"/>
          </a:p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r>
              <a:rPr lang="nl-NL" sz="4800" dirty="0"/>
              <a:t>2. Denken dat ‘streng zijn’ gaat helpen</a:t>
            </a:r>
          </a:p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r>
              <a:rPr lang="nl-NL" sz="4800" dirty="0"/>
              <a:t>3. Denken dat een eetdrang alleen maar overgaat door te eten</a:t>
            </a:r>
          </a:p>
          <a:p>
            <a:pPr marL="0" indent="0">
              <a:buNone/>
            </a:pPr>
            <a:endParaRPr lang="nl-NL" sz="4800" dirty="0"/>
          </a:p>
          <a:p>
            <a:pPr marL="0" indent="0">
              <a:buNone/>
            </a:pPr>
            <a:r>
              <a:rPr lang="nl-NL" sz="4800" dirty="0">
                <a:solidFill>
                  <a:srgbClr val="FF0000"/>
                </a:solidFill>
              </a:rPr>
              <a:t>4. Je hebt niet geleerd hoe met onprettige </a:t>
            </a:r>
            <a:br>
              <a:rPr lang="nl-NL" sz="4800" dirty="0">
                <a:solidFill>
                  <a:srgbClr val="FF0000"/>
                </a:solidFill>
              </a:rPr>
            </a:br>
            <a:r>
              <a:rPr lang="nl-NL" sz="4800" dirty="0">
                <a:solidFill>
                  <a:srgbClr val="FF0000"/>
                </a:solidFill>
              </a:rPr>
              <a:t>    emoties/ gedachten/ lichaamssensaties om te gaan</a:t>
            </a:r>
          </a:p>
        </p:txBody>
      </p:sp>
    </p:spTree>
    <p:extLst>
      <p:ext uri="{BB962C8B-B14F-4D97-AF65-F5344CB8AC3E}">
        <p14:creationId xmlns:p14="http://schemas.microsoft.com/office/powerpoint/2010/main" val="2867633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A5DA2-1D2B-7B1B-6E90-548B240E8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8B6F0-3013-2CA9-1C85-B58BFA06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Waarom </a:t>
            </a:r>
            <a:r>
              <a:rPr lang="nl-NL" b="1" dirty="0" err="1">
                <a:solidFill>
                  <a:srgbClr val="FF0000"/>
                </a:solidFill>
              </a:rPr>
              <a:t>fight</a:t>
            </a:r>
            <a:r>
              <a:rPr lang="nl-NL" b="1" dirty="0">
                <a:solidFill>
                  <a:srgbClr val="FF0000"/>
                </a:solidFill>
              </a:rPr>
              <a:t>- en flight- </a:t>
            </a:r>
            <a:r>
              <a:rPr lang="nl-NL" b="1" dirty="0" err="1">
                <a:solidFill>
                  <a:srgbClr val="FF0000"/>
                </a:solidFill>
              </a:rPr>
              <a:t>instinkten</a:t>
            </a:r>
            <a:r>
              <a:rPr lang="nl-NL" b="1" dirty="0">
                <a:solidFill>
                  <a:srgbClr val="FF0000"/>
                </a:solidFill>
              </a:rPr>
              <a:t> leiden </a:t>
            </a:r>
            <a:br>
              <a:rPr lang="nl-NL" b="1" dirty="0">
                <a:solidFill>
                  <a:srgbClr val="FF0000"/>
                </a:solidFill>
              </a:rPr>
            </a:br>
            <a:r>
              <a:rPr lang="nl-NL" b="1" dirty="0">
                <a:solidFill>
                  <a:srgbClr val="FF0000"/>
                </a:solidFill>
              </a:rPr>
              <a:t>tot </a:t>
            </a:r>
            <a:r>
              <a:rPr lang="nl-NL" b="1" dirty="0" err="1">
                <a:solidFill>
                  <a:srgbClr val="FF0000"/>
                </a:solidFill>
              </a:rPr>
              <a:t>bite-instinkten</a:t>
            </a:r>
            <a:r>
              <a:rPr lang="nl-NL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6742AA-8267-012C-AA25-4BDA1D513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endParaRPr lang="nl-NL" b="0" i="0" dirty="0">
              <a:solidFill>
                <a:srgbClr val="777777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nl-NL" b="0" i="0" dirty="0">
              <a:solidFill>
                <a:srgbClr val="777777"/>
              </a:solidFill>
              <a:effectLst/>
              <a:latin typeface="Lato" panose="020F0502020204030203" pitchFamily="34" charset="0"/>
            </a:endParaRPr>
          </a:p>
          <a:p>
            <a:pPr algn="l"/>
            <a:r>
              <a:rPr lang="nl-NL" sz="3600" b="0" i="0" dirty="0">
                <a:solidFill>
                  <a:srgbClr val="777777"/>
                </a:solidFill>
                <a:effectLst/>
                <a:latin typeface="Lato" panose="020F0502020204030203" pitchFamily="34" charset="0"/>
              </a:rPr>
              <a:t>Op overprikkeling van zenuwstelsel werkt </a:t>
            </a:r>
            <a:br>
              <a:rPr lang="nl-NL" sz="3600" b="0" i="0" dirty="0">
                <a:solidFill>
                  <a:srgbClr val="777777"/>
                </a:solidFill>
                <a:effectLst/>
                <a:latin typeface="Lato" panose="020F0502020204030203" pitchFamily="34" charset="0"/>
              </a:rPr>
            </a:br>
            <a:r>
              <a:rPr lang="nl-NL" sz="3600" b="0" i="0" dirty="0">
                <a:solidFill>
                  <a:srgbClr val="777777"/>
                </a:solidFill>
                <a:effectLst/>
                <a:latin typeface="Lato" panose="020F0502020204030203" pitchFamily="34" charset="0"/>
              </a:rPr>
              <a:t>een </a:t>
            </a:r>
            <a:r>
              <a:rPr lang="nl-NL" sz="3600" dirty="0">
                <a:solidFill>
                  <a:srgbClr val="777777"/>
                </a:solidFill>
                <a:latin typeface="Lato" panose="020F0502020204030203" pitchFamily="34" charset="0"/>
              </a:rPr>
              <a:t>intense </a:t>
            </a:r>
            <a:r>
              <a:rPr lang="nl-NL" sz="3600" b="0" i="0" dirty="0">
                <a:solidFill>
                  <a:srgbClr val="777777"/>
                </a:solidFill>
                <a:effectLst/>
                <a:latin typeface="Lato" panose="020F0502020204030203" pitchFamily="34" charset="0"/>
              </a:rPr>
              <a:t>zintuiglijke impuls op de kaak </a:t>
            </a:r>
            <a:br>
              <a:rPr lang="nl-NL" sz="3600" b="0" i="0" dirty="0">
                <a:solidFill>
                  <a:srgbClr val="777777"/>
                </a:solidFill>
                <a:effectLst/>
                <a:latin typeface="Lato" panose="020F0502020204030203" pitchFamily="34" charset="0"/>
              </a:rPr>
            </a:br>
            <a:r>
              <a:rPr lang="nl-NL" sz="3600" b="0" i="0" dirty="0">
                <a:solidFill>
                  <a:srgbClr val="777777"/>
                </a:solidFill>
                <a:effectLst/>
                <a:latin typeface="Lato" panose="020F0502020204030203" pitchFamily="34" charset="0"/>
              </a:rPr>
              <a:t>zeer kalmerend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482511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ACE1-7AE2-B5F2-2E25-2912B0122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C136D-5FE2-B285-3E67-EFB62735A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 err="1">
                <a:latin typeface="+mj-lt"/>
                <a:ea typeface="+mj-ea"/>
                <a:cs typeface="+mj-cs"/>
              </a:rPr>
              <a:t>Zeggen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je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snackkeuzes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iets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over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jouw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behoeftes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??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32046A6-3D0F-EA3E-7E64-0D8E4F76D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74" b="272"/>
          <a:stretch/>
        </p:blipFill>
        <p:spPr>
          <a:xfrm>
            <a:off x="1225846" y="253000"/>
            <a:ext cx="9019167" cy="507329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420173C-E472-8CFE-9A6A-F712F0302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88" b="15811"/>
          <a:stretch/>
        </p:blipFill>
        <p:spPr>
          <a:xfrm>
            <a:off x="1545968" y="248858"/>
            <a:ext cx="9019167" cy="50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83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87B2C-FBF5-BEED-4256-C4D36BEEC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D0BA2-6AC3-6791-2B94-BE3A224D6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D97E2C-DAB9-4F2A-E7F8-36458B0CA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962"/>
            <a:ext cx="10515600" cy="4351338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02C8C0-6B3A-B68B-0884-49911F4A0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778" y="0"/>
            <a:ext cx="5820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47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5C278-4F31-7F22-BB75-ABA58125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1E48AF0-B048-65B6-A9B1-F41F84763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891" r="7217" b="33796"/>
          <a:stretch/>
        </p:blipFill>
        <p:spPr bwMode="auto">
          <a:xfrm>
            <a:off x="3126812" y="381000"/>
            <a:ext cx="569172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85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20861-43BB-ECF1-4662-153CD7834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99A2A-12DA-7531-4AFC-518F0605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70% van de tijd eten we onbewust</a:t>
            </a:r>
          </a:p>
        </p:txBody>
      </p:sp>
      <p:pic>
        <p:nvPicPr>
          <p:cNvPr id="1026" name="Picture 2" descr="ijsberg model van McClelland">
            <a:extLst>
              <a:ext uri="{FF2B5EF4-FFF2-40B4-BE49-F238E27FC236}">
                <a16:creationId xmlns:a16="http://schemas.microsoft.com/office/drawing/2014/main" id="{66090D71-B719-A6D4-C4AD-65C0D42391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6345498" cy="475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73D298D-8EEA-7E78-B8AE-F927159EAF85}"/>
              </a:ext>
            </a:extLst>
          </p:cNvPr>
          <p:cNvSpPr txBox="1"/>
          <p:nvPr/>
        </p:nvSpPr>
        <p:spPr>
          <a:xfrm>
            <a:off x="7393858" y="1789471"/>
            <a:ext cx="18582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Eetpatroon</a:t>
            </a:r>
          </a:p>
          <a:p>
            <a:r>
              <a:rPr lang="nl-NL" dirty="0"/>
              <a:t>Snoepen</a:t>
            </a:r>
          </a:p>
          <a:p>
            <a:r>
              <a:rPr lang="nl-NL" dirty="0" err="1"/>
              <a:t>Over-eten</a:t>
            </a:r>
            <a:endParaRPr lang="nl-NL" dirty="0"/>
          </a:p>
          <a:p>
            <a:r>
              <a:rPr lang="nl-NL" dirty="0"/>
              <a:t>Eetbuien</a:t>
            </a:r>
          </a:p>
          <a:p>
            <a:r>
              <a:rPr lang="nl-NL" dirty="0"/>
              <a:t>Emotie-eten</a:t>
            </a:r>
          </a:p>
          <a:p>
            <a:r>
              <a:rPr lang="nl-NL" dirty="0"/>
              <a:t>Kennis over eten</a:t>
            </a:r>
          </a:p>
          <a:p>
            <a:r>
              <a:rPr lang="nl-NL" dirty="0"/>
              <a:t>Vaardigheden</a:t>
            </a:r>
          </a:p>
          <a:p>
            <a:r>
              <a:rPr lang="nl-NL" dirty="0"/>
              <a:t>______________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9D90F7A-2B30-9EF6-0190-BBACB4912E63}"/>
              </a:ext>
            </a:extLst>
          </p:cNvPr>
          <p:cNvSpPr txBox="1"/>
          <p:nvPr/>
        </p:nvSpPr>
        <p:spPr>
          <a:xfrm>
            <a:off x="7521677" y="4365522"/>
            <a:ext cx="299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WAT STUURT DIT GEDRAG?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16DC7AA-7BA8-D838-8C87-7577B8A754E2}"/>
              </a:ext>
            </a:extLst>
          </p:cNvPr>
          <p:cNvSpPr txBox="1"/>
          <p:nvPr/>
        </p:nvSpPr>
        <p:spPr>
          <a:xfrm>
            <a:off x="7659329" y="4935794"/>
            <a:ext cx="2872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En Eet- en Dieetverleden</a:t>
            </a:r>
          </a:p>
          <a:p>
            <a:r>
              <a:rPr lang="nl-NL" dirty="0"/>
              <a:t>En Biologie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1893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C5AC6-8352-54E1-1AC7-185279DD9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543C808-061E-C7F1-C3C6-67FDF155E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891" r="7217" b="33796"/>
          <a:stretch/>
        </p:blipFill>
        <p:spPr bwMode="auto">
          <a:xfrm>
            <a:off x="3250139" y="381000"/>
            <a:ext cx="569172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eknop: Verder of Volgend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F4A224D-BA6F-11C0-1F32-19FC01776408}"/>
              </a:ext>
            </a:extLst>
          </p:cNvPr>
          <p:cNvSpPr/>
          <p:nvPr/>
        </p:nvSpPr>
        <p:spPr>
          <a:xfrm rot="19105490">
            <a:off x="4190143" y="5451959"/>
            <a:ext cx="970536" cy="755726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10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A0E23-62C8-8725-2857-3E982F9A9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esterse gerechten op een tafel">
            <a:extLst>
              <a:ext uri="{FF2B5EF4-FFF2-40B4-BE49-F238E27FC236}">
                <a16:creationId xmlns:a16="http://schemas.microsoft.com/office/drawing/2014/main" id="{E4384304-944D-4469-0EB5-5E2CB93EC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FE3FDF-297A-E25F-9A28-FA28B7424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924" y="3114676"/>
            <a:ext cx="6162675" cy="31125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300" b="1" dirty="0" err="1">
                <a:solidFill>
                  <a:schemeClr val="bg1"/>
                </a:solidFill>
              </a:rPr>
              <a:t>Genieten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br>
              <a:rPr lang="en-US" sz="3300" b="1" dirty="0">
                <a:solidFill>
                  <a:schemeClr val="bg1"/>
                </a:solidFill>
              </a:rPr>
            </a:br>
            <a:r>
              <a:rPr lang="en-US" sz="3300" b="1" dirty="0">
                <a:solidFill>
                  <a:schemeClr val="bg1"/>
                </a:solidFill>
              </a:rPr>
              <a:t>=  </a:t>
            </a:r>
            <a:r>
              <a:rPr lang="en-US" b="1" dirty="0" err="1">
                <a:solidFill>
                  <a:schemeClr val="bg1"/>
                </a:solidFill>
              </a:rPr>
              <a:t>Voldoening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halen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dirty="0" err="1">
                <a:solidFill>
                  <a:schemeClr val="bg1"/>
                </a:solidFill>
              </a:rPr>
              <a:t>uit</a:t>
            </a:r>
            <a:r>
              <a:rPr lang="en-US" sz="3300" b="1" dirty="0">
                <a:solidFill>
                  <a:schemeClr val="bg1"/>
                </a:solidFill>
              </a:rPr>
              <a:t> eten</a:t>
            </a:r>
            <a:br>
              <a:rPr lang="en-US" sz="3300" b="1" dirty="0">
                <a:solidFill>
                  <a:schemeClr val="bg1"/>
                </a:solidFill>
              </a:rPr>
            </a:br>
            <a:br>
              <a:rPr lang="en-US" sz="3300" b="1" dirty="0">
                <a:solidFill>
                  <a:schemeClr val="bg1"/>
                </a:solidFill>
              </a:rPr>
            </a:br>
            <a:r>
              <a:rPr lang="en-US" sz="3300" b="1" dirty="0">
                <a:solidFill>
                  <a:schemeClr val="bg1"/>
                </a:solidFill>
              </a:rPr>
              <a:t>Het  4e </a:t>
            </a:r>
            <a:r>
              <a:rPr lang="en-US" sz="3300" b="1" dirty="0" err="1">
                <a:solidFill>
                  <a:schemeClr val="bg1"/>
                </a:solidFill>
              </a:rPr>
              <a:t>aandachtspunt</a:t>
            </a:r>
            <a:r>
              <a:rPr lang="en-US" sz="3300" b="1" dirty="0">
                <a:solidFill>
                  <a:schemeClr val="bg1"/>
                </a:solidFill>
              </a:rPr>
              <a:t> van</a:t>
            </a:r>
            <a:br>
              <a:rPr lang="en-US" sz="3300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Intuïtief</a:t>
            </a:r>
            <a:r>
              <a:rPr lang="en-US" b="1" dirty="0">
                <a:solidFill>
                  <a:schemeClr val="bg1"/>
                </a:solidFill>
              </a:rPr>
              <a:t> &amp; mindful eten</a:t>
            </a:r>
            <a:r>
              <a:rPr lang="nl-NL" sz="1400" b="1" i="0" dirty="0">
                <a:solidFill>
                  <a:schemeClr val="bg1"/>
                </a:solidFill>
                <a:effectLst/>
                <a:latin typeface="-apple-system"/>
              </a:rPr>
              <a:t>.</a:t>
            </a:r>
            <a:br>
              <a:rPr lang="nl-NL" sz="1400" dirty="0">
                <a:solidFill>
                  <a:schemeClr val="bg1"/>
                </a:solidFill>
              </a:rPr>
            </a:br>
            <a:endParaRPr lang="en-US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78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D9813-A574-62A1-1988-272F1836E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80F55-9A5E-4F27-14DD-3C2D174F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43" y="1489166"/>
            <a:ext cx="5492256" cy="1177703"/>
          </a:xfrm>
        </p:spPr>
        <p:txBody>
          <a:bodyPr anchor="b">
            <a:noAutofit/>
          </a:bodyPr>
          <a:lstStyle/>
          <a:p>
            <a:br>
              <a:rPr lang="nl-NL" b="1" dirty="0">
                <a:solidFill>
                  <a:srgbClr val="FF0000"/>
                </a:solidFill>
              </a:rPr>
            </a:br>
            <a:br>
              <a:rPr lang="nl-NL" b="1" dirty="0">
                <a:solidFill>
                  <a:srgbClr val="FF0000"/>
                </a:solidFill>
              </a:rPr>
            </a:br>
            <a:br>
              <a:rPr lang="nl-NL" b="1" dirty="0">
                <a:solidFill>
                  <a:srgbClr val="FF0000"/>
                </a:solidFill>
              </a:rPr>
            </a:br>
            <a:br>
              <a:rPr lang="nl-NL" b="1" dirty="0">
                <a:solidFill>
                  <a:srgbClr val="FF0000"/>
                </a:solidFill>
              </a:rPr>
            </a:br>
            <a:br>
              <a:rPr lang="nl-NL" b="1" dirty="0">
                <a:solidFill>
                  <a:srgbClr val="FF0000"/>
                </a:solidFill>
              </a:rPr>
            </a:br>
            <a:r>
              <a:rPr lang="nl-NL" b="1" dirty="0">
                <a:solidFill>
                  <a:srgbClr val="FF0000"/>
                </a:solidFill>
              </a:rPr>
              <a:t>Hoe stoppen als </a:t>
            </a:r>
            <a:br>
              <a:rPr lang="nl-NL" b="1" dirty="0">
                <a:solidFill>
                  <a:srgbClr val="FF0000"/>
                </a:solidFill>
              </a:rPr>
            </a:br>
            <a:r>
              <a:rPr lang="nl-NL" b="1" dirty="0">
                <a:solidFill>
                  <a:srgbClr val="FF0000"/>
                </a:solidFill>
              </a:rPr>
              <a:t>het genoeg is?</a:t>
            </a:r>
            <a:br>
              <a:rPr lang="nl-NL" b="1" dirty="0">
                <a:solidFill>
                  <a:srgbClr val="FF0000"/>
                </a:solidFill>
              </a:rPr>
            </a:b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645A18-C711-25C8-932F-070B37455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965" y="2952205"/>
            <a:ext cx="4441371" cy="215332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nl-NL" dirty="0"/>
              <a:t>Vertraag </a:t>
            </a:r>
            <a:r>
              <a:rPr lang="nl-NL" dirty="0" err="1"/>
              <a:t>èn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- merk de smaakverzadiging</a:t>
            </a:r>
            <a:br>
              <a:rPr lang="nl-NL" dirty="0"/>
            </a:br>
            <a:r>
              <a:rPr lang="nl-NL" dirty="0"/>
              <a:t>  (plezier-plateau)</a:t>
            </a:r>
          </a:p>
          <a:p>
            <a:pPr marL="0" indent="0">
              <a:buNone/>
            </a:pPr>
            <a:br>
              <a:rPr lang="nl-NL" dirty="0"/>
            </a:br>
            <a:r>
              <a:rPr lang="nl-NL" dirty="0"/>
              <a:t>- merk de signalen in je lijf</a:t>
            </a:r>
          </a:p>
        </p:txBody>
      </p:sp>
      <p:pic>
        <p:nvPicPr>
          <p:cNvPr id="5" name="Picture 4" descr="Afbeelding met kop, binnen, tafel, voedsel&#10;&#10;Automatisch gegenereerde beschrijving">
            <a:extLst>
              <a:ext uri="{FF2B5EF4-FFF2-40B4-BE49-F238E27FC236}">
                <a16:creationId xmlns:a16="http://schemas.microsoft.com/office/drawing/2014/main" id="{D88CA450-FD44-EA9E-A733-596C5BF32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0" r="11823" b="1"/>
          <a:stretch/>
        </p:blipFill>
        <p:spPr>
          <a:xfrm>
            <a:off x="6055619" y="650494"/>
            <a:ext cx="5492256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37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E1A34D-B14F-4D48-8EB8-9815E326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Wat is mindful </a:t>
            </a:r>
            <a:br>
              <a:rPr lang="nl-NL">
                <a:solidFill>
                  <a:srgbClr val="FFFFFF"/>
                </a:solidFill>
              </a:rPr>
            </a:br>
            <a:r>
              <a:rPr lang="nl-NL">
                <a:solidFill>
                  <a:srgbClr val="FFFFFF"/>
                </a:solidFill>
              </a:rPr>
              <a:t>van eten genieten?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115199-547C-C041-B12B-8945ACB43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Genieten van lekkers als het kan, </a:t>
            </a:r>
          </a:p>
          <a:p>
            <a:pPr marL="0" indent="0">
              <a:buNone/>
            </a:pPr>
            <a:r>
              <a:rPr lang="nl-NL" dirty="0"/>
              <a:t>de verleiding laten gaan als je voelt </a:t>
            </a:r>
          </a:p>
          <a:p>
            <a:pPr marL="0" indent="0">
              <a:buNone/>
            </a:pPr>
            <a:r>
              <a:rPr lang="nl-NL" dirty="0"/>
              <a:t>dat het beter is of als het minder lekker wordt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Daar ook wel eens een vergissing in maken.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En je bij elke uitkomst oké voelen.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4066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138E7-E87B-8F77-421C-5E31397BF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ze Franse gerechten staan op de menukaart in Frankrijk">
            <a:extLst>
              <a:ext uri="{FF2B5EF4-FFF2-40B4-BE49-F238E27FC236}">
                <a16:creationId xmlns:a16="http://schemas.microsoft.com/office/drawing/2014/main" id="{08ED645E-9556-5682-3A91-A4527E5EA5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2" b="-1"/>
          <a:stretch/>
        </p:blipFill>
        <p:spPr bwMode="auto">
          <a:xfrm>
            <a:off x="-1" y="190"/>
            <a:ext cx="8128855" cy="529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6BA16584-B231-E8F5-F7D2-3E63297C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0"/>
            <a:ext cx="4464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EFB11CA-E6C1-1926-E76B-089F9CCED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1700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49B6E-3900-9A7C-78C6-021A10CF1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99252-69EA-E028-BE59-EE2FEAAD474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A89F90"/>
          </a:solidFill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Bangla Sangam MN"/>
                <a:cs typeface="Bangla Sangam MN"/>
              </a:rPr>
              <a:t>           Loskomen van oordelen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11E8A24D-ECA0-DE72-2416-997CFBCFC843}"/>
              </a:ext>
            </a:extLst>
          </p:cNvPr>
          <p:cNvSpPr/>
          <p:nvPr/>
        </p:nvSpPr>
        <p:spPr>
          <a:xfrm>
            <a:off x="7681898" y="1526826"/>
            <a:ext cx="2877230" cy="1329964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Nieuwsgierigheid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00FA75A-3949-9AC3-628B-32E5D99CA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5488" y="3819479"/>
            <a:ext cx="2047240" cy="133263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nl-NL" sz="1800" dirty="0">
                <a:solidFill>
                  <a:srgbClr val="604141"/>
                </a:solidFill>
              </a:rPr>
              <a:t>Erkenning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B4D169D4-6056-8342-4AE8-3C5C2208D1C4}"/>
              </a:ext>
            </a:extLst>
          </p:cNvPr>
          <p:cNvSpPr/>
          <p:nvPr/>
        </p:nvSpPr>
        <p:spPr>
          <a:xfrm>
            <a:off x="7501612" y="2709098"/>
            <a:ext cx="2398016" cy="1258074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Vriendelijkheid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F718D34-6B39-9D22-DD23-AE7D44DF1C5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"/>
          <a:stretch/>
        </p:blipFill>
        <p:spPr bwMode="auto">
          <a:xfrm>
            <a:off x="1981200" y="1526827"/>
            <a:ext cx="5341288" cy="51110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072965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5" name="Rectangle 309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13D88650-0503-5FD0-E033-00ECBBF50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27" y="2992581"/>
            <a:ext cx="4585856" cy="113607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6300" b="1" dirty="0"/>
          </a:p>
          <a:p>
            <a:r>
              <a:rPr lang="en-US" sz="11000" dirty="0" err="1"/>
              <a:t>Genieten</a:t>
            </a:r>
            <a:r>
              <a:rPr lang="en-US" sz="11000" dirty="0"/>
              <a:t> mag</a:t>
            </a:r>
          </a:p>
          <a:p>
            <a:r>
              <a:rPr lang="en-US" sz="11000" dirty="0"/>
              <a:t>Je </a:t>
            </a:r>
            <a:r>
              <a:rPr lang="en-US" sz="11000" dirty="0" err="1"/>
              <a:t>geniet</a:t>
            </a:r>
            <a:r>
              <a:rPr lang="en-US" sz="11000" dirty="0"/>
              <a:t> </a:t>
            </a:r>
            <a:r>
              <a:rPr lang="en-US" sz="11000" dirty="0" err="1"/>
              <a:t>meer</a:t>
            </a:r>
            <a:endParaRPr lang="en-US" sz="11000" dirty="0"/>
          </a:p>
          <a:p>
            <a:r>
              <a:rPr lang="en-US" sz="11000" dirty="0"/>
              <a:t>Je </a:t>
            </a:r>
            <a:r>
              <a:rPr lang="en-US" sz="11000" dirty="0" err="1"/>
              <a:t>hebt</a:t>
            </a:r>
            <a:r>
              <a:rPr lang="en-US" sz="11000" dirty="0"/>
              <a:t> </a:t>
            </a:r>
            <a:r>
              <a:rPr lang="en-US" sz="11000" dirty="0" err="1"/>
              <a:t>vaak</a:t>
            </a:r>
            <a:r>
              <a:rPr lang="en-US" sz="11000" dirty="0"/>
              <a:t> </a:t>
            </a:r>
            <a:r>
              <a:rPr lang="en-US" sz="11000" dirty="0" err="1"/>
              <a:t>eerder</a:t>
            </a:r>
            <a:r>
              <a:rPr lang="en-US" sz="11000" dirty="0"/>
              <a:t> </a:t>
            </a:r>
            <a:r>
              <a:rPr lang="en-US" sz="11000" dirty="0" err="1"/>
              <a:t>genoeg</a:t>
            </a:r>
            <a:endParaRPr lang="en-US" sz="110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977C979-8B54-3118-E952-2400AE0749D4}"/>
              </a:ext>
            </a:extLst>
          </p:cNvPr>
          <p:cNvSpPr txBox="1"/>
          <p:nvPr/>
        </p:nvSpPr>
        <p:spPr>
          <a:xfrm>
            <a:off x="845127" y="1205345"/>
            <a:ext cx="3726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4400" b="1" dirty="0"/>
              <a:t>Met mindful &amp; </a:t>
            </a:r>
            <a:r>
              <a:rPr lang="en-US" sz="4400" b="1" dirty="0" err="1"/>
              <a:t>intuïtief</a:t>
            </a:r>
            <a:r>
              <a:rPr lang="en-US" sz="4400" b="1" dirty="0"/>
              <a:t> eten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C0A5DC-9DAA-6F28-0B00-FD9EE0EF3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074" y="195682"/>
            <a:ext cx="4585857" cy="642277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71A7310-B92C-1B6F-5BAA-601F14A8A9BE}"/>
              </a:ext>
            </a:extLst>
          </p:cNvPr>
          <p:cNvSpPr txBox="1"/>
          <p:nvPr/>
        </p:nvSpPr>
        <p:spPr>
          <a:xfrm>
            <a:off x="5015342" y="5295012"/>
            <a:ext cx="5565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i="1" dirty="0"/>
              <a:t>Gratis download voor leden op website KDOO</a:t>
            </a:r>
          </a:p>
        </p:txBody>
      </p:sp>
    </p:spTree>
    <p:extLst>
      <p:ext uri="{BB962C8B-B14F-4D97-AF65-F5344CB8AC3E}">
        <p14:creationId xmlns:p14="http://schemas.microsoft.com/office/powerpoint/2010/main" val="1054982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199" y="135009"/>
            <a:ext cx="8353647" cy="1098368"/>
          </a:xfrm>
          <a:solidFill>
            <a:srgbClr val="9C6865"/>
          </a:solidFill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Bangla MN"/>
                <a:cs typeface="Bangla MN"/>
              </a:rPr>
              <a:t>Meer informatie: </a:t>
            </a:r>
            <a:r>
              <a:rPr lang="nl-NL" sz="3600" dirty="0" err="1">
                <a:solidFill>
                  <a:srgbClr val="FFFFFF"/>
                </a:solidFill>
                <a:latin typeface="Bangla MN"/>
                <a:cs typeface="Bangla MN"/>
              </a:rPr>
              <a:t>www.mindful-eten.nl</a:t>
            </a:r>
            <a:r>
              <a:rPr lang="nl-NL" sz="3600" dirty="0">
                <a:solidFill>
                  <a:srgbClr val="FFFFFF"/>
                </a:solidFill>
                <a:latin typeface="Bangla MN"/>
                <a:cs typeface="Bangla MN"/>
              </a:rPr>
              <a:t> </a:t>
            </a:r>
          </a:p>
        </p:txBody>
      </p:sp>
      <p:pic>
        <p:nvPicPr>
          <p:cNvPr id="6" name="Tijdelijke aanduiding voor inhoud 5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-1"/>
          <a:stretch/>
        </p:blipFill>
        <p:spPr bwMode="auto">
          <a:xfrm>
            <a:off x="1981199" y="1510195"/>
            <a:ext cx="3682917" cy="521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86" y="1510195"/>
            <a:ext cx="3682917" cy="5212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071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EE6FE18F-633D-C94B-3A5A-6BE2F48AF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2893" y="157962"/>
            <a:ext cx="11164186" cy="605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2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EFC4E-0294-D2AF-F323-8228F07C6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Wat is genieten?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7BCF5B-FFDD-DA92-CDC2-E8E609052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Een reactie op een externe of interne stimulus dat ons prettig en op ons gemak laat voelen</a:t>
            </a:r>
          </a:p>
          <a:p>
            <a:pPr marL="0" indent="0">
              <a:buNone/>
            </a:pPr>
            <a:endParaRPr lang="nl-NL" sz="4000" dirty="0"/>
          </a:p>
          <a:p>
            <a:r>
              <a:rPr lang="nl-NL" sz="4000" dirty="0"/>
              <a:t>Eenmaal deze prettige ervaring opgedaan, dan zit het in onze herinnering</a:t>
            </a:r>
          </a:p>
        </p:txBody>
      </p:sp>
    </p:spTree>
    <p:extLst>
      <p:ext uri="{BB962C8B-B14F-4D97-AF65-F5344CB8AC3E}">
        <p14:creationId xmlns:p14="http://schemas.microsoft.com/office/powerpoint/2010/main" val="188561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ADBF2F-2755-3C39-E14F-C1791C9C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Niet alle genot/ plezier is hetzelfde: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974B44-5801-8E7E-C3BC-2C6FE9009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01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/>
              <a:t>1</a:t>
            </a:r>
            <a:r>
              <a:rPr lang="nl-NL" sz="3600" baseline="30000" dirty="0"/>
              <a:t>e</a:t>
            </a:r>
            <a:r>
              <a:rPr lang="nl-NL" sz="3600" dirty="0"/>
              <a:t> Actief of creatief plezier beleven (</a:t>
            </a:r>
            <a:r>
              <a:rPr lang="nl-NL" sz="3600" dirty="0" err="1"/>
              <a:t>bijv</a:t>
            </a:r>
            <a:r>
              <a:rPr lang="nl-NL" sz="3600" dirty="0"/>
              <a:t> hobby)</a:t>
            </a:r>
          </a:p>
          <a:p>
            <a:pPr marL="0" indent="0">
              <a:buNone/>
            </a:pPr>
            <a:r>
              <a:rPr lang="nl-NL" sz="3600" dirty="0"/>
              <a:t>2</a:t>
            </a:r>
            <a:r>
              <a:rPr lang="nl-NL" sz="3600" baseline="30000" dirty="0"/>
              <a:t>e</a:t>
            </a:r>
            <a:r>
              <a:rPr lang="nl-NL" sz="3600" dirty="0"/>
              <a:t> Najagen van een plezierige beleving </a:t>
            </a:r>
            <a:r>
              <a:rPr lang="nl-NL" sz="3600" dirty="0" err="1"/>
              <a:t>èn</a:t>
            </a:r>
            <a:r>
              <a:rPr lang="nl-NL" sz="3600" dirty="0"/>
              <a:t> vermijden van</a:t>
            </a:r>
            <a:br>
              <a:rPr lang="nl-NL" sz="3600" dirty="0"/>
            </a:br>
            <a:r>
              <a:rPr lang="nl-NL" sz="3600" dirty="0"/>
              <a:t>     pijn (</a:t>
            </a:r>
            <a:r>
              <a:rPr lang="nl-NL" sz="3600" dirty="0" err="1"/>
              <a:t>bijv</a:t>
            </a:r>
            <a:r>
              <a:rPr lang="nl-NL" sz="3600" dirty="0"/>
              <a:t> stress weg eten)</a:t>
            </a:r>
          </a:p>
          <a:p>
            <a:endParaRPr lang="nl-NL" sz="3600" dirty="0"/>
          </a:p>
          <a:p>
            <a:pPr marL="0" indent="0">
              <a:buNone/>
            </a:pPr>
            <a:r>
              <a:rPr lang="nl-NL" sz="3600" dirty="0"/>
              <a:t>Beiden voelen goed, maar slechts een van de twee heeft het element </a:t>
            </a:r>
            <a:r>
              <a:rPr lang="nl-NL" sz="3600" dirty="0">
                <a:solidFill>
                  <a:schemeClr val="accent2"/>
                </a:solidFill>
              </a:rPr>
              <a:t>vreugde</a:t>
            </a:r>
            <a:r>
              <a:rPr lang="nl-NL" sz="3600" dirty="0"/>
              <a:t> in zich</a:t>
            </a:r>
          </a:p>
        </p:txBody>
      </p:sp>
    </p:spTree>
    <p:extLst>
      <p:ext uri="{BB962C8B-B14F-4D97-AF65-F5344CB8AC3E}">
        <p14:creationId xmlns:p14="http://schemas.microsoft.com/office/powerpoint/2010/main" val="3801300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CC27BB-8A40-A55E-92BA-117167B75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nl-NL">
                <a:solidFill>
                  <a:srgbClr val="FFFFFF"/>
                </a:solidFill>
              </a:rPr>
              <a:t>4 fasen van genieten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E99F8BA-5FBA-09EE-4253-8676954BFC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067486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18137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B89D8-E901-71FA-3803-47D701FE6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A60329-F33E-1E1C-BFC2-A3484E125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350196"/>
            <a:ext cx="5750965" cy="16245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br>
              <a:rPr lang="en-US" sz="3700" b="1" dirty="0"/>
            </a:br>
            <a:r>
              <a:rPr lang="en-US" sz="5400" b="1" dirty="0" err="1">
                <a:solidFill>
                  <a:srgbClr val="FF0000"/>
                </a:solidFill>
              </a:rPr>
              <a:t>Obstakels</a:t>
            </a:r>
            <a:r>
              <a:rPr lang="en-US" sz="5400" b="1" dirty="0">
                <a:solidFill>
                  <a:srgbClr val="FF0000"/>
                </a:solidFill>
              </a:rPr>
              <a:t> van </a:t>
            </a:r>
            <a:r>
              <a:rPr lang="en-US" sz="5400" b="1" dirty="0" err="1">
                <a:solidFill>
                  <a:srgbClr val="FF0000"/>
                </a:solidFill>
              </a:rPr>
              <a:t>genot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09BA8DF-C0AB-35D0-AD34-1214A2A70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2324912"/>
            <a:ext cx="6110946" cy="37018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4400" i="1" dirty="0" err="1"/>
              <a:t>Onbewust</a:t>
            </a:r>
            <a:r>
              <a:rPr lang="en-US" sz="4400" i="1" dirty="0"/>
              <a:t> eten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4400" i="1" dirty="0" err="1"/>
              <a:t>Oordelen</a:t>
            </a:r>
            <a:r>
              <a:rPr lang="en-US" sz="4400" i="1" dirty="0"/>
              <a:t> over</a:t>
            </a:r>
          </a:p>
          <a:p>
            <a:pPr algn="l"/>
            <a:r>
              <a:rPr lang="en-US" sz="3200" i="1" dirty="0"/>
              <a:t>	</a:t>
            </a:r>
            <a:r>
              <a:rPr lang="en-US" sz="4000" i="1" dirty="0" err="1"/>
              <a:t>Voeding</a:t>
            </a:r>
            <a:r>
              <a:rPr lang="en-US" sz="4000" i="1" dirty="0"/>
              <a:t> </a:t>
            </a:r>
            <a:br>
              <a:rPr lang="en-US" sz="4000" i="1" dirty="0"/>
            </a:br>
            <a:r>
              <a:rPr lang="en-US" sz="4000" i="1" dirty="0"/>
              <a:t>	</a:t>
            </a:r>
            <a:r>
              <a:rPr lang="en-US" sz="4000" i="1" dirty="0" err="1"/>
              <a:t>Eetgedrag</a:t>
            </a:r>
            <a:r>
              <a:rPr lang="en-US" sz="4000" i="1" dirty="0"/>
              <a:t> </a:t>
            </a:r>
            <a:br>
              <a:rPr lang="en-US" sz="4000" i="1" dirty="0"/>
            </a:br>
            <a:r>
              <a:rPr lang="en-US" sz="4000" i="1" dirty="0"/>
              <a:t>	</a:t>
            </a:r>
            <a:r>
              <a:rPr lang="en-US" sz="4000" i="1" dirty="0" err="1"/>
              <a:t>Jezelf</a:t>
            </a:r>
            <a:r>
              <a:rPr lang="en-US" sz="4000" i="1" dirty="0"/>
              <a:t> (</a:t>
            </a:r>
            <a:r>
              <a:rPr lang="en-US" sz="4000" i="1" dirty="0" err="1"/>
              <a:t>schaamte</a:t>
            </a:r>
            <a:r>
              <a:rPr lang="en-US" sz="4000" i="1" dirty="0"/>
              <a:t>)</a:t>
            </a:r>
          </a:p>
          <a:p>
            <a:pPr algn="l"/>
            <a:r>
              <a:rPr lang="en-US" sz="4000" i="1" dirty="0"/>
              <a:t>* </a:t>
            </a:r>
            <a:r>
              <a:rPr lang="en-US" sz="4400" i="1" dirty="0" err="1"/>
              <a:t>Onbeperkte</a:t>
            </a:r>
            <a:r>
              <a:rPr lang="en-US" sz="4400" i="1" dirty="0"/>
              <a:t> </a:t>
            </a:r>
            <a:r>
              <a:rPr lang="en-US" sz="4400" i="1" dirty="0" err="1"/>
              <a:t>verlangens</a:t>
            </a:r>
            <a:endParaRPr lang="en-US" sz="4400" i="1" dirty="0"/>
          </a:p>
        </p:txBody>
      </p:sp>
      <p:pic>
        <p:nvPicPr>
          <p:cNvPr id="4" name="Picture 4" descr="Hartvormige chocoladetruffel">
            <a:extLst>
              <a:ext uri="{FF2B5EF4-FFF2-40B4-BE49-F238E27FC236}">
                <a16:creationId xmlns:a16="http://schemas.microsoft.com/office/drawing/2014/main" id="{43A24E74-1ED4-1931-2E49-F2FCD2162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06" r="16193" b="-2"/>
          <a:stretch/>
        </p:blipFill>
        <p:spPr>
          <a:xfrm>
            <a:off x="7135371" y="620485"/>
            <a:ext cx="5056627" cy="56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0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1ECB9-C36A-78D2-D354-9F381BA09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4 redenen waarom eetbuien /</a:t>
            </a:r>
            <a:r>
              <a:rPr lang="nl-NL" b="1" dirty="0" err="1">
                <a:solidFill>
                  <a:srgbClr val="FF0000"/>
                </a:solidFill>
              </a:rPr>
              <a:t>over-eten</a:t>
            </a:r>
            <a:r>
              <a:rPr lang="nl-NL" b="1" dirty="0">
                <a:solidFill>
                  <a:srgbClr val="FF0000"/>
                </a:solidFill>
              </a:rPr>
              <a:t>/ emotie-eten niet jouw schuld is: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6035BF-36EA-BACB-65E1-88A6006FA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981"/>
            <a:ext cx="11353800" cy="393404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l-NL" sz="14400" dirty="0"/>
              <a:t>1. Primaire </a:t>
            </a:r>
            <a:r>
              <a:rPr lang="nl-NL" sz="14400" dirty="0" err="1"/>
              <a:t>dysregulatie</a:t>
            </a:r>
            <a:endParaRPr lang="nl-NL" sz="14400" dirty="0"/>
          </a:p>
          <a:p>
            <a:pPr marL="914400" indent="-914400">
              <a:buAutoNum type="arabicPeriod"/>
            </a:pPr>
            <a:endParaRPr lang="nl-NL" sz="14400" dirty="0"/>
          </a:p>
          <a:p>
            <a:pPr marL="0" indent="0">
              <a:buNone/>
            </a:pPr>
            <a:r>
              <a:rPr lang="nl-NL" sz="14400" dirty="0"/>
              <a:t>2. Denken dat ‘streng zijn’ gaat helpen</a:t>
            </a:r>
          </a:p>
          <a:p>
            <a:pPr marL="0" indent="0">
              <a:buNone/>
            </a:pPr>
            <a:endParaRPr lang="nl-NL" sz="14400" dirty="0"/>
          </a:p>
          <a:p>
            <a:pPr marL="0" indent="0">
              <a:buNone/>
            </a:pPr>
            <a:r>
              <a:rPr lang="nl-NL" sz="14400" dirty="0"/>
              <a:t>3. Denken dat het ongemak van een eetdrang pas</a:t>
            </a:r>
            <a:br>
              <a:rPr lang="nl-NL" sz="14400" dirty="0"/>
            </a:br>
            <a:r>
              <a:rPr lang="nl-NL" sz="14400" dirty="0"/>
              <a:t>    voorbijgaat als je toegeeft aan eten</a:t>
            </a:r>
          </a:p>
          <a:p>
            <a:pPr marL="0" indent="0">
              <a:buNone/>
            </a:pPr>
            <a:endParaRPr lang="nl-NL" sz="14400" dirty="0"/>
          </a:p>
          <a:p>
            <a:pPr marL="0" indent="0">
              <a:buNone/>
            </a:pPr>
            <a:r>
              <a:rPr lang="nl-NL" sz="14400" dirty="0"/>
              <a:t>4. Je hebt niet geleerd hoe met lastige emoties/ gedachten/</a:t>
            </a:r>
            <a:br>
              <a:rPr lang="nl-NL" sz="14400" dirty="0"/>
            </a:br>
            <a:r>
              <a:rPr lang="nl-NL" sz="14400" dirty="0"/>
              <a:t>    lichaamssensaties om te gaan</a:t>
            </a:r>
          </a:p>
        </p:txBody>
      </p:sp>
    </p:spTree>
    <p:extLst>
      <p:ext uri="{BB962C8B-B14F-4D97-AF65-F5344CB8AC3E}">
        <p14:creationId xmlns:p14="http://schemas.microsoft.com/office/powerpoint/2010/main" val="107314716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140658</TotalTime>
  <Words>880</Words>
  <Application>Microsoft Office PowerPoint</Application>
  <PresentationFormat>Widescreen</PresentationFormat>
  <Paragraphs>160</Paragraphs>
  <Slides>32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-apple-system</vt:lpstr>
      <vt:lpstr>Arial</vt:lpstr>
      <vt:lpstr>Bangla MN</vt:lpstr>
      <vt:lpstr>Bangla Sangam MN</vt:lpstr>
      <vt:lpstr>Calibri</vt:lpstr>
      <vt:lpstr>Calibri Light</vt:lpstr>
      <vt:lpstr>Lato</vt:lpstr>
      <vt:lpstr>Kantoorthema</vt:lpstr>
      <vt:lpstr>Genieten  van eten  (eten zonder schuldgevoel)</vt:lpstr>
      <vt:lpstr>PowerPoint Presentation</vt:lpstr>
      <vt:lpstr>PowerPoint Presentation</vt:lpstr>
      <vt:lpstr>PowerPoint Presentation</vt:lpstr>
      <vt:lpstr>Wat is genieten?</vt:lpstr>
      <vt:lpstr>Niet alle genot/ plezier is hetzelfde:</vt:lpstr>
      <vt:lpstr>4 fasen van genieten</vt:lpstr>
      <vt:lpstr> Obstakels van genot</vt:lpstr>
      <vt:lpstr>4 redenen waarom eetbuien /over-eten/ emotie-eten niet jouw schuld is:</vt:lpstr>
      <vt:lpstr>PowerPoint Presentation</vt:lpstr>
      <vt:lpstr>De polyvagaal theorie</vt:lpstr>
      <vt:lpstr>PowerPoint Presentation</vt:lpstr>
      <vt:lpstr>ONTREGELING  van zenuwstelsel  en functies van eten</vt:lpstr>
      <vt:lpstr>VEERKRACHT ONTWIKKELEN   om  sneller terug te keren naar het veilige systeem</vt:lpstr>
      <vt:lpstr>4 redenen waarom eetbuien/ over-eten  niet jouw schuld is:</vt:lpstr>
      <vt:lpstr>Bijwerkingen van perfect dieet willen volgen:</vt:lpstr>
      <vt:lpstr>“Altijd dacht ik weer streng te moeten zijn”  </vt:lpstr>
      <vt:lpstr>PowerPoint Presentation</vt:lpstr>
      <vt:lpstr>Impulsiever reageren</vt:lpstr>
      <vt:lpstr>4 redenen waarom eetbuien/ over-eten  niet jouw schuld is:</vt:lpstr>
      <vt:lpstr>Waarom fight- en flight- instinkten leiden  tot bite-instinkten?</vt:lpstr>
      <vt:lpstr>Zeggen je snackkeuzes iets over jouw behoeftes??</vt:lpstr>
      <vt:lpstr>PowerPoint Presentation</vt:lpstr>
      <vt:lpstr>PowerPoint Presentation</vt:lpstr>
      <vt:lpstr>70% van de tijd eten we onbewust</vt:lpstr>
      <vt:lpstr>PowerPoint Presentation</vt:lpstr>
      <vt:lpstr>Genieten  =  Voldoening halen uit eten  Het  4e aandachtspunt van Intuïtief &amp; mindful eten. </vt:lpstr>
      <vt:lpstr>     Hoe stoppen als  het genoeg is? </vt:lpstr>
      <vt:lpstr>Wat is mindful  van eten genieten?</vt:lpstr>
      <vt:lpstr>           Loskomen van oordelen</vt:lpstr>
      <vt:lpstr>PowerPoint Presentation</vt:lpstr>
      <vt:lpstr>Meer informatie: www.mindful-eten.nl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over genot verzadiging en ontspanning</dc:title>
  <dc:creator>Jim Groenen</dc:creator>
  <cp:lastModifiedBy>Lili Li</cp:lastModifiedBy>
  <cp:revision>12</cp:revision>
  <dcterms:created xsi:type="dcterms:W3CDTF">2023-11-30T13:27:09Z</dcterms:created>
  <dcterms:modified xsi:type="dcterms:W3CDTF">2024-04-13T11:19:48Z</dcterms:modified>
</cp:coreProperties>
</file>