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64" r:id="rId2"/>
    <p:sldMasterId id="2147483676" r:id="rId3"/>
  </p:sldMasterIdLst>
  <p:notesMasterIdLst>
    <p:notesMasterId r:id="rId30"/>
  </p:notesMasterIdLst>
  <p:handoutMasterIdLst>
    <p:handoutMasterId r:id="rId31"/>
  </p:handoutMasterIdLst>
  <p:sldIdLst>
    <p:sldId id="490" r:id="rId4"/>
    <p:sldId id="491" r:id="rId5"/>
    <p:sldId id="492" r:id="rId6"/>
    <p:sldId id="493" r:id="rId7"/>
    <p:sldId id="494" r:id="rId8"/>
    <p:sldId id="495" r:id="rId9"/>
    <p:sldId id="496" r:id="rId10"/>
    <p:sldId id="497" r:id="rId11"/>
    <p:sldId id="498" r:id="rId12"/>
    <p:sldId id="499" r:id="rId13"/>
    <p:sldId id="500" r:id="rId14"/>
    <p:sldId id="501" r:id="rId15"/>
    <p:sldId id="504" r:id="rId16"/>
    <p:sldId id="506" r:id="rId17"/>
    <p:sldId id="526" r:id="rId18"/>
    <p:sldId id="515" r:id="rId19"/>
    <p:sldId id="516" r:id="rId20"/>
    <p:sldId id="517" r:id="rId21"/>
    <p:sldId id="518" r:id="rId22"/>
    <p:sldId id="519" r:id="rId23"/>
    <p:sldId id="520" r:id="rId24"/>
    <p:sldId id="521" r:id="rId25"/>
    <p:sldId id="522" r:id="rId26"/>
    <p:sldId id="523" r:id="rId27"/>
    <p:sldId id="524" r:id="rId28"/>
    <p:sldId id="525" r:id="rId29"/>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van Tuil" initials="TvT"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DC600"/>
    <a:srgbClr val="192A67"/>
    <a:srgbClr val="009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9292E8-DA1C-4DF9-92FC-895981ECB4FE}" v="192" dt="2019-10-11T10:44:14.9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85632" autoAdjust="0"/>
  </p:normalViewPr>
  <p:slideViewPr>
    <p:cSldViewPr>
      <p:cViewPr varScale="1">
        <p:scale>
          <a:sx n="131" d="100"/>
          <a:sy n="131" d="100"/>
        </p:scale>
        <p:origin x="1080" y="126"/>
      </p:cViewPr>
      <p:guideLst>
        <p:guide orient="horz" pos="1620"/>
        <p:guide pos="2880"/>
      </p:guideLst>
    </p:cSldViewPr>
  </p:slideViewPr>
  <p:outlineViewPr>
    <p:cViewPr>
      <p:scale>
        <a:sx n="33" d="100"/>
        <a:sy n="33" d="100"/>
      </p:scale>
      <p:origin x="0" y="2361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CCBEA2-7992-461C-BE02-129726528EA2}" type="datetimeFigureOut">
              <a:rPr lang="nl-NL" smtClean="0"/>
              <a:pPr/>
              <a:t>23-1-2020</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BA3D6F0-1F38-4440-9145-46C06CE9B7F9}" type="slidenum">
              <a:rPr lang="nl-NL" smtClean="0"/>
              <a:pPr/>
              <a:t>‹nr.›</a:t>
            </a:fld>
            <a:endParaRPr lang="nl-NL"/>
          </a:p>
        </p:txBody>
      </p:sp>
      <p:sp>
        <p:nvSpPr>
          <p:cNvPr id="6" name="Tijdelijke aanduiding voor koptekst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Tree>
    <p:extLst>
      <p:ext uri="{BB962C8B-B14F-4D97-AF65-F5344CB8AC3E}">
        <p14:creationId xmlns:p14="http://schemas.microsoft.com/office/powerpoint/2010/main" val="8614014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EAABE-FC0F-4765-8936-77F72EADC3CC}" type="datetimeFigureOut">
              <a:rPr lang="nl-NL" smtClean="0"/>
              <a:pPr/>
              <a:t>23-1-2020</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E73575-55C3-43D4-ADEC-0D3CF70F206A}" type="slidenum">
              <a:rPr lang="nl-NL" smtClean="0"/>
              <a:pPr/>
              <a:t>‹nr.›</a:t>
            </a:fld>
            <a:endParaRPr lang="nl-NL"/>
          </a:p>
        </p:txBody>
      </p:sp>
    </p:spTree>
    <p:extLst>
      <p:ext uri="{BB962C8B-B14F-4D97-AF65-F5344CB8AC3E}">
        <p14:creationId xmlns:p14="http://schemas.microsoft.com/office/powerpoint/2010/main" val="5552518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2</a:t>
            </a:fld>
            <a:endParaRPr lang="nl-NL"/>
          </a:p>
        </p:txBody>
      </p:sp>
    </p:spTree>
    <p:extLst>
      <p:ext uri="{BB962C8B-B14F-4D97-AF65-F5344CB8AC3E}">
        <p14:creationId xmlns:p14="http://schemas.microsoft.com/office/powerpoint/2010/main" val="2824131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Rood is ontstoken tandvlees</a:t>
            </a:r>
          </a:p>
          <a:p>
            <a:r>
              <a:rPr lang="nl-NL" dirty="0"/>
              <a:t>Afbraak</a:t>
            </a:r>
            <a:r>
              <a:rPr lang="nl-NL" baseline="0" dirty="0"/>
              <a:t> bot, loszittende tanden/kiezen</a:t>
            </a:r>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11</a:t>
            </a:fld>
            <a:endParaRPr lang="nl-NL"/>
          </a:p>
        </p:txBody>
      </p:sp>
    </p:spTree>
    <p:extLst>
      <p:ext uri="{BB962C8B-B14F-4D97-AF65-F5344CB8AC3E}">
        <p14:creationId xmlns:p14="http://schemas.microsoft.com/office/powerpoint/2010/main" val="1263432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32500" lnSpcReduction="20000"/>
          </a:bodyPr>
          <a:lstStyle/>
          <a:p>
            <a:pPr>
              <a:buNone/>
            </a:pPr>
            <a:r>
              <a:rPr lang="nl-NL" dirty="0">
                <a:latin typeface="Arial" panose="020B0604020202020204" pitchFamily="34" charset="0"/>
                <a:cs typeface="Arial" panose="020B0604020202020204" pitchFamily="34" charset="0"/>
              </a:rPr>
              <a:t>FUNCTIE SPEEKSEL VOOR MONDHYGIËNE: </a:t>
            </a:r>
          </a:p>
          <a:p>
            <a:pPr lvl="1"/>
            <a:r>
              <a:rPr lang="nl-NL" dirty="0">
                <a:latin typeface="Arial" panose="020B0604020202020204" pitchFamily="34" charset="0"/>
                <a:cs typeface="Arial" panose="020B0604020202020204" pitchFamily="34" charset="0"/>
              </a:rPr>
              <a:t>BUFFERCAPACITEIT </a:t>
            </a:r>
          </a:p>
          <a:p>
            <a:pPr lvl="1"/>
            <a:r>
              <a:rPr lang="nl-NL" dirty="0">
                <a:latin typeface="Arial" panose="020B0604020202020204" pitchFamily="34" charset="0"/>
                <a:cs typeface="Arial" panose="020B0604020202020204" pitchFamily="34" charset="0"/>
              </a:rPr>
              <a:t>REINIGENDE WERKING</a:t>
            </a:r>
            <a:endParaRPr lang="nl-NL" b="1" dirty="0"/>
          </a:p>
          <a:p>
            <a:endParaRPr lang="nl-NL" b="1" dirty="0"/>
          </a:p>
          <a:p>
            <a:r>
              <a:rPr lang="nl-NL" dirty="0">
                <a:latin typeface="Arial" pitchFamily="34" charset="0"/>
                <a:cs typeface="Arial" pitchFamily="34" charset="0"/>
              </a:rPr>
              <a:t>SPEEKSEL HEEFT EEN PH VAN 5,5 TOT 7,5</a:t>
            </a:r>
          </a:p>
          <a:p>
            <a:endParaRPr lang="nl-NL" b="1" dirty="0"/>
          </a:p>
          <a:p>
            <a:r>
              <a:rPr lang="nl-NL" b="1" dirty="0" err="1"/>
              <a:t>Smint</a:t>
            </a:r>
            <a:r>
              <a:rPr lang="nl-NL" b="1" dirty="0"/>
              <a:t> suikervrij </a:t>
            </a:r>
            <a:r>
              <a:rPr lang="nl-NL" b="1" dirty="0" err="1"/>
              <a:t>Xylitol</a:t>
            </a:r>
            <a:r>
              <a:rPr lang="nl-NL" b="1" dirty="0"/>
              <a:t> </a:t>
            </a:r>
          </a:p>
          <a:p>
            <a:endParaRPr lang="nl-NL" dirty="0"/>
          </a:p>
          <a:p>
            <a:r>
              <a:rPr lang="nl-NL" dirty="0"/>
              <a:t>Droge mond en met name in de EERSTE 6 MND,   voorkomen door snoepjes en of dranken</a:t>
            </a:r>
            <a:r>
              <a:rPr lang="nl-NL" baseline="0" dirty="0"/>
              <a:t>  om droge mond te bestrijden  Subjectieve beleving van een droge mond </a:t>
            </a:r>
            <a:endParaRPr lang="nl-NL" dirty="0"/>
          </a:p>
          <a:p>
            <a:r>
              <a:rPr lang="nl-NL" dirty="0"/>
              <a:t>Bijwerking </a:t>
            </a:r>
            <a:r>
              <a:rPr lang="nl-NL" dirty="0" err="1"/>
              <a:t>Omeprazol</a:t>
            </a:r>
            <a:r>
              <a:rPr lang="nl-NL" dirty="0"/>
              <a:t>,</a:t>
            </a:r>
            <a:r>
              <a:rPr lang="nl-NL" baseline="0" dirty="0"/>
              <a:t> en minder drinken, </a:t>
            </a:r>
          </a:p>
          <a:p>
            <a:endParaRPr lang="nl-NL" baseline="0" dirty="0"/>
          </a:p>
          <a:p>
            <a:r>
              <a:rPr lang="nl-NL" sz="1200" kern="1200" dirty="0">
                <a:solidFill>
                  <a:schemeClr val="tx1"/>
                </a:solidFill>
                <a:latin typeface="+mn-lt"/>
                <a:ea typeface="+mn-ea"/>
                <a:cs typeface="+mn-cs"/>
              </a:rPr>
              <a:t>Vanwege verminderde maagcapaciteit is uitdroging ook een veel voorkomende zorg. Onvoldoende waterinname draagt ​​bij aan </a:t>
            </a:r>
            <a:r>
              <a:rPr lang="nl-NL" sz="1200" kern="1200" dirty="0" err="1">
                <a:solidFill>
                  <a:schemeClr val="tx1"/>
                </a:solidFill>
                <a:latin typeface="+mn-lt"/>
                <a:ea typeface="+mn-ea"/>
                <a:cs typeface="+mn-cs"/>
              </a:rPr>
              <a:t>xerostomie</a:t>
            </a:r>
            <a:r>
              <a:rPr lang="nl-NL" sz="1200" kern="1200" dirty="0">
                <a:solidFill>
                  <a:schemeClr val="tx1"/>
                </a:solidFill>
                <a:latin typeface="+mn-lt"/>
                <a:ea typeface="+mn-ea"/>
                <a:cs typeface="+mn-cs"/>
              </a:rPr>
              <a:t>, wat cariësactiviteit, parodontitis en tandslijtage kan verhogen8,9.</a:t>
            </a:r>
          </a:p>
          <a:p>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Kauwgom </a:t>
            </a:r>
            <a:r>
              <a:rPr lang="nl-NL" sz="1200" kern="1200" dirty="0" err="1">
                <a:solidFill>
                  <a:schemeClr val="tx1"/>
                </a:solidFill>
                <a:latin typeface="+mn-lt"/>
                <a:ea typeface="+mn-ea"/>
                <a:cs typeface="+mn-cs"/>
              </a:rPr>
              <a:t>Xylifresh</a:t>
            </a:r>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a:t>
            </a:r>
          </a:p>
          <a:p>
            <a:r>
              <a:rPr lang="nl-NL" dirty="0" err="1"/>
              <a:t>Xerostomie</a:t>
            </a:r>
            <a:r>
              <a:rPr lang="nl-NL" dirty="0"/>
              <a:t> hoeft niet gepaard te gaan met </a:t>
            </a:r>
            <a:r>
              <a:rPr lang="nl-NL" dirty="0" err="1"/>
              <a:t>hyposialie</a:t>
            </a:r>
            <a:r>
              <a:rPr lang="nl-NL" dirty="0"/>
              <a:t>. </a:t>
            </a:r>
          </a:p>
          <a:p>
            <a:r>
              <a:rPr lang="nl-NL" dirty="0"/>
              <a:t>Er is sprake van </a:t>
            </a:r>
            <a:r>
              <a:rPr lang="nl-NL" dirty="0" err="1"/>
              <a:t>hyposialie</a:t>
            </a:r>
            <a:r>
              <a:rPr lang="nl-NL" dirty="0"/>
              <a:t> wanneer de ongestimuleerde secretiesnelheid verminderd is. </a:t>
            </a:r>
            <a:r>
              <a:rPr lang="nl-NL" dirty="0" err="1"/>
              <a:t>Hyposialie</a:t>
            </a:r>
            <a:r>
              <a:rPr lang="nl-NL" dirty="0"/>
              <a:t> kan betrouwbaar worden vastgesteld met een </a:t>
            </a:r>
            <a:r>
              <a:rPr lang="nl-NL" dirty="0" err="1"/>
              <a:t>speekselvloedmeting</a:t>
            </a:r>
            <a:r>
              <a:rPr lang="nl-NL" dirty="0"/>
              <a:t> waarbij de hoeveelheid </a:t>
            </a:r>
            <a:r>
              <a:rPr lang="nl-NL" dirty="0" err="1"/>
              <a:t>ongestimuleerd</a:t>
            </a:r>
            <a:r>
              <a:rPr lang="nl-NL" dirty="0"/>
              <a:t> totaalspeeksel wordt gemeten (FDI, 1992). </a:t>
            </a:r>
            <a:r>
              <a:rPr lang="nl-NL" dirty="0" err="1"/>
              <a:t>Hyposialie</a:t>
            </a:r>
            <a:r>
              <a:rPr lang="nl-NL" dirty="0"/>
              <a:t> hoeft niet gepaard te gaan met </a:t>
            </a:r>
            <a:r>
              <a:rPr lang="nl-NL" dirty="0" err="1"/>
              <a:t>xerostomie</a:t>
            </a:r>
            <a:r>
              <a:rPr lang="nl-NL" dirty="0"/>
              <a:t>. </a:t>
            </a:r>
            <a:r>
              <a:rPr lang="nl-NL" dirty="0" err="1"/>
              <a:t>Xerostomie</a:t>
            </a:r>
            <a:r>
              <a:rPr lang="nl-NL" dirty="0"/>
              <a:t> en </a:t>
            </a:r>
            <a:r>
              <a:rPr lang="nl-NL" dirty="0" err="1"/>
              <a:t>hyposialie</a:t>
            </a:r>
            <a:r>
              <a:rPr lang="nl-NL" dirty="0"/>
              <a:t> hoeven dus niet samen te vallen </a:t>
            </a:r>
          </a:p>
          <a:p>
            <a:endParaRPr lang="nl-NL" dirty="0"/>
          </a:p>
          <a:p>
            <a:r>
              <a:rPr lang="nl-NL" dirty="0"/>
              <a:t>Kauwstimuli Een kauwstimulus verhoogt bij gezonde personen de secretiesnelheid circa driemaal. Voor een kauwstimulus kunt u gebruik maken van kauwgom, een elastiekje, knoop, olijfpit of iets dergelijks. Ook harde groenten zoals wortel, radijs, komkommer zijn hiervoor geschikt. Let op dat uw patiënt niet de hele dag door zoete en zure producten gebruikt.</a:t>
            </a:r>
          </a:p>
          <a:p>
            <a:endParaRPr lang="nl-NL" dirty="0"/>
          </a:p>
          <a:p>
            <a:r>
              <a:rPr lang="nl-NL" sz="1200" b="0" i="0" u="none" strike="noStrike" kern="1200" dirty="0">
                <a:solidFill>
                  <a:schemeClr val="tx1"/>
                </a:solidFill>
                <a:latin typeface="+mn-lt"/>
                <a:ea typeface="+mn-ea"/>
                <a:cs typeface="+mn-cs"/>
              </a:rPr>
              <a:t>Buffercapaciteit neemt af, na BC door constante aanwezigheid van maagzuur in de mondholte</a:t>
            </a:r>
          </a:p>
          <a:p>
            <a:endParaRPr lang="nl-NL" sz="1200" b="0" i="0" u="none" strike="noStrike" kern="1200" dirty="0">
              <a:solidFill>
                <a:schemeClr val="tx1"/>
              </a:solidFill>
              <a:latin typeface="+mn-lt"/>
              <a:ea typeface="+mn-ea"/>
              <a:cs typeface="+mn-cs"/>
            </a:endParaRPr>
          </a:p>
          <a:p>
            <a:r>
              <a:rPr lang="nl-NL" sz="1200" b="0" i="0" u="none" strike="noStrike" kern="1200" dirty="0">
                <a:solidFill>
                  <a:schemeClr val="tx1"/>
                </a:solidFill>
                <a:latin typeface="+mn-lt"/>
                <a:ea typeface="+mn-ea"/>
                <a:cs typeface="+mn-cs"/>
              </a:rPr>
              <a:t>Speeksel, beschermende functie, 			vastzittend voedsel 90 %</a:t>
            </a:r>
          </a:p>
          <a:p>
            <a:r>
              <a:rPr lang="nl-NL" sz="1200" b="0" i="0" u="none" strike="noStrike" kern="1200" dirty="0">
                <a:solidFill>
                  <a:schemeClr val="tx1"/>
                </a:solidFill>
                <a:latin typeface="+mn-lt"/>
                <a:ea typeface="+mn-ea"/>
                <a:cs typeface="+mn-cs"/>
              </a:rPr>
              <a:t>Verminderde</a:t>
            </a:r>
            <a:r>
              <a:rPr lang="nl-NL" sz="1200" b="0" i="0" u="none" strike="noStrike" kern="1200" baseline="0" dirty="0">
                <a:solidFill>
                  <a:schemeClr val="tx1"/>
                </a:solidFill>
                <a:latin typeface="+mn-lt"/>
                <a:ea typeface="+mn-ea"/>
                <a:cs typeface="+mn-cs"/>
              </a:rPr>
              <a:t> speekselaanmaak,  door tekort aan calcium</a:t>
            </a:r>
            <a:endParaRPr lang="nl-NL" sz="1200" b="0" i="0" u="none" strike="noStrike" kern="1200" dirty="0">
              <a:solidFill>
                <a:schemeClr val="tx1"/>
              </a:solidFill>
              <a:latin typeface="+mn-lt"/>
              <a:ea typeface="+mn-ea"/>
              <a:cs typeface="+mn-cs"/>
            </a:endParaRPr>
          </a:p>
          <a:p>
            <a:r>
              <a:rPr lang="nl-NL" sz="1200" b="0" i="0" u="none" strike="noStrike" kern="1200" dirty="0">
                <a:solidFill>
                  <a:schemeClr val="tx1"/>
                </a:solidFill>
                <a:latin typeface="+mn-lt"/>
                <a:ea typeface="+mn-ea"/>
                <a:cs typeface="+mn-cs"/>
              </a:rPr>
              <a:t>De belangrijkste reden voor overmatige speekselproductie na de maaghuls is het gevoel dat er iets "vastzit". Het kan ook zijn omdat het voedsel te vezelig was voor uw buidel om op dit moment </a:t>
            </a:r>
            <a:r>
              <a:rPr lang="nl-NL" sz="1200" b="0" i="0" u="none" strike="noStrike" kern="1200" dirty="0" err="1">
                <a:solidFill>
                  <a:schemeClr val="tx1"/>
                </a:solidFill>
                <a:latin typeface="+mn-lt"/>
                <a:ea typeface="+mn-ea"/>
                <a:cs typeface="+mn-cs"/>
              </a:rPr>
              <a:t>post-op</a:t>
            </a:r>
            <a:r>
              <a:rPr lang="nl-NL" sz="1200" b="0" i="0" u="none" strike="noStrike" kern="1200" dirty="0">
                <a:solidFill>
                  <a:schemeClr val="tx1"/>
                </a:solidFill>
                <a:latin typeface="+mn-lt"/>
                <a:ea typeface="+mn-ea"/>
                <a:cs typeface="+mn-cs"/>
              </a:rPr>
              <a:t> te verwerken.   </a:t>
            </a:r>
          </a:p>
          <a:p>
            <a:r>
              <a:rPr lang="nl-NL" sz="1200" b="0" i="0" u="none" strike="noStrike" kern="1200" dirty="0">
                <a:solidFill>
                  <a:schemeClr val="tx1"/>
                </a:solidFill>
                <a:latin typeface="+mn-lt"/>
                <a:ea typeface="+mn-ea"/>
                <a:cs typeface="+mn-cs"/>
              </a:rPr>
              <a:t>Een andere reden voor speekselproductie is te snel eten. Vergeet niet om niet meer dan twee happen per minuut te nemen. Als je dat doet, probeer het dan te verminderen tot 1 hap per minuut en kauw, kauw, kauw</a:t>
            </a:r>
          </a:p>
          <a:p>
            <a:r>
              <a:rPr lang="en-US" sz="1200" b="1" i="0" u="none" strike="noStrike" kern="1200" dirty="0">
                <a:solidFill>
                  <a:schemeClr val="tx1"/>
                </a:solidFill>
                <a:latin typeface="+mn-lt"/>
                <a:ea typeface="+mn-ea"/>
                <a:cs typeface="+mn-cs"/>
              </a:rPr>
              <a:t>Mexico Bariatric Services (MBS) </a:t>
            </a:r>
            <a:r>
              <a:rPr lang="en-US" sz="1200" b="0" i="0" u="none" strike="noStrike" kern="1200" dirty="0">
                <a:solidFill>
                  <a:schemeClr val="tx1"/>
                </a:solidFill>
                <a:latin typeface="+mn-lt"/>
                <a:ea typeface="+mn-ea"/>
                <a:cs typeface="+mn-cs"/>
              </a:rPr>
              <a:t>is well known for self-pay weight loss surgery.</a:t>
            </a:r>
          </a:p>
          <a:p>
            <a:endParaRPr lang="en-US" sz="1200" b="0" i="0" u="none" strike="noStrike" kern="1200" dirty="0">
              <a:solidFill>
                <a:schemeClr val="tx1"/>
              </a:solidFill>
              <a:latin typeface="+mn-lt"/>
              <a:ea typeface="+mn-ea"/>
              <a:cs typeface="+mn-cs"/>
            </a:endParaRPr>
          </a:p>
          <a:p>
            <a:endParaRPr lang="en-US" sz="1200" b="0" i="0" u="none" strike="noStrike" kern="1200" dirty="0">
              <a:solidFill>
                <a:schemeClr val="tx1"/>
              </a:solidFill>
              <a:latin typeface="+mn-lt"/>
              <a:ea typeface="+mn-ea"/>
              <a:cs typeface="+mn-cs"/>
            </a:endParaRPr>
          </a:p>
          <a:p>
            <a:pPr>
              <a:buNone/>
            </a:pPr>
            <a:r>
              <a:rPr lang="nl-NL" dirty="0"/>
              <a:t>Oorzaak: </a:t>
            </a:r>
          </a:p>
          <a:p>
            <a:pPr>
              <a:buNone/>
            </a:pPr>
            <a:r>
              <a:rPr lang="nl-NL" sz="1200" dirty="0"/>
              <a:t>dehydratie → verstoring water en zoutbalans → </a:t>
            </a:r>
            <a:r>
              <a:rPr lang="nl-NL" sz="1200" dirty="0" err="1"/>
              <a:t>hyposialie</a:t>
            </a:r>
            <a:endParaRPr lang="nl-NL" sz="1200" dirty="0"/>
          </a:p>
          <a:p>
            <a:r>
              <a:rPr lang="en-US" sz="1200" b="0" i="0" u="none" strike="noStrike" kern="1200" dirty="0" err="1">
                <a:solidFill>
                  <a:schemeClr val="tx1"/>
                </a:solidFill>
                <a:latin typeface="+mn-lt"/>
                <a:ea typeface="+mn-ea"/>
                <a:cs typeface="+mn-cs"/>
              </a:rPr>
              <a:t>Lage</a:t>
            </a:r>
            <a:r>
              <a:rPr lang="en-US" sz="1200" b="0" i="0" u="none" strike="noStrike" kern="1200" dirty="0">
                <a:solidFill>
                  <a:schemeClr val="tx1"/>
                </a:solidFill>
                <a:latin typeface="+mn-lt"/>
                <a:ea typeface="+mn-ea"/>
                <a:cs typeface="+mn-cs"/>
              </a:rPr>
              <a:t> </a:t>
            </a:r>
            <a:r>
              <a:rPr lang="en-US" sz="1200" b="0" i="0" u="none" strike="noStrike" kern="1200" dirty="0" err="1">
                <a:solidFill>
                  <a:schemeClr val="tx1"/>
                </a:solidFill>
                <a:latin typeface="+mn-lt"/>
                <a:ea typeface="+mn-ea"/>
                <a:cs typeface="+mn-cs"/>
              </a:rPr>
              <a:t>speekselstroom</a:t>
            </a:r>
            <a:r>
              <a:rPr lang="en-US" sz="1200" b="0" i="0" u="none" strike="noStrike" kern="1200" dirty="0">
                <a:solidFill>
                  <a:schemeClr val="tx1"/>
                </a:solidFill>
                <a:latin typeface="+mn-lt"/>
                <a:ea typeface="+mn-ea"/>
                <a:cs typeface="+mn-cs"/>
              </a:rPr>
              <a:t>, door minder </a:t>
            </a:r>
            <a:r>
              <a:rPr lang="en-US" sz="1200" b="0" i="0" u="none" strike="noStrike" kern="1200" dirty="0" err="1">
                <a:solidFill>
                  <a:schemeClr val="tx1"/>
                </a:solidFill>
                <a:latin typeface="+mn-lt"/>
                <a:ea typeface="+mn-ea"/>
                <a:cs typeface="+mn-cs"/>
              </a:rPr>
              <a:t>vochtintake</a:t>
            </a:r>
            <a:endParaRPr lang="en-US" sz="1200" b="0" i="0" u="none" strike="noStrike" kern="1200" dirty="0">
              <a:solidFill>
                <a:schemeClr val="tx1"/>
              </a:solidFill>
              <a:latin typeface="+mn-lt"/>
              <a:ea typeface="+mn-ea"/>
              <a:cs typeface="+mn-cs"/>
            </a:endParaRPr>
          </a:p>
          <a:p>
            <a:r>
              <a:rPr lang="nl-NL" sz="1200" b="0" i="0" u="none" strike="noStrike" kern="1200" dirty="0" err="1">
                <a:solidFill>
                  <a:schemeClr val="tx1"/>
                </a:solidFill>
                <a:latin typeface="+mn-lt"/>
                <a:ea typeface="+mn-ea"/>
                <a:cs typeface="+mn-cs"/>
              </a:rPr>
              <a:t>Xerostomie</a:t>
            </a:r>
            <a:r>
              <a:rPr lang="nl-NL" sz="1200" b="0" i="0" u="none" strike="noStrike" kern="1200" dirty="0">
                <a:solidFill>
                  <a:schemeClr val="tx1"/>
                </a:solidFill>
                <a:latin typeface="+mn-lt"/>
                <a:ea typeface="+mn-ea"/>
                <a:cs typeface="+mn-cs"/>
              </a:rPr>
              <a:t> is het gevoel (de subjectieve beleving) van een droge mond. Er is sprake van </a:t>
            </a:r>
            <a:r>
              <a:rPr lang="nl-NL" sz="1200" b="0" i="0" u="none" strike="noStrike" kern="1200" dirty="0" err="1">
                <a:solidFill>
                  <a:schemeClr val="tx1"/>
                </a:solidFill>
                <a:latin typeface="+mn-lt"/>
                <a:ea typeface="+mn-ea"/>
                <a:cs typeface="+mn-cs"/>
              </a:rPr>
              <a:t>xerostomie</a:t>
            </a:r>
            <a:r>
              <a:rPr lang="nl-NL" sz="1200" b="0" i="0" u="none" strike="noStrike" kern="1200" dirty="0">
                <a:solidFill>
                  <a:schemeClr val="tx1"/>
                </a:solidFill>
                <a:latin typeface="+mn-lt"/>
                <a:ea typeface="+mn-ea"/>
                <a:cs typeface="+mn-cs"/>
              </a:rPr>
              <a:t> wanneer een patiënt klaagt over een droge mond. </a:t>
            </a:r>
            <a:r>
              <a:rPr lang="nl-NL" sz="1200" b="0" i="0" u="none" strike="noStrike" kern="1200" dirty="0" err="1">
                <a:solidFill>
                  <a:schemeClr val="tx1"/>
                </a:solidFill>
                <a:latin typeface="+mn-lt"/>
                <a:ea typeface="+mn-ea"/>
                <a:cs typeface="+mn-cs"/>
              </a:rPr>
              <a:t>Xerostomie</a:t>
            </a:r>
            <a:r>
              <a:rPr lang="nl-NL" sz="1200" b="0" i="0" u="none" strike="noStrike" kern="1200" dirty="0">
                <a:solidFill>
                  <a:schemeClr val="tx1"/>
                </a:solidFill>
                <a:latin typeface="+mn-lt"/>
                <a:ea typeface="+mn-ea"/>
                <a:cs typeface="+mn-cs"/>
              </a:rPr>
              <a:t> kan betrouwbaar worden gemeten met een </a:t>
            </a:r>
            <a:r>
              <a:rPr lang="nl-NL" sz="1200" b="0" i="0" u="none" strike="noStrike" kern="1200" dirty="0" err="1">
                <a:solidFill>
                  <a:schemeClr val="tx1"/>
                </a:solidFill>
                <a:latin typeface="+mn-lt"/>
                <a:ea typeface="+mn-ea"/>
                <a:cs typeface="+mn-cs"/>
              </a:rPr>
              <a:t>xerostomievragenlijst</a:t>
            </a:r>
            <a:r>
              <a:rPr lang="nl-NL" sz="1200" b="0" i="0" u="none" strike="noStrike" kern="1200" dirty="0">
                <a:solidFill>
                  <a:schemeClr val="tx1"/>
                </a:solidFill>
                <a:latin typeface="+mn-lt"/>
                <a:ea typeface="+mn-ea"/>
                <a:cs typeface="+mn-cs"/>
              </a:rPr>
              <a:t> (</a:t>
            </a:r>
            <a:r>
              <a:rPr lang="nl-NL" sz="1200" b="0" i="0" u="none" strike="noStrike" kern="1200" dirty="0" err="1">
                <a:solidFill>
                  <a:schemeClr val="tx1"/>
                </a:solidFill>
                <a:latin typeface="+mn-lt"/>
                <a:ea typeface="+mn-ea"/>
                <a:cs typeface="+mn-cs"/>
              </a:rPr>
              <a:t>Thomson</a:t>
            </a:r>
            <a:r>
              <a:rPr lang="nl-NL" sz="1200" b="0" i="0" u="none" strike="noStrike" kern="1200" dirty="0">
                <a:solidFill>
                  <a:schemeClr val="tx1"/>
                </a:solidFill>
                <a:latin typeface="+mn-lt"/>
                <a:ea typeface="+mn-ea"/>
                <a:cs typeface="+mn-cs"/>
              </a:rPr>
              <a:t> et al, 2011, Van der Putten, 2011). </a:t>
            </a:r>
            <a:r>
              <a:rPr lang="nl-NL" sz="1200" b="0" i="0" u="none" strike="noStrike" kern="1200" dirty="0" err="1">
                <a:solidFill>
                  <a:schemeClr val="tx1"/>
                </a:solidFill>
                <a:latin typeface="+mn-lt"/>
                <a:ea typeface="+mn-ea"/>
                <a:cs typeface="+mn-cs"/>
              </a:rPr>
              <a:t>Xerostomie</a:t>
            </a:r>
            <a:r>
              <a:rPr lang="nl-NL" sz="1200" b="0" i="0" u="none" strike="noStrike" kern="1200" dirty="0">
                <a:solidFill>
                  <a:schemeClr val="tx1"/>
                </a:solidFill>
                <a:latin typeface="+mn-lt"/>
                <a:ea typeface="+mn-ea"/>
                <a:cs typeface="+mn-cs"/>
              </a:rPr>
              <a:t> hoeft niet gepaard te gaan met </a:t>
            </a:r>
            <a:r>
              <a:rPr lang="nl-NL" sz="1200" b="0" i="0" u="none" strike="noStrike" kern="1200" dirty="0" err="1">
                <a:solidFill>
                  <a:schemeClr val="tx1"/>
                </a:solidFill>
                <a:latin typeface="+mn-lt"/>
                <a:ea typeface="+mn-ea"/>
                <a:cs typeface="+mn-cs"/>
              </a:rPr>
              <a:t>hyposialie</a:t>
            </a:r>
            <a:r>
              <a:rPr lang="nl-NL" sz="1200" b="0" i="0" u="none" strike="noStrike" kern="1200" dirty="0">
                <a:solidFill>
                  <a:schemeClr val="tx1"/>
                </a:solidFill>
                <a:latin typeface="+mn-lt"/>
                <a:ea typeface="+mn-ea"/>
                <a:cs typeface="+mn-cs"/>
              </a:rPr>
              <a:t>.</a:t>
            </a:r>
            <a:r>
              <a:rPr lang="nl-NL" dirty="0"/>
              <a:t/>
            </a:r>
            <a:br>
              <a:rPr lang="nl-NL" dirty="0"/>
            </a:br>
            <a:r>
              <a:rPr lang="nl-NL" sz="1200" b="0" i="0" u="none" strike="noStrike" kern="1200" dirty="0">
                <a:solidFill>
                  <a:schemeClr val="tx1"/>
                </a:solidFill>
                <a:latin typeface="+mn-lt"/>
                <a:ea typeface="+mn-ea"/>
                <a:cs typeface="+mn-cs"/>
              </a:rPr>
              <a:t>Er is sprake van </a:t>
            </a:r>
            <a:r>
              <a:rPr lang="nl-NL" sz="1200" b="0" i="0" u="none" strike="noStrike" kern="1200" dirty="0" err="1">
                <a:solidFill>
                  <a:schemeClr val="tx1"/>
                </a:solidFill>
                <a:latin typeface="+mn-lt"/>
                <a:ea typeface="+mn-ea"/>
                <a:cs typeface="+mn-cs"/>
              </a:rPr>
              <a:t>hyposialie</a:t>
            </a:r>
            <a:r>
              <a:rPr lang="nl-NL" sz="1200" b="0" i="0" u="none" strike="noStrike" kern="1200" dirty="0">
                <a:solidFill>
                  <a:schemeClr val="tx1"/>
                </a:solidFill>
                <a:latin typeface="+mn-lt"/>
                <a:ea typeface="+mn-ea"/>
                <a:cs typeface="+mn-cs"/>
              </a:rPr>
              <a:t> wanneer de ongestimuleerde secretiesnelheid verminderd is. </a:t>
            </a:r>
            <a:r>
              <a:rPr lang="nl-NL" sz="1200" b="0" i="0" u="none" strike="noStrike" kern="1200" dirty="0" err="1">
                <a:solidFill>
                  <a:schemeClr val="tx1"/>
                </a:solidFill>
                <a:latin typeface="+mn-lt"/>
                <a:ea typeface="+mn-ea"/>
                <a:cs typeface="+mn-cs"/>
              </a:rPr>
              <a:t>Hyposialie</a:t>
            </a:r>
            <a:r>
              <a:rPr lang="nl-NL" sz="1200" b="0" i="0" u="none" strike="noStrike" kern="1200" dirty="0">
                <a:solidFill>
                  <a:schemeClr val="tx1"/>
                </a:solidFill>
                <a:latin typeface="+mn-lt"/>
                <a:ea typeface="+mn-ea"/>
                <a:cs typeface="+mn-cs"/>
              </a:rPr>
              <a:t> kan betrouwbaar worden vastgesteld met een </a:t>
            </a:r>
            <a:r>
              <a:rPr lang="nl-NL" sz="1200" b="0" i="0" u="none" strike="noStrike" kern="1200" dirty="0" err="1">
                <a:solidFill>
                  <a:schemeClr val="tx1"/>
                </a:solidFill>
                <a:latin typeface="+mn-lt"/>
                <a:ea typeface="+mn-ea"/>
                <a:cs typeface="+mn-cs"/>
              </a:rPr>
              <a:t>speekselvloedmeting</a:t>
            </a:r>
            <a:r>
              <a:rPr lang="nl-NL" sz="1200" b="0" i="0" u="none" strike="noStrike" kern="1200" dirty="0">
                <a:solidFill>
                  <a:schemeClr val="tx1"/>
                </a:solidFill>
                <a:latin typeface="+mn-lt"/>
                <a:ea typeface="+mn-ea"/>
                <a:cs typeface="+mn-cs"/>
              </a:rPr>
              <a:t> waarbij de hoeveelheid </a:t>
            </a:r>
            <a:r>
              <a:rPr lang="nl-NL" sz="1200" b="0" i="0" u="none" strike="noStrike" kern="1200" dirty="0" err="1">
                <a:solidFill>
                  <a:schemeClr val="tx1"/>
                </a:solidFill>
                <a:latin typeface="+mn-lt"/>
                <a:ea typeface="+mn-ea"/>
                <a:cs typeface="+mn-cs"/>
              </a:rPr>
              <a:t>ongestimuleerd</a:t>
            </a:r>
            <a:r>
              <a:rPr lang="nl-NL" sz="1200" b="0" i="0" u="none" strike="noStrike" kern="1200" dirty="0">
                <a:solidFill>
                  <a:schemeClr val="tx1"/>
                </a:solidFill>
                <a:latin typeface="+mn-lt"/>
                <a:ea typeface="+mn-ea"/>
                <a:cs typeface="+mn-cs"/>
              </a:rPr>
              <a:t> totaalspeeksel wordt gemeten (FDI, 1992). </a:t>
            </a:r>
            <a:r>
              <a:rPr lang="nl-NL" sz="1200" b="0" i="0" u="none" strike="noStrike" kern="1200" dirty="0" err="1">
                <a:solidFill>
                  <a:schemeClr val="tx1"/>
                </a:solidFill>
                <a:latin typeface="+mn-lt"/>
                <a:ea typeface="+mn-ea"/>
                <a:cs typeface="+mn-cs"/>
              </a:rPr>
              <a:t>Hyposialie</a:t>
            </a:r>
            <a:r>
              <a:rPr lang="nl-NL" sz="1200" b="0" i="0" u="none" strike="noStrike" kern="1200" dirty="0">
                <a:solidFill>
                  <a:schemeClr val="tx1"/>
                </a:solidFill>
                <a:latin typeface="+mn-lt"/>
                <a:ea typeface="+mn-ea"/>
                <a:cs typeface="+mn-cs"/>
              </a:rPr>
              <a:t> hoeft niet gepaard te gaan met </a:t>
            </a:r>
            <a:r>
              <a:rPr lang="nl-NL" sz="1200" b="0" i="0" u="none" strike="noStrike" kern="1200" dirty="0" err="1">
                <a:solidFill>
                  <a:schemeClr val="tx1"/>
                </a:solidFill>
                <a:latin typeface="+mn-lt"/>
                <a:ea typeface="+mn-ea"/>
                <a:cs typeface="+mn-cs"/>
              </a:rPr>
              <a:t>xerostomie</a:t>
            </a:r>
            <a:r>
              <a:rPr lang="nl-NL" sz="1200" b="0" i="0" u="none" strike="noStrike" kern="1200" dirty="0">
                <a:solidFill>
                  <a:schemeClr val="tx1"/>
                </a:solidFill>
                <a:latin typeface="+mn-lt"/>
                <a:ea typeface="+mn-ea"/>
                <a:cs typeface="+mn-cs"/>
              </a:rPr>
              <a:t>. </a:t>
            </a:r>
            <a:r>
              <a:rPr lang="nl-NL" sz="1200" b="0" i="0" u="none" strike="noStrike" kern="1200" dirty="0" err="1">
                <a:solidFill>
                  <a:schemeClr val="tx1"/>
                </a:solidFill>
                <a:latin typeface="+mn-lt"/>
                <a:ea typeface="+mn-ea"/>
                <a:cs typeface="+mn-cs"/>
              </a:rPr>
              <a:t>Xerostomie</a:t>
            </a:r>
            <a:r>
              <a:rPr lang="nl-NL" sz="1200" b="0" i="0" u="none" strike="noStrike" kern="1200" dirty="0">
                <a:solidFill>
                  <a:schemeClr val="tx1"/>
                </a:solidFill>
                <a:latin typeface="+mn-lt"/>
                <a:ea typeface="+mn-ea"/>
                <a:cs typeface="+mn-cs"/>
              </a:rPr>
              <a:t> en </a:t>
            </a:r>
            <a:r>
              <a:rPr lang="nl-NL" sz="1200" b="0" i="0" u="none" strike="noStrike" kern="1200" dirty="0" err="1">
                <a:solidFill>
                  <a:schemeClr val="tx1"/>
                </a:solidFill>
                <a:latin typeface="+mn-lt"/>
                <a:ea typeface="+mn-ea"/>
                <a:cs typeface="+mn-cs"/>
              </a:rPr>
              <a:t>hyposialie</a:t>
            </a:r>
            <a:r>
              <a:rPr lang="nl-NL" sz="1200" b="0" i="0" u="none" strike="noStrike" kern="1200" dirty="0">
                <a:solidFill>
                  <a:schemeClr val="tx1"/>
                </a:solidFill>
                <a:latin typeface="+mn-lt"/>
                <a:ea typeface="+mn-ea"/>
                <a:cs typeface="+mn-cs"/>
              </a:rPr>
              <a:t> hoeven dus niet samen te vallen </a:t>
            </a:r>
          </a:p>
          <a:p>
            <a:endParaRPr lang="nl-NL" sz="1200" b="0" i="0" u="none" strike="noStrike" kern="1200" dirty="0">
              <a:solidFill>
                <a:schemeClr val="tx1"/>
              </a:solidFill>
              <a:latin typeface="+mn-lt"/>
              <a:ea typeface="+mn-ea"/>
              <a:cs typeface="+mn-cs"/>
            </a:endParaRPr>
          </a:p>
          <a:p>
            <a:pPr fontAlgn="base"/>
            <a:r>
              <a:rPr lang="nl-NL" b="1" dirty="0"/>
              <a:t>3. BELANG VAN SPEEKSEL VOOR DE MONDGEZONDHEID</a:t>
            </a:r>
            <a:r>
              <a:rPr lang="nl-NL" dirty="0"/>
              <a:t/>
            </a:r>
            <a:br>
              <a:rPr lang="nl-NL" dirty="0"/>
            </a:br>
            <a:r>
              <a:rPr lang="nl-NL" dirty="0"/>
              <a:t/>
            </a:r>
            <a:br>
              <a:rPr lang="nl-NL" dirty="0"/>
            </a:br>
            <a:r>
              <a:rPr lang="nl-NL" dirty="0"/>
              <a:t>Speeksel heeft een neutrale </a:t>
            </a:r>
            <a:r>
              <a:rPr lang="nl-NL" dirty="0" err="1"/>
              <a:t>pH</a:t>
            </a:r>
            <a:r>
              <a:rPr lang="nl-NL" dirty="0"/>
              <a:t> en bevat onder meer de bufferende stoffen zoals bicarbonaat, fosfaat en eiwitten. Deze bufferende stoffen neutraliseren een </a:t>
            </a:r>
            <a:r>
              <a:rPr lang="nl-NL" dirty="0" err="1"/>
              <a:t>pH-verlaging</a:t>
            </a:r>
            <a:r>
              <a:rPr lang="nl-NL" dirty="0"/>
              <a:t> die kan optreden na gebruik van zuren, of in plaque na gebruik van suikers. In speeksel zijn de concentraties van calcium en fosfaat oververzadigd ten opzichte van glazuur</a:t>
            </a:r>
            <a:r>
              <a:rPr lang="nl-NL" baseline="0" dirty="0"/>
              <a:t> </a:t>
            </a:r>
            <a:r>
              <a:rPr lang="nl-NL" dirty="0"/>
              <a:t>en </a:t>
            </a:r>
            <a:r>
              <a:rPr lang="nl-NL" dirty="0" err="1"/>
              <a:t>dentine</a:t>
            </a:r>
            <a:r>
              <a:rPr lang="nl-NL" dirty="0"/>
              <a:t>. Dit heeft tot gevolg dat het mondmilieu onder rustomstandigheden (re-)mineralisatie bevordert.</a:t>
            </a:r>
            <a:br>
              <a:rPr lang="nl-NL" dirty="0"/>
            </a:br>
            <a:r>
              <a:rPr lang="nl-NL" dirty="0" err="1"/>
              <a:t>Remineralisatie</a:t>
            </a:r>
            <a:r>
              <a:rPr lang="nl-NL" dirty="0"/>
              <a:t> wordt gezien als een belangrijke factor voor het in stand houden van de integriteit van de tanden en kiezen en voor herstel van beginnende cariëslaesies. Speeksel bevat ook </a:t>
            </a:r>
            <a:r>
              <a:rPr lang="nl-NL" dirty="0" err="1"/>
              <a:t>anti-microbiële</a:t>
            </a:r>
            <a:r>
              <a:rPr lang="nl-NL" dirty="0"/>
              <a:t> eiwitten. Er worden twee soorten onderscheiden: de aan het verworven </a:t>
            </a:r>
            <a:r>
              <a:rPr lang="nl-NL" dirty="0" err="1"/>
              <a:t>imuunsysteem</a:t>
            </a:r>
            <a:r>
              <a:rPr lang="nl-NL" dirty="0"/>
              <a:t> gerelateerde eiwitten, de </a:t>
            </a:r>
            <a:r>
              <a:rPr lang="nl-NL" dirty="0" err="1"/>
              <a:t>immunoglobulinen</a:t>
            </a:r>
            <a:r>
              <a:rPr lang="nl-NL" dirty="0"/>
              <a:t> en de aan het aangeboren immuunsysteem gerelateerde eiwitten, zoals </a:t>
            </a:r>
            <a:r>
              <a:rPr lang="nl-NL" dirty="0" err="1"/>
              <a:t>lysozym</a:t>
            </a:r>
            <a:r>
              <a:rPr lang="nl-NL" dirty="0"/>
              <a:t>, </a:t>
            </a:r>
            <a:r>
              <a:rPr lang="nl-NL" dirty="0" err="1"/>
              <a:t>lactoferrine</a:t>
            </a:r>
            <a:r>
              <a:rPr lang="nl-NL" dirty="0"/>
              <a:t>, </a:t>
            </a:r>
            <a:r>
              <a:rPr lang="nl-NL" dirty="0" err="1"/>
              <a:t>lactoperoxidase</a:t>
            </a:r>
            <a:r>
              <a:rPr lang="nl-NL" dirty="0"/>
              <a:t>, </a:t>
            </a:r>
            <a:r>
              <a:rPr lang="nl-NL" dirty="0" err="1"/>
              <a:t>agglutinine</a:t>
            </a:r>
            <a:r>
              <a:rPr lang="nl-NL" dirty="0"/>
              <a:t>, </a:t>
            </a:r>
            <a:r>
              <a:rPr lang="nl-NL" dirty="0" err="1"/>
              <a:t>mucinen</a:t>
            </a:r>
            <a:r>
              <a:rPr lang="nl-NL" dirty="0"/>
              <a:t> (helpen bij de bevochtiging en ‘smering’ van de mond), </a:t>
            </a:r>
            <a:r>
              <a:rPr lang="nl-NL" dirty="0" err="1"/>
              <a:t>cystatine</a:t>
            </a:r>
            <a:r>
              <a:rPr lang="nl-NL" dirty="0"/>
              <a:t> en </a:t>
            </a:r>
            <a:r>
              <a:rPr lang="nl-NL" dirty="0" err="1"/>
              <a:t>histatine</a:t>
            </a:r>
            <a:r>
              <a:rPr lang="nl-NL" dirty="0"/>
              <a:t>. </a:t>
            </a:r>
            <a:r>
              <a:rPr lang="nl-NL" dirty="0">
                <a:hlinkClick r:id="rId3" action="ppaction://hlinkfile"/>
              </a:rPr>
              <a:t>Bijlage 1</a:t>
            </a:r>
            <a:r>
              <a:rPr lang="nl-NL" dirty="0"/>
              <a:t> geeft een overzicht van de bestanddelen van speeksel en hun belangrijkste functies.</a:t>
            </a:r>
            <a:br>
              <a:rPr lang="nl-NL" dirty="0"/>
            </a:br>
            <a:r>
              <a:rPr lang="nl-NL" dirty="0"/>
              <a:t/>
            </a:r>
            <a:br>
              <a:rPr lang="nl-NL" dirty="0"/>
            </a:br>
            <a:r>
              <a:rPr lang="nl-NL" dirty="0"/>
              <a:t>De functies van het speeksel zijn het resultaat van een samenspel van bestanddelen. Hierdoor is het moeilijk om de bijdrage van afzonderlijke bestanddelen aan de bescherming van de mond of omgekeerd het effect van afwezigheid van afzonderlijke bestanddelen van het speeksel op de mondgezondheid te kwantificeren. De relatie tussen buffercapaciteit, calcium- en fosfaatconcentratie, specifieke </a:t>
            </a:r>
            <a:r>
              <a:rPr lang="nl-NL" dirty="0" err="1"/>
              <a:t>immunoglobulinen</a:t>
            </a:r>
            <a:r>
              <a:rPr lang="nl-NL" dirty="0"/>
              <a:t> bij normale speekselvloed en </a:t>
            </a:r>
            <a:r>
              <a:rPr lang="nl-NL" dirty="0" err="1"/>
              <a:t>cariërisico</a:t>
            </a:r>
            <a:r>
              <a:rPr lang="nl-NL" dirty="0"/>
              <a:t> is minder duidelijk. Voor andere speekselbestanddelen en -eigenschappen werden geen duidelijke associaties met </a:t>
            </a:r>
            <a:r>
              <a:rPr lang="nl-NL" dirty="0" err="1"/>
              <a:t>cariërisico</a:t>
            </a:r>
            <a:r>
              <a:rPr lang="nl-NL" dirty="0"/>
              <a:t> gevonden. Bij een sterk gereduceerde secretiesnelheid van </a:t>
            </a:r>
            <a:r>
              <a:rPr lang="nl-NL" dirty="0" err="1"/>
              <a:t>ongestimuleerd</a:t>
            </a:r>
            <a:r>
              <a:rPr lang="nl-NL" dirty="0"/>
              <a:t> speeksel, gestimuleerd speeksel of beide, neemt het risico op </a:t>
            </a:r>
            <a:r>
              <a:rPr lang="nl-NL" dirty="0" err="1"/>
              <a:t>carië</a:t>
            </a:r>
            <a:r>
              <a:rPr lang="nl-NL" dirty="0"/>
              <a:t>, erosie, parodontitis en orale ontstekingen toe (tabel 3.1).</a:t>
            </a:r>
            <a:br>
              <a:rPr lang="nl-NL" dirty="0"/>
            </a:br>
            <a:r>
              <a:rPr lang="nl-NL" sz="1200" b="1" i="0" u="none" strike="noStrike" kern="1200" dirty="0">
                <a:solidFill>
                  <a:schemeClr val="tx1"/>
                </a:solidFill>
                <a:latin typeface="+mn-lt"/>
                <a:ea typeface="+mn-ea"/>
                <a:cs typeface="+mn-cs"/>
              </a:rPr>
              <a:t>Waar worden deze klachten door veroorzaakt? </a:t>
            </a:r>
            <a:endParaRPr lang="nl-NL" sz="1200" b="0" i="0" u="none" strike="noStrike" kern="1200" dirty="0">
              <a:solidFill>
                <a:schemeClr val="tx1"/>
              </a:solidFill>
              <a:latin typeface="+mn-lt"/>
              <a:ea typeface="+mn-ea"/>
              <a:cs typeface="+mn-cs"/>
            </a:endParaRPr>
          </a:p>
          <a:p>
            <a:pPr fontAlgn="base"/>
            <a:r>
              <a:rPr lang="nl-NL" sz="1200" b="0" i="0" u="none" strike="noStrike" kern="1200" dirty="0">
                <a:solidFill>
                  <a:schemeClr val="tx1"/>
                </a:solidFill>
                <a:latin typeface="+mn-lt"/>
                <a:ea typeface="+mn-ea"/>
                <a:cs typeface="+mn-cs"/>
              </a:rPr>
              <a:t>‘Er zijn meerdere oorzaken mogelijk. De klachten ontstaan vaak in de eerste maanden na een maagoperatie. In eerste instantie wordt gedacht aan te snel eten en/of dat er te grote happen of slokken worden genomen.’</a:t>
            </a:r>
          </a:p>
          <a:p>
            <a:pPr fontAlgn="base"/>
            <a:r>
              <a:rPr lang="nl-NL" sz="1200" b="0" i="0" u="none" strike="noStrike" kern="1200" dirty="0">
                <a:solidFill>
                  <a:schemeClr val="tx1"/>
                </a:solidFill>
                <a:latin typeface="+mn-lt"/>
                <a:ea typeface="+mn-ea"/>
                <a:cs typeface="+mn-cs"/>
              </a:rPr>
              <a:t>‘Mensen waren soms gewend om snel te eten, maar hebben hun eettempo nog niet voldoende aangepast. Ze eten dan sneller dan hun darmperistaltiek werkt. Er komt dus meer eten binnen dan dat de darm aan knijpende bewegingen kan doorzetten. De eerste hap(pen) zitten nog in de kleine maag terwijl de volgende hap al onderweg is.</a:t>
            </a:r>
          </a:p>
          <a:p>
            <a:pPr fontAlgn="base"/>
            <a:r>
              <a:rPr lang="nl-NL" sz="1200" b="0" i="1" u="none" strike="noStrike" kern="1200" dirty="0">
                <a:solidFill>
                  <a:schemeClr val="tx1"/>
                </a:solidFill>
                <a:latin typeface="+mn-lt"/>
                <a:ea typeface="+mn-ea"/>
                <a:cs typeface="+mn-cs"/>
              </a:rPr>
              <a:t>Na een </a:t>
            </a:r>
            <a:r>
              <a:rPr lang="nl-NL" sz="1200" b="0" i="1" u="none" strike="noStrike" kern="1200" dirty="0" err="1">
                <a:solidFill>
                  <a:schemeClr val="tx1"/>
                </a:solidFill>
                <a:latin typeface="+mn-lt"/>
                <a:ea typeface="+mn-ea"/>
                <a:cs typeface="+mn-cs"/>
              </a:rPr>
              <a:t>gastric</a:t>
            </a:r>
            <a:r>
              <a:rPr lang="nl-NL" sz="1200" b="0" i="1" u="none" strike="noStrike" kern="1200" dirty="0">
                <a:solidFill>
                  <a:schemeClr val="tx1"/>
                </a:solidFill>
                <a:latin typeface="+mn-lt"/>
                <a:ea typeface="+mn-ea"/>
                <a:cs typeface="+mn-cs"/>
              </a:rPr>
              <a:t> bypass operatie heb je nog maar een kleine maaginhoud over waar zo’n 30-50 ml in past en hierdoor snel gevuld is. </a:t>
            </a:r>
            <a:endParaRPr lang="nl-NL" sz="1200" b="0" i="0" u="none" strike="noStrike" kern="1200" dirty="0">
              <a:solidFill>
                <a:schemeClr val="tx1"/>
              </a:solidFill>
              <a:latin typeface="+mn-lt"/>
              <a:ea typeface="+mn-ea"/>
              <a:cs typeface="+mn-cs"/>
            </a:endParaRPr>
          </a:p>
          <a:p>
            <a:pPr fontAlgn="base"/>
            <a:r>
              <a:rPr lang="nl-NL" sz="1200" b="0" i="0" u="none" strike="noStrike" kern="1200" dirty="0">
                <a:solidFill>
                  <a:schemeClr val="tx1"/>
                </a:solidFill>
                <a:latin typeface="+mn-lt"/>
                <a:ea typeface="+mn-ea"/>
                <a:cs typeface="+mn-cs"/>
              </a:rPr>
              <a:t>Door het samenknijpen van de maag en/of slokdarm wordt het beklemmende gevoel veroorzaakt.’</a:t>
            </a:r>
          </a:p>
          <a:p>
            <a:pPr fontAlgn="base"/>
            <a:r>
              <a:rPr lang="nl-NL" sz="1200" b="0" i="0" u="none" strike="noStrike" kern="1200" dirty="0">
                <a:solidFill>
                  <a:schemeClr val="tx1"/>
                </a:solidFill>
                <a:latin typeface="+mn-lt"/>
                <a:ea typeface="+mn-ea"/>
                <a:cs typeface="+mn-cs"/>
              </a:rPr>
              <a:t>In principe ervaart iedere patiënt deze klachten in meer of mindere mate. Dit is afhankelijk van het eettempo maar ook van de snelheid van de darmperistaltiek, wat bij iedereen anders is. </a:t>
            </a:r>
          </a:p>
          <a:p>
            <a:endParaRPr lang="nl-NL" dirty="0"/>
          </a:p>
          <a:p>
            <a:r>
              <a:rPr lang="nl-NL" dirty="0"/>
              <a:t>Zure PH bij BS patiënten, Het gebruik van </a:t>
            </a:r>
            <a:r>
              <a:rPr lang="nl-NL" dirty="0" err="1"/>
              <a:t>floride</a:t>
            </a:r>
            <a:r>
              <a:rPr lang="nl-NL" dirty="0"/>
              <a:t> is belangrijk</a:t>
            </a:r>
          </a:p>
          <a:p>
            <a:r>
              <a:rPr lang="nl-NL" dirty="0"/>
              <a:t>Braken;  bij</a:t>
            </a:r>
            <a:r>
              <a:rPr lang="nl-NL" baseline="0" dirty="0"/>
              <a:t> vastzittend voedsel zorgt dat </a:t>
            </a:r>
            <a:r>
              <a:rPr lang="nl-NL" baseline="0" dirty="0" err="1"/>
              <a:t>ph</a:t>
            </a:r>
            <a:r>
              <a:rPr lang="nl-NL" baseline="0" dirty="0"/>
              <a:t> daalt van lager dan kritisch niveau, glazuur 5.5 en </a:t>
            </a:r>
            <a:r>
              <a:rPr lang="nl-NL" baseline="0" dirty="0" err="1"/>
              <a:t>dentine</a:t>
            </a:r>
            <a:r>
              <a:rPr lang="nl-NL" baseline="0" dirty="0"/>
              <a:t> 4.5 kunnen de kristallen van </a:t>
            </a:r>
            <a:r>
              <a:rPr lang="nl-NL" baseline="0" dirty="0" err="1"/>
              <a:t>hydroxyapetiet</a:t>
            </a:r>
            <a:r>
              <a:rPr lang="nl-NL" baseline="0" dirty="0"/>
              <a:t> oplossen en leiden tot </a:t>
            </a:r>
            <a:r>
              <a:rPr lang="nl-NL" baseline="0" dirty="0" err="1"/>
              <a:t>dentine</a:t>
            </a:r>
            <a:r>
              <a:rPr lang="nl-NL" baseline="0" dirty="0"/>
              <a:t> overgevoeligheid</a:t>
            </a:r>
            <a:endParaRPr lang="nl-NL" dirty="0"/>
          </a:p>
          <a:p>
            <a:r>
              <a:rPr lang="nl-NL" dirty="0"/>
              <a:t>Hoge inname van suikerinname</a:t>
            </a:r>
          </a:p>
          <a:p>
            <a:r>
              <a:rPr lang="nl-NL" dirty="0"/>
              <a:t>Ger, ( retrograde stroom van </a:t>
            </a:r>
            <a:r>
              <a:rPr lang="nl-NL" dirty="0" err="1"/>
              <a:t>gastroduodenale</a:t>
            </a:r>
            <a:r>
              <a:rPr lang="nl-NL" baseline="0" dirty="0"/>
              <a:t> inhoud (voornamelijk maagzuren zoals zoutzuur) naar de slokdarm en/ of mond </a:t>
            </a:r>
          </a:p>
          <a:p>
            <a:r>
              <a:rPr lang="nl-NL" baseline="0" dirty="0"/>
              <a:t>PH van maagsap is ongeveer 1.2 risico voor tand </a:t>
            </a:r>
            <a:r>
              <a:rPr lang="nl-NL" baseline="0" dirty="0" err="1"/>
              <a:t>demineralisatie</a:t>
            </a:r>
            <a:r>
              <a:rPr lang="nl-NL" baseline="0" dirty="0"/>
              <a:t>   leidt tot </a:t>
            </a:r>
            <a:r>
              <a:rPr lang="nl-NL" baseline="0" dirty="0" err="1"/>
              <a:t>caries</a:t>
            </a:r>
            <a:r>
              <a:rPr lang="nl-NL" baseline="0" dirty="0"/>
              <a:t> en erosie, </a:t>
            </a:r>
          </a:p>
          <a:p>
            <a:r>
              <a:rPr lang="nl-NL" baseline="0" dirty="0"/>
              <a:t>Speekselproductie:  vermindert door minder opname in voedsel</a:t>
            </a:r>
          </a:p>
          <a:p>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b="0" kern="1200" dirty="0">
                <a:solidFill>
                  <a:schemeClr val="tx1"/>
                </a:solidFill>
                <a:effectLst/>
                <a:latin typeface="+mn-lt"/>
                <a:ea typeface="+mn-ea"/>
                <a:cs typeface="+mn-cs"/>
              </a:rPr>
              <a:t>Bovendien vertoonden de patiënten een vermindering van de productie van speeksel23, deels vanwege de lage opname van voedingsstoffen door de darm, die op zijn beurt de minerale oplossing kan vergemakkelijken. De verlaging van de </a:t>
            </a:r>
            <a:r>
              <a:rPr lang="nl-NL" sz="1200" b="0" kern="1200" dirty="0" err="1">
                <a:solidFill>
                  <a:schemeClr val="tx1"/>
                </a:solidFill>
                <a:effectLst/>
                <a:latin typeface="+mn-lt"/>
                <a:ea typeface="+mn-ea"/>
                <a:cs typeface="+mn-cs"/>
              </a:rPr>
              <a:t>pH</a:t>
            </a:r>
            <a:r>
              <a:rPr lang="nl-NL" sz="1200" b="0" kern="1200" dirty="0">
                <a:solidFill>
                  <a:schemeClr val="tx1"/>
                </a:solidFill>
                <a:effectLst/>
                <a:latin typeface="+mn-lt"/>
                <a:ea typeface="+mn-ea"/>
                <a:cs typeface="+mn-cs"/>
              </a:rPr>
              <a:t> kan leiden tot </a:t>
            </a:r>
            <a:r>
              <a:rPr lang="nl-NL" sz="1200" b="0" kern="1200" dirty="0" err="1">
                <a:solidFill>
                  <a:schemeClr val="tx1"/>
                </a:solidFill>
                <a:effectLst/>
                <a:latin typeface="+mn-lt"/>
                <a:ea typeface="+mn-ea"/>
                <a:cs typeface="+mn-cs"/>
              </a:rPr>
              <a:t>demineralisatie</a:t>
            </a:r>
            <a:r>
              <a:rPr lang="nl-NL" sz="1200" b="0" kern="1200" dirty="0">
                <a:solidFill>
                  <a:schemeClr val="tx1"/>
                </a:solidFill>
                <a:effectLst/>
                <a:latin typeface="+mn-lt"/>
                <a:ea typeface="+mn-ea"/>
                <a:cs typeface="+mn-cs"/>
              </a:rPr>
              <a:t> van tanden (cariës en erosie) en overgevoeligheid14. De belangrijkste gevolgen van deze verwondingen zijn het verlies van glazuur en overgevoeligheid als gevolg van blootstelling van </a:t>
            </a:r>
            <a:r>
              <a:rPr lang="nl-NL" sz="1200" b="0" kern="1200" dirty="0" err="1">
                <a:solidFill>
                  <a:schemeClr val="tx1"/>
                </a:solidFill>
                <a:effectLst/>
                <a:latin typeface="+mn-lt"/>
                <a:ea typeface="+mn-ea"/>
                <a:cs typeface="+mn-cs"/>
              </a:rPr>
              <a:t>dentinale</a:t>
            </a:r>
            <a:r>
              <a:rPr lang="nl-NL" sz="1200" b="0" kern="1200" dirty="0">
                <a:solidFill>
                  <a:schemeClr val="tx1"/>
                </a:solidFill>
                <a:effectLst/>
                <a:latin typeface="+mn-lt"/>
                <a:ea typeface="+mn-ea"/>
                <a:cs typeface="+mn-cs"/>
              </a:rPr>
              <a:t> </a:t>
            </a:r>
            <a:r>
              <a:rPr lang="nl-NL" sz="1200" b="0" kern="1200" dirty="0" err="1">
                <a:solidFill>
                  <a:schemeClr val="tx1"/>
                </a:solidFill>
                <a:effectLst/>
                <a:latin typeface="+mn-lt"/>
                <a:ea typeface="+mn-ea"/>
                <a:cs typeface="+mn-cs"/>
              </a:rPr>
              <a:t>tubuli</a:t>
            </a:r>
            <a:r>
              <a:rPr lang="nl-NL" sz="1200" b="0" kern="1200" dirty="0">
                <a:solidFill>
                  <a:schemeClr val="tx1"/>
                </a:solidFill>
                <a:effectLst/>
                <a:latin typeface="+mn-lt"/>
                <a:ea typeface="+mn-ea"/>
                <a:cs typeface="+mn-cs"/>
              </a:rPr>
              <a:t>. (</a:t>
            </a:r>
            <a:r>
              <a:rPr lang="nl-NL" sz="1200" dirty="0">
                <a:solidFill>
                  <a:srgbClr val="192A67"/>
                </a:solidFill>
                <a:latin typeface="Arial" pitchFamily="34" charset="0"/>
                <a:cs typeface="Arial" pitchFamily="34" charset="0"/>
              </a:rPr>
              <a:t>Bron:</a:t>
            </a:r>
            <a:r>
              <a:rPr lang="nl-NL" sz="1200" dirty="0">
                <a:solidFill>
                  <a:srgbClr val="FF0000"/>
                </a:solidFill>
                <a:latin typeface="Arial" pitchFamily="34" charset="0"/>
                <a:cs typeface="Arial" pitchFamily="34" charset="0"/>
              </a:rPr>
              <a:t>  </a:t>
            </a:r>
            <a:r>
              <a:rPr lang="nl-NL" sz="1200" dirty="0">
                <a:solidFill>
                  <a:srgbClr val="192A67"/>
                </a:solidFill>
                <a:latin typeface="Arial" pitchFamily="34" charset="0"/>
                <a:cs typeface="Arial" pitchFamily="34" charset="0"/>
              </a:rPr>
              <a:t>Dental </a:t>
            </a:r>
            <a:r>
              <a:rPr lang="nl-NL" sz="1200" dirty="0" err="1">
                <a:solidFill>
                  <a:srgbClr val="192A67"/>
                </a:solidFill>
                <a:latin typeface="Arial" pitchFamily="34" charset="0"/>
                <a:cs typeface="Arial" pitchFamily="34" charset="0"/>
              </a:rPr>
              <a:t>manifestations</a:t>
            </a:r>
            <a:r>
              <a:rPr lang="nl-NL" sz="1200" dirty="0">
                <a:solidFill>
                  <a:srgbClr val="192A67"/>
                </a:solidFill>
                <a:latin typeface="Arial" pitchFamily="34" charset="0"/>
                <a:cs typeface="Arial" pitchFamily="34" charset="0"/>
              </a:rPr>
              <a:t> in </a:t>
            </a:r>
            <a:r>
              <a:rPr lang="nl-NL" sz="1200" dirty="0" err="1">
                <a:solidFill>
                  <a:srgbClr val="192A67"/>
                </a:solidFill>
                <a:latin typeface="Arial" pitchFamily="34" charset="0"/>
                <a:cs typeface="Arial" pitchFamily="34" charset="0"/>
              </a:rPr>
              <a:t>bariatric</a:t>
            </a:r>
            <a:r>
              <a:rPr lang="nl-NL" sz="1200" dirty="0">
                <a:solidFill>
                  <a:srgbClr val="192A67"/>
                </a:solidFill>
                <a:latin typeface="Arial" pitchFamily="34" charset="0"/>
                <a:cs typeface="Arial" pitchFamily="34" charset="0"/>
              </a:rPr>
              <a:t> </a:t>
            </a:r>
            <a:r>
              <a:rPr lang="nl-NL" sz="1200" dirty="0" err="1">
                <a:solidFill>
                  <a:srgbClr val="192A67"/>
                </a:solidFill>
                <a:latin typeface="Arial" pitchFamily="34" charset="0"/>
                <a:cs typeface="Arial" pitchFamily="34" charset="0"/>
              </a:rPr>
              <a:t>patients</a:t>
            </a:r>
            <a:r>
              <a:rPr lang="nl-NL" sz="1200" dirty="0">
                <a:solidFill>
                  <a:srgbClr val="192A67"/>
                </a:solidFill>
                <a:latin typeface="Arial" pitchFamily="34" charset="0"/>
                <a:cs typeface="Arial" pitchFamily="34" charset="0"/>
              </a:rPr>
              <a:t> - </a:t>
            </a:r>
            <a:r>
              <a:rPr lang="nl-NL" sz="1200" dirty="0" err="1">
                <a:solidFill>
                  <a:srgbClr val="192A67"/>
                </a:solidFill>
                <a:latin typeface="Arial" pitchFamily="34" charset="0"/>
                <a:cs typeface="Arial" pitchFamily="34" charset="0"/>
              </a:rPr>
              <a:t>review</a:t>
            </a:r>
            <a:r>
              <a:rPr lang="nl-NL" sz="1200" dirty="0">
                <a:solidFill>
                  <a:srgbClr val="192A67"/>
                </a:solidFill>
                <a:latin typeface="Arial" pitchFamily="34" charset="0"/>
                <a:cs typeface="Arial" pitchFamily="34" charset="0"/>
              </a:rPr>
              <a:t> of </a:t>
            </a:r>
            <a:r>
              <a:rPr lang="nl-NL" sz="1200" dirty="0" err="1">
                <a:solidFill>
                  <a:srgbClr val="192A67"/>
                </a:solidFill>
                <a:latin typeface="Arial" pitchFamily="34" charset="0"/>
                <a:cs typeface="Arial" pitchFamily="34" charset="0"/>
              </a:rPr>
              <a:t>literature</a:t>
            </a:r>
            <a:r>
              <a:rPr lang="nl-NL" sz="1200" dirty="0">
                <a:solidFill>
                  <a:srgbClr val="192A67"/>
                </a:solidFill>
                <a:latin typeface="Arial" pitchFamily="34" charset="0"/>
                <a:cs typeface="Arial" pitchFamily="34" charset="0"/>
              </a:rPr>
              <a:t> (DOI:  10.1590/S1678-77572009000700002)</a:t>
            </a:r>
            <a:endParaRPr lang="nl-NL" sz="1200" b="0" kern="1200" dirty="0">
              <a:solidFill>
                <a:schemeClr val="tx1"/>
              </a:solidFill>
              <a:effectLst/>
              <a:latin typeface="+mn-lt"/>
              <a:ea typeface="+mn-ea"/>
              <a:cs typeface="+mn-cs"/>
            </a:endParaRPr>
          </a:p>
          <a:p>
            <a:endParaRPr lang="nl-NL" dirty="0"/>
          </a:p>
          <a:p>
            <a:r>
              <a:rPr lang="nl-NL" b="1" dirty="0" err="1"/>
              <a:t>Xerostomie</a:t>
            </a:r>
            <a:r>
              <a:rPr lang="nl-NL" dirty="0"/>
              <a:t> is het gevoel van een droge mond, meestal (maar niet altijd) veroorzaakt door een af­name van de speekselproductie. Een volwassene produceert per dag ongeveer 500 ml speeksel. Bij </a:t>
            </a:r>
            <a:r>
              <a:rPr lang="nl-NL" b="1" dirty="0" err="1"/>
              <a:t>hyposialie</a:t>
            </a:r>
            <a:r>
              <a:rPr lang="nl-NL" dirty="0"/>
              <a:t> (objectief verminderde speekselproductie) is de productie afgenomen tot minder dan 150 ml per dag en is de samenstelling van het speeksel veranderd.</a:t>
            </a:r>
            <a:br>
              <a:rPr lang="nl-NL" dirty="0"/>
            </a:br>
            <a:r>
              <a:rPr lang="nl-NL" dirty="0"/>
              <a:t>Speeksel beschermt de slijmvliezen en de gebitselementen. Verder levert het een bijdrage aan kauwen en slikken, de voedselvertering, proeven en spreken. Bij een </a:t>
            </a:r>
            <a:r>
              <a:rPr lang="nl-NL" dirty="0" err="1"/>
              <a:t>hyposialie</a:t>
            </a:r>
            <a:r>
              <a:rPr lang="nl-NL" dirty="0"/>
              <a:t> is de afweerfunctie tegen infecties verstoord.</a:t>
            </a:r>
            <a:br>
              <a:rPr lang="nl-NL" dirty="0"/>
            </a:br>
            <a:r>
              <a:rPr lang="nl-NL" dirty="0"/>
              <a:t>Een droge mond gaat vaak gepaard met taai, draderig speeksel, smaakstoornissen, pijnklachten, problemen met kauwen en slikken, infecties van de mondslijmvliezen, cariës en tanderosie of problemen met de gebitsprothese. Als gevolg hiervan kan de voedselinname sterk afnemen. Ook kan het leiden tot een slechte adem en belemmeringen bij spreken en slapen. </a:t>
            </a:r>
          </a:p>
          <a:p>
            <a:endParaRPr lang="nl-NL" dirty="0"/>
          </a:p>
          <a:p>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12</a:t>
            </a:fld>
            <a:endParaRPr lang="nl-NL"/>
          </a:p>
        </p:txBody>
      </p:sp>
    </p:spTree>
    <p:extLst>
      <p:ext uri="{BB962C8B-B14F-4D97-AF65-F5344CB8AC3E}">
        <p14:creationId xmlns:p14="http://schemas.microsoft.com/office/powerpoint/2010/main" val="3053299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13</a:t>
            </a:fld>
            <a:endParaRPr lang="nl-NL"/>
          </a:p>
        </p:txBody>
      </p:sp>
    </p:spTree>
    <p:extLst>
      <p:ext uri="{BB962C8B-B14F-4D97-AF65-F5344CB8AC3E}">
        <p14:creationId xmlns:p14="http://schemas.microsoft.com/office/powerpoint/2010/main" val="71818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Som, fruit, brood, </a:t>
            </a:r>
          </a:p>
          <a:p>
            <a:endParaRPr lang="nl-NL" dirty="0"/>
          </a:p>
          <a:p>
            <a:r>
              <a:rPr lang="nl-NL" dirty="0"/>
              <a:t>Drinkmomenten</a:t>
            </a:r>
            <a:r>
              <a:rPr lang="nl-NL" baseline="0" dirty="0"/>
              <a:t> zonder water, thee of koffie met toevoegingen</a:t>
            </a:r>
          </a:p>
          <a:p>
            <a:r>
              <a:rPr lang="nl-NL" baseline="0" dirty="0"/>
              <a:t>Drinkmomenten, met toevoegingen,  </a:t>
            </a:r>
            <a:r>
              <a:rPr lang="nl-NL" baseline="0" dirty="0" err="1"/>
              <a:t>slimpie</a:t>
            </a:r>
            <a:r>
              <a:rPr lang="nl-NL" baseline="0" dirty="0"/>
              <a:t>, sojamelk, </a:t>
            </a:r>
          </a:p>
          <a:p>
            <a:endParaRPr lang="nl-NL" baseline="0" dirty="0"/>
          </a:p>
          <a:p>
            <a:pPr rtl="0" eaLnBrk="1" fontAlgn="t" latinLnBrk="0" hangingPunct="1"/>
            <a:r>
              <a:rPr lang="nl-NL" sz="1200" b="1" i="0" u="none" strike="noStrike" kern="1200" dirty="0">
                <a:solidFill>
                  <a:schemeClr val="tx1"/>
                </a:solidFill>
                <a:latin typeface="+mn-lt"/>
                <a:ea typeface="+mn-ea"/>
                <a:cs typeface="+mn-cs"/>
              </a:rPr>
              <a:t>Gemiddeld aantal tussendoortjes:</a:t>
            </a:r>
            <a:r>
              <a:rPr lang="nl-NL" sz="1200" b="1" i="0" u="none" strike="noStrike" kern="1200" baseline="0" dirty="0">
                <a:solidFill>
                  <a:schemeClr val="tx1"/>
                </a:solidFill>
                <a:latin typeface="+mn-lt"/>
                <a:ea typeface="+mn-ea"/>
                <a:cs typeface="+mn-cs"/>
              </a:rPr>
              <a:t> </a:t>
            </a:r>
            <a:r>
              <a:rPr lang="nl-NL" sz="1200" b="1" i="0" u="none" strike="noStrike" kern="1200" dirty="0">
                <a:solidFill>
                  <a:schemeClr val="tx1"/>
                </a:solidFill>
                <a:latin typeface="+mn-lt"/>
                <a:ea typeface="+mn-ea"/>
                <a:cs typeface="+mn-cs"/>
              </a:rPr>
              <a:t>4  per dag </a:t>
            </a:r>
          </a:p>
          <a:p>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14</a:t>
            </a:fld>
            <a:endParaRPr lang="nl-NL"/>
          </a:p>
        </p:txBody>
      </p:sp>
    </p:spTree>
    <p:extLst>
      <p:ext uri="{BB962C8B-B14F-4D97-AF65-F5344CB8AC3E}">
        <p14:creationId xmlns:p14="http://schemas.microsoft.com/office/powerpoint/2010/main" val="3528517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solidFill>
                  <a:srgbClr val="FDC600"/>
                </a:solidFill>
              </a:rPr>
              <a:t>oorzaak vast zittend voedsel </a:t>
            </a:r>
            <a:r>
              <a:rPr lang="nl-NL" dirty="0" err="1">
                <a:solidFill>
                  <a:srgbClr val="FDC600"/>
                </a:solidFill>
              </a:rPr>
              <a:t>maaltijdgerelateerd</a:t>
            </a:r>
            <a:r>
              <a:rPr lang="nl-NL" dirty="0">
                <a:solidFill>
                  <a:srgbClr val="FDC600"/>
                </a:solidFill>
              </a:rPr>
              <a:t> en eetgedrag</a:t>
            </a:r>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15</a:t>
            </a:fld>
            <a:endParaRPr lang="nl-NL"/>
          </a:p>
        </p:txBody>
      </p:sp>
    </p:spTree>
    <p:extLst>
      <p:ext uri="{BB962C8B-B14F-4D97-AF65-F5344CB8AC3E}">
        <p14:creationId xmlns:p14="http://schemas.microsoft.com/office/powerpoint/2010/main" val="2535535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55000" lnSpcReduction="20000"/>
          </a:bodyPr>
          <a:lstStyle/>
          <a:p>
            <a:r>
              <a:rPr lang="nl-NL" sz="1200" dirty="0">
                <a:latin typeface="Arial" pitchFamily="34" charset="0"/>
                <a:cs typeface="Arial" pitchFamily="34" charset="0"/>
              </a:rPr>
              <a:t>(voorkeur: zoete voedingsmiddelen ↑ )</a:t>
            </a:r>
            <a:endParaRPr lang="nl-NL" dirty="0"/>
          </a:p>
          <a:p>
            <a:endParaRPr lang="nl-NL" dirty="0"/>
          </a:p>
          <a:p>
            <a:r>
              <a:rPr lang="nl-NL" dirty="0"/>
              <a:t>Eetgedrag; vastzittend</a:t>
            </a:r>
            <a:r>
              <a:rPr lang="nl-NL" baseline="0" dirty="0"/>
              <a:t> voedsel,  omdat het voedsel vast zit en de darmmotoriek is te traag ten opzichte van ons eetsnelheid en  hapgrootte  Speekselvorming en  tanderosie toename </a:t>
            </a:r>
            <a:endParaRPr lang="nl-NL" dirty="0"/>
          </a:p>
          <a:p>
            <a:r>
              <a:rPr lang="nl-NL" dirty="0"/>
              <a:t>Soja melk, verhouding calcium</a:t>
            </a:r>
            <a:r>
              <a:rPr lang="nl-NL" baseline="0" dirty="0"/>
              <a:t> /fosfaat en een  suiker wordt aan de toegevoegd</a:t>
            </a:r>
            <a:endParaRPr lang="nl-NL" dirty="0"/>
          </a:p>
          <a:p>
            <a:r>
              <a:rPr lang="nl-NL" dirty="0" err="1"/>
              <a:t>Probiotica</a:t>
            </a:r>
            <a:r>
              <a:rPr lang="nl-NL" dirty="0"/>
              <a:t> </a:t>
            </a:r>
            <a:r>
              <a:rPr lang="nl-NL" baseline="0" dirty="0"/>
              <a:t> na BC positieve invloed op het voorkomen </a:t>
            </a:r>
            <a:r>
              <a:rPr lang="nl-NL" baseline="0" dirty="0" err="1"/>
              <a:t>caries</a:t>
            </a:r>
            <a:r>
              <a:rPr lang="nl-NL" baseline="0" dirty="0"/>
              <a:t> en parodontitis</a:t>
            </a:r>
          </a:p>
          <a:p>
            <a:endParaRPr lang="nl-NL" baseline="0" dirty="0"/>
          </a:p>
          <a:p>
            <a:r>
              <a:rPr lang="nl-NL" baseline="0" dirty="0"/>
              <a:t>Hoge intake van eenvoudige koolhydraten toename van braken,  </a:t>
            </a:r>
            <a:r>
              <a:rPr lang="nl-NL" baseline="0" dirty="0" err="1"/>
              <a:t>miselijkheid</a:t>
            </a:r>
            <a:r>
              <a:rPr lang="nl-NL" baseline="0" dirty="0"/>
              <a:t>, dumping klachten</a:t>
            </a:r>
          </a:p>
          <a:p>
            <a:r>
              <a:rPr lang="nl-NL" baseline="0" dirty="0"/>
              <a:t>Calcium suppletie innemen met iets zuurs en zeker niet  voor het slapen gaan</a:t>
            </a:r>
          </a:p>
          <a:p>
            <a:r>
              <a:rPr lang="nl-NL" baseline="0" dirty="0" err="1"/>
              <a:t>Citraattussen</a:t>
            </a:r>
            <a:r>
              <a:rPr lang="nl-NL" baseline="0" dirty="0"/>
              <a:t> de maaltijden hoeft niet met zuur ingenomen te worden</a:t>
            </a:r>
          </a:p>
          <a:p>
            <a:endParaRPr lang="nl-NL" baseline="0" dirty="0"/>
          </a:p>
          <a:p>
            <a:r>
              <a:rPr lang="nl-NL" sz="1200" kern="1200" dirty="0" err="1">
                <a:solidFill>
                  <a:schemeClr val="tx1"/>
                </a:solidFill>
                <a:effectLst/>
                <a:latin typeface="+mn-lt"/>
                <a:ea typeface="+mn-ea"/>
                <a:cs typeface="+mn-cs"/>
              </a:rPr>
              <a:t>Smoothies</a:t>
            </a:r>
            <a:r>
              <a:rPr lang="nl-NL" sz="1200" kern="1200" dirty="0">
                <a:solidFill>
                  <a:schemeClr val="tx1"/>
                </a:solidFill>
                <a:effectLst/>
                <a:latin typeface="+mn-lt"/>
                <a:ea typeface="+mn-ea"/>
                <a:cs typeface="+mn-cs"/>
              </a:rPr>
              <a:t>: nadeel eten van vers fruit is gezonder. Kauwen kost energie en daarnaast gaat de speekselsecretie in de mond omhoog, waardoor zuur sneller geneutraliseerd wordt. </a:t>
            </a:r>
          </a:p>
          <a:p>
            <a:endParaRPr lang="nl-NL" sz="1200" kern="1200" dirty="0">
              <a:solidFill>
                <a:schemeClr val="tx1"/>
              </a:solidFill>
              <a:effectLst/>
              <a:latin typeface="+mn-lt"/>
              <a:ea typeface="+mn-ea"/>
              <a:cs typeface="+mn-cs"/>
            </a:endParaRPr>
          </a:p>
          <a:p>
            <a:r>
              <a:rPr lang="nl-NL" dirty="0">
                <a:latin typeface="Arial" pitchFamily="34" charset="0"/>
                <a:cs typeface="Arial" pitchFamily="34" charset="0"/>
              </a:rPr>
              <a:t>BS</a:t>
            </a:r>
            <a:r>
              <a:rPr lang="nl-NL" baseline="0" dirty="0">
                <a:latin typeface="Arial" pitchFamily="34" charset="0"/>
                <a:cs typeface="Arial" pitchFamily="34" charset="0"/>
              </a:rPr>
              <a:t> zorgt voor verandering in </a:t>
            </a:r>
            <a:r>
              <a:rPr lang="nl-NL" baseline="0" dirty="0" err="1">
                <a:latin typeface="Arial" pitchFamily="34" charset="0"/>
                <a:cs typeface="Arial" pitchFamily="34" charset="0"/>
              </a:rPr>
              <a:t>darmmicrobiota</a:t>
            </a:r>
            <a:r>
              <a:rPr lang="nl-NL" baseline="0" dirty="0">
                <a:latin typeface="Arial" pitchFamily="34" charset="0"/>
                <a:cs typeface="Arial" pitchFamily="34" charset="0"/>
              </a:rPr>
              <a:t>, toename van </a:t>
            </a:r>
            <a:r>
              <a:rPr lang="nl-NL" baseline="0" dirty="0" err="1">
                <a:latin typeface="Arial" pitchFamily="34" charset="0"/>
                <a:cs typeface="Arial" pitchFamily="34" charset="0"/>
              </a:rPr>
              <a:t>Bacteroides</a:t>
            </a:r>
            <a:r>
              <a:rPr lang="nl-NL" baseline="0" dirty="0">
                <a:latin typeface="Arial" pitchFamily="34" charset="0"/>
                <a:cs typeface="Arial" pitchFamily="34" charset="0"/>
              </a:rPr>
              <a:t>  +++ verandering van gastro intestinale flux, vermindering van de zuurgraad, verandering in eetgewoonten ( onverteerbare resten)</a:t>
            </a:r>
          </a:p>
          <a:p>
            <a:r>
              <a:rPr lang="nl-NL" baseline="0" dirty="0">
                <a:latin typeface="Arial" pitchFamily="34" charset="0"/>
                <a:cs typeface="Arial" pitchFamily="34" charset="0"/>
              </a:rPr>
              <a:t>Door BC </a:t>
            </a:r>
            <a:r>
              <a:rPr lang="nl-NL" baseline="0" dirty="0" err="1">
                <a:latin typeface="Arial" pitchFamily="34" charset="0"/>
                <a:cs typeface="Arial" pitchFamily="34" charset="0"/>
              </a:rPr>
              <a:t>versstoord</a:t>
            </a:r>
            <a:r>
              <a:rPr lang="nl-NL" baseline="0" dirty="0">
                <a:latin typeface="Arial" pitchFamily="34" charset="0"/>
                <a:cs typeface="Arial" pitchFamily="34" charset="0"/>
              </a:rPr>
              <a:t> de </a:t>
            </a:r>
            <a:r>
              <a:rPr lang="nl-NL" baseline="0" dirty="0" err="1">
                <a:latin typeface="Arial" pitchFamily="34" charset="0"/>
                <a:cs typeface="Arial" pitchFamily="34" charset="0"/>
              </a:rPr>
              <a:t>bacterien</a:t>
            </a:r>
            <a:r>
              <a:rPr lang="nl-NL" baseline="0" dirty="0">
                <a:latin typeface="Arial" pitchFamily="34" charset="0"/>
                <a:cs typeface="Arial" pitchFamily="34" charset="0"/>
              </a:rPr>
              <a:t> in de dikke darm </a:t>
            </a:r>
            <a:r>
              <a:rPr lang="nl-NL" baseline="0" dirty="0" err="1">
                <a:latin typeface="Arial" pitchFamily="34" charset="0"/>
                <a:cs typeface="Arial" pitchFamily="34" charset="0"/>
              </a:rPr>
              <a:t>anerobe</a:t>
            </a:r>
            <a:r>
              <a:rPr lang="nl-NL" baseline="0" dirty="0">
                <a:latin typeface="Arial" pitchFamily="34" charset="0"/>
                <a:cs typeface="Arial" pitchFamily="34" charset="0"/>
              </a:rPr>
              <a:t> </a:t>
            </a:r>
            <a:r>
              <a:rPr lang="nl-NL" baseline="0" dirty="0" err="1">
                <a:latin typeface="Arial" pitchFamily="34" charset="0"/>
                <a:cs typeface="Arial" pitchFamily="34" charset="0"/>
              </a:rPr>
              <a:t>bact</a:t>
            </a:r>
            <a:r>
              <a:rPr lang="nl-NL" baseline="0" dirty="0">
                <a:latin typeface="Arial" pitchFamily="34" charset="0"/>
                <a:cs typeface="Arial" pitchFamily="34" charset="0"/>
              </a:rPr>
              <a:t>. </a:t>
            </a:r>
            <a:endParaRPr lang="nl-NL" dirty="0">
              <a:latin typeface="Arial" pitchFamily="34" charset="0"/>
              <a:cs typeface="Arial" pitchFamily="34" charset="0"/>
            </a:endParaRPr>
          </a:p>
          <a:p>
            <a:r>
              <a:rPr lang="nl-NL" dirty="0" err="1">
                <a:latin typeface="Arial" pitchFamily="34" charset="0"/>
                <a:cs typeface="Arial" pitchFamily="34" charset="0"/>
              </a:rPr>
              <a:t>sPorphyrmona</a:t>
            </a:r>
            <a:r>
              <a:rPr lang="nl-NL" dirty="0">
                <a:latin typeface="Arial" pitchFamily="34" charset="0"/>
                <a:cs typeface="Arial" pitchFamily="34" charset="0"/>
              </a:rPr>
              <a:t> </a:t>
            </a:r>
            <a:r>
              <a:rPr lang="nl-NL" dirty="0" err="1">
                <a:latin typeface="Arial" pitchFamily="34" charset="0"/>
                <a:cs typeface="Arial" pitchFamily="34" charset="0"/>
              </a:rPr>
              <a:t>gingivalis</a:t>
            </a:r>
            <a:r>
              <a:rPr lang="nl-NL" dirty="0">
                <a:latin typeface="Arial" pitchFamily="34" charset="0"/>
                <a:cs typeface="Arial" pitchFamily="34" charset="0"/>
              </a:rPr>
              <a:t>  </a:t>
            </a:r>
            <a:r>
              <a:rPr lang="nl-NL" dirty="0" err="1">
                <a:latin typeface="Arial" pitchFamily="34" charset="0"/>
                <a:cs typeface="Arial" pitchFamily="34" charset="0"/>
              </a:rPr>
              <a:t>periopathogen</a:t>
            </a:r>
            <a:r>
              <a:rPr lang="nl-NL" dirty="0">
                <a:latin typeface="Arial" pitchFamily="34" charset="0"/>
                <a:cs typeface="Arial" pitchFamily="34" charset="0"/>
              </a:rPr>
              <a:t> </a:t>
            </a:r>
            <a:r>
              <a:rPr lang="nl-NL" dirty="0" err="1">
                <a:latin typeface="Arial" pitchFamily="34" charset="0"/>
                <a:cs typeface="Arial" pitchFamily="34" charset="0"/>
              </a:rPr>
              <a:t>bacterien</a:t>
            </a:r>
            <a:endParaRPr lang="nl-NL" dirty="0">
              <a:latin typeface="Arial" pitchFamily="34" charset="0"/>
              <a:cs typeface="Arial" pitchFamily="34" charset="0"/>
            </a:endParaRPr>
          </a:p>
          <a:p>
            <a:r>
              <a:rPr lang="nl-NL" dirty="0">
                <a:latin typeface="Arial" pitchFamily="34" charset="0"/>
                <a:cs typeface="Arial" pitchFamily="34" charset="0"/>
              </a:rPr>
              <a:t>Vitamine</a:t>
            </a:r>
            <a:r>
              <a:rPr lang="nl-NL" baseline="0" dirty="0">
                <a:latin typeface="Arial" pitchFamily="34" charset="0"/>
                <a:cs typeface="Arial" pitchFamily="34" charset="0"/>
              </a:rPr>
              <a:t> C en D tekort en vele braken </a:t>
            </a:r>
            <a:endParaRPr lang="nl-NL" dirty="0">
              <a:latin typeface="Arial" pitchFamily="34" charset="0"/>
              <a:cs typeface="Arial" pitchFamily="34" charset="0"/>
            </a:endParaRPr>
          </a:p>
          <a:p>
            <a:r>
              <a:rPr lang="nl-NL" dirty="0">
                <a:latin typeface="Arial" pitchFamily="34" charset="0"/>
                <a:cs typeface="Arial" pitchFamily="34" charset="0"/>
              </a:rPr>
              <a:t>Tekort aan calcium  osteoporose</a:t>
            </a:r>
            <a:r>
              <a:rPr lang="nl-NL" baseline="0" dirty="0">
                <a:latin typeface="Arial" pitchFamily="34" charset="0"/>
                <a:cs typeface="Arial" pitchFamily="34" charset="0"/>
              </a:rPr>
              <a:t> leidt tot alveolair botverlies </a:t>
            </a:r>
          </a:p>
          <a:p>
            <a:endParaRPr lang="nl-NL" baseline="0" dirty="0">
              <a:latin typeface="Arial" pitchFamily="34" charset="0"/>
              <a:cs typeface="Arial" pitchFamily="34" charset="0"/>
            </a:endParaRPr>
          </a:p>
          <a:p>
            <a:r>
              <a:rPr lang="nl-NL" baseline="0" dirty="0">
                <a:latin typeface="Arial" pitchFamily="34" charset="0"/>
                <a:cs typeface="Arial" pitchFamily="34" charset="0"/>
              </a:rPr>
              <a:t>Groei van aerobe </a:t>
            </a:r>
            <a:r>
              <a:rPr lang="nl-NL" baseline="0" dirty="0" err="1">
                <a:latin typeface="Arial" pitchFamily="34" charset="0"/>
                <a:cs typeface="Arial" pitchFamily="34" charset="0"/>
              </a:rPr>
              <a:t>bacterien</a:t>
            </a:r>
            <a:r>
              <a:rPr lang="nl-NL" baseline="0" dirty="0">
                <a:latin typeface="Arial" pitchFamily="34" charset="0"/>
                <a:cs typeface="Arial" pitchFamily="34" charset="0"/>
              </a:rPr>
              <a:t> door de anatomische veranderingen, </a:t>
            </a:r>
          </a:p>
          <a:p>
            <a:r>
              <a:rPr lang="nl-NL" baseline="0" dirty="0">
                <a:latin typeface="Arial" pitchFamily="34" charset="0"/>
                <a:cs typeface="Arial" pitchFamily="34" charset="0"/>
              </a:rPr>
              <a:t>Darmkolonisatie</a:t>
            </a:r>
          </a:p>
          <a:p>
            <a:r>
              <a:rPr lang="nl-NL" baseline="0" dirty="0">
                <a:latin typeface="Arial" pitchFamily="34" charset="0"/>
                <a:cs typeface="Arial" pitchFamily="34" charset="0"/>
              </a:rPr>
              <a:t>*** vermindering van vetinname,  verandering van de zuurgraad in de darm  reductie van de zuurgraad in de darm, </a:t>
            </a:r>
            <a:r>
              <a:rPr lang="nl-NL" baseline="0" dirty="0" err="1">
                <a:latin typeface="Arial" pitchFamily="34" charset="0"/>
                <a:cs typeface="Arial" pitchFamily="34" charset="0"/>
              </a:rPr>
              <a:t>ph</a:t>
            </a:r>
            <a:r>
              <a:rPr lang="nl-NL" baseline="0" dirty="0">
                <a:latin typeface="Arial" pitchFamily="34" charset="0"/>
                <a:cs typeface="Arial" pitchFamily="34" charset="0"/>
              </a:rPr>
              <a:t> verlaging in de darm, </a:t>
            </a:r>
          </a:p>
          <a:p>
            <a:endParaRPr lang="nl-NL" baseline="0" dirty="0">
              <a:latin typeface="Arial" pitchFamily="34" charset="0"/>
              <a:cs typeface="Arial" pitchFamily="34" charset="0"/>
            </a:endParaRPr>
          </a:p>
          <a:p>
            <a:r>
              <a:rPr lang="nl-NL" baseline="0" dirty="0">
                <a:latin typeface="Arial" pitchFamily="34" charset="0"/>
                <a:cs typeface="Arial" pitchFamily="34" charset="0"/>
              </a:rPr>
              <a:t>Bacterieflora: hoog aanbod van onverteerbaar voedsel </a:t>
            </a:r>
          </a:p>
          <a:p>
            <a:endParaRPr lang="nl-NL" baseline="0" dirty="0">
              <a:latin typeface="Arial" pitchFamily="34" charset="0"/>
              <a:cs typeface="Arial" pitchFamily="34" charset="0"/>
            </a:endParaRPr>
          </a:p>
          <a:p>
            <a:r>
              <a:rPr lang="nl-NL" sz="1200" b="0" i="0" u="none" strike="noStrike" kern="1200" dirty="0">
                <a:solidFill>
                  <a:schemeClr val="tx1"/>
                </a:solidFill>
                <a:latin typeface="+mn-lt"/>
                <a:ea typeface="+mn-ea"/>
                <a:cs typeface="+mn-cs"/>
              </a:rPr>
              <a:t>Onze mond wordt bewoond door honderden verschillende micro-organismen. De meesten zijn onschadelijk, maar een aantal van deze micro-organismen veroorzaakt ziekte in de mond of andere delen van ons lichaam. </a:t>
            </a:r>
            <a:r>
              <a:rPr lang="nl-NL" dirty="0"/>
              <a:t/>
            </a:r>
            <a:br>
              <a:rPr lang="nl-NL" dirty="0"/>
            </a:br>
            <a:r>
              <a:rPr lang="nl-NL" sz="1200" b="0" i="0" u="none" strike="noStrike" kern="1200" dirty="0">
                <a:solidFill>
                  <a:schemeClr val="tx1"/>
                </a:solidFill>
                <a:latin typeface="+mn-lt"/>
                <a:ea typeface="+mn-ea"/>
                <a:cs typeface="+mn-cs"/>
              </a:rPr>
              <a:t>Eén van deze ziekteverwekkers is </a:t>
            </a:r>
            <a:r>
              <a:rPr lang="nl-NL" sz="1200" b="0" i="0" u="none" strike="noStrike" kern="1200" dirty="0" err="1">
                <a:solidFill>
                  <a:schemeClr val="tx1"/>
                </a:solidFill>
                <a:latin typeface="+mn-lt"/>
                <a:ea typeface="+mn-ea"/>
                <a:cs typeface="+mn-cs"/>
              </a:rPr>
              <a:t>Porphyromonas</a:t>
            </a:r>
            <a:r>
              <a:rPr lang="nl-NL" sz="1200" b="0" i="0" u="none" strike="noStrike" kern="1200" dirty="0">
                <a:solidFill>
                  <a:schemeClr val="tx1"/>
                </a:solidFill>
                <a:latin typeface="+mn-lt"/>
                <a:ea typeface="+mn-ea"/>
                <a:cs typeface="+mn-cs"/>
              </a:rPr>
              <a:t> </a:t>
            </a:r>
            <a:r>
              <a:rPr lang="nl-NL" sz="1200" b="0" i="0" u="none" strike="noStrike" kern="1200" dirty="0" err="1">
                <a:solidFill>
                  <a:schemeClr val="tx1"/>
                </a:solidFill>
                <a:latin typeface="+mn-lt"/>
                <a:ea typeface="+mn-ea"/>
                <a:cs typeface="+mn-cs"/>
              </a:rPr>
              <a:t>gingivalis</a:t>
            </a:r>
            <a:r>
              <a:rPr lang="nl-NL" sz="1200" b="0" i="0" u="none" strike="noStrike" kern="1200" dirty="0">
                <a:solidFill>
                  <a:schemeClr val="tx1"/>
                </a:solidFill>
                <a:latin typeface="+mn-lt"/>
                <a:ea typeface="+mn-ea"/>
                <a:cs typeface="+mn-cs"/>
              </a:rPr>
              <a:t> (P. </a:t>
            </a:r>
            <a:r>
              <a:rPr lang="nl-NL" sz="1200" b="0" i="0" u="none" strike="noStrike" kern="1200" dirty="0" err="1">
                <a:solidFill>
                  <a:schemeClr val="tx1"/>
                </a:solidFill>
                <a:latin typeface="+mn-lt"/>
                <a:ea typeface="+mn-ea"/>
                <a:cs typeface="+mn-cs"/>
              </a:rPr>
              <a:t>gingivalis</a:t>
            </a:r>
            <a:r>
              <a:rPr lang="nl-NL" sz="1200" b="0" i="0" u="none" strike="noStrike" kern="1200" dirty="0">
                <a:solidFill>
                  <a:schemeClr val="tx1"/>
                </a:solidFill>
                <a:latin typeface="+mn-lt"/>
                <a:ea typeface="+mn-ea"/>
                <a:cs typeface="+mn-cs"/>
              </a:rPr>
              <a:t>). Deze bacterie wordt niet alleen geassocieerd met parodontitis, een ontstekingsziekte van de weefsels rondom onze tanden, maar ook met de auto-immuunziekte reumatoïde artritis. Personen met parodontitis lopen een twee keer hoger risico op reumatoïde artritis dan mensen met gezond tandvlees. </a:t>
            </a:r>
          </a:p>
          <a:p>
            <a:endParaRPr lang="nl-NL" sz="1200" b="0" i="0" u="none" strike="noStrike"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Deze daling van de BMI ging gepaard met gelijktijdige verbetering van de HbA1c-waarden. </a:t>
            </a:r>
            <a:r>
              <a:rPr lang="nl-NL" sz="1200" kern="1200" dirty="0" err="1">
                <a:solidFill>
                  <a:schemeClr val="tx1"/>
                </a:solidFill>
                <a:effectLst/>
                <a:latin typeface="+mn-lt"/>
                <a:ea typeface="+mn-ea"/>
                <a:cs typeface="+mn-cs"/>
              </a:rPr>
              <a:t>Bariatrische</a:t>
            </a:r>
            <a:r>
              <a:rPr lang="nl-NL" sz="1200" kern="1200" dirty="0">
                <a:solidFill>
                  <a:schemeClr val="tx1"/>
                </a:solidFill>
                <a:effectLst/>
                <a:latin typeface="+mn-lt"/>
                <a:ea typeface="+mn-ea"/>
                <a:cs typeface="+mn-cs"/>
              </a:rPr>
              <a:t> chirurgie had geen significant effect op de mondgezondheid noch op de perceptie van kwaliteit van leven beïnvloed door orale aandoeningen, ondanks aanzienlijk gewichtsverlies en verbeteringen in algemene gezondheidsparameters. (Bron: </a:t>
            </a:r>
            <a:r>
              <a:rPr lang="nl-NL" sz="1200" kern="1200" dirty="0" err="1">
                <a:solidFill>
                  <a:schemeClr val="tx1"/>
                </a:solidFill>
                <a:effectLst/>
                <a:latin typeface="+mn-lt"/>
                <a:ea typeface="+mn-ea"/>
                <a:cs typeface="+mn-cs"/>
              </a:rPr>
              <a:t>Oral</a:t>
            </a:r>
            <a:r>
              <a:rPr lang="nl-NL" sz="1200" kern="1200" dirty="0">
                <a:solidFill>
                  <a:schemeClr val="tx1"/>
                </a:solidFill>
                <a:effectLst/>
                <a:latin typeface="+mn-lt"/>
                <a:ea typeface="+mn-ea"/>
                <a:cs typeface="+mn-cs"/>
              </a:rPr>
              <a:t> Health Status</a:t>
            </a:r>
            <a:r>
              <a:rPr lang="nl-NL" sz="1200" kern="1200" baseline="0" dirty="0">
                <a:solidFill>
                  <a:schemeClr val="tx1"/>
                </a:solidFill>
                <a:effectLst/>
                <a:latin typeface="+mn-lt"/>
                <a:ea typeface="+mn-ea"/>
                <a:cs typeface="+mn-cs"/>
              </a:rPr>
              <a:t> of </a:t>
            </a:r>
            <a:r>
              <a:rPr lang="nl-NL" sz="1200" kern="1200" baseline="0" dirty="0" err="1">
                <a:solidFill>
                  <a:schemeClr val="tx1"/>
                </a:solidFill>
                <a:effectLst/>
                <a:latin typeface="+mn-lt"/>
                <a:ea typeface="+mn-ea"/>
                <a:cs typeface="+mn-cs"/>
              </a:rPr>
              <a:t>patients</a:t>
            </a:r>
            <a:r>
              <a:rPr lang="nl-NL" sz="1200" kern="1200" baseline="0" dirty="0">
                <a:solidFill>
                  <a:schemeClr val="tx1"/>
                </a:solidFill>
                <a:effectLst/>
                <a:latin typeface="+mn-lt"/>
                <a:ea typeface="+mn-ea"/>
                <a:cs typeface="+mn-cs"/>
              </a:rPr>
              <a:t> </a:t>
            </a:r>
            <a:r>
              <a:rPr lang="nl-NL" sz="1200" kern="1200" baseline="0" dirty="0" err="1">
                <a:solidFill>
                  <a:schemeClr val="tx1"/>
                </a:solidFill>
                <a:effectLst/>
                <a:latin typeface="+mn-lt"/>
                <a:ea typeface="+mn-ea"/>
                <a:cs typeface="+mn-cs"/>
              </a:rPr>
              <a:t>before</a:t>
            </a:r>
            <a:r>
              <a:rPr lang="nl-NL" sz="1200" kern="1200" baseline="0" dirty="0">
                <a:solidFill>
                  <a:schemeClr val="tx1"/>
                </a:solidFill>
                <a:effectLst/>
                <a:latin typeface="+mn-lt"/>
                <a:ea typeface="+mn-ea"/>
                <a:cs typeface="+mn-cs"/>
              </a:rPr>
              <a:t> and </a:t>
            </a:r>
            <a:r>
              <a:rPr lang="nl-NL" sz="1200" kern="1200" baseline="0" dirty="0" err="1">
                <a:solidFill>
                  <a:schemeClr val="tx1"/>
                </a:solidFill>
                <a:effectLst/>
                <a:latin typeface="+mn-lt"/>
                <a:ea typeface="+mn-ea"/>
                <a:cs typeface="+mn-cs"/>
              </a:rPr>
              <a:t>after</a:t>
            </a:r>
            <a:r>
              <a:rPr lang="nl-NL" sz="1200" kern="1200" baseline="0" dirty="0">
                <a:solidFill>
                  <a:schemeClr val="tx1"/>
                </a:solidFill>
                <a:effectLst/>
                <a:latin typeface="+mn-lt"/>
                <a:ea typeface="+mn-ea"/>
                <a:cs typeface="+mn-cs"/>
              </a:rPr>
              <a:t> BC)</a:t>
            </a:r>
          </a:p>
          <a:p>
            <a:endParaRPr lang="nl-NL" dirty="0"/>
          </a:p>
          <a:p>
            <a:r>
              <a:rPr lang="nl-NL" dirty="0"/>
              <a:t>Producten te vlezig of  / draderig, brood , vlees</a:t>
            </a:r>
          </a:p>
          <a:p>
            <a:r>
              <a:rPr lang="nl-NL" dirty="0"/>
              <a:t>1 minuut regel</a:t>
            </a:r>
          </a:p>
          <a:p>
            <a:endParaRPr lang="nl-NL" dirty="0"/>
          </a:p>
          <a:p>
            <a:r>
              <a:rPr lang="nl-NL" sz="1200" b="1" i="0" u="none" strike="noStrike" kern="1200" dirty="0">
                <a:solidFill>
                  <a:schemeClr val="tx1"/>
                </a:solidFill>
                <a:latin typeface="+mn-lt"/>
                <a:ea typeface="+mn-ea"/>
                <a:cs typeface="+mn-cs"/>
              </a:rPr>
              <a:t>Stop met roken</a:t>
            </a:r>
          </a:p>
          <a:p>
            <a:r>
              <a:rPr lang="nl-NL" sz="1200" b="0" i="0" u="none" strike="noStrike" kern="1200" dirty="0">
                <a:solidFill>
                  <a:schemeClr val="tx1"/>
                </a:solidFill>
                <a:latin typeface="+mn-lt"/>
                <a:ea typeface="+mn-ea"/>
                <a:cs typeface="+mn-cs"/>
              </a:rPr>
              <a:t>Roken verslapt het sluitspiertje tussen de slokdarm en de maag. </a:t>
            </a:r>
            <a:r>
              <a:rPr lang="nl-NL" sz="1200" b="0" i="0" u="sng" strike="noStrike" kern="1200" dirty="0">
                <a:solidFill>
                  <a:schemeClr val="tx1"/>
                </a:solidFill>
                <a:latin typeface="+mn-lt"/>
                <a:ea typeface="+mn-ea"/>
                <a:cs typeface="+mn-cs"/>
                <a:hlinkClick r:id="rId3"/>
              </a:rPr>
              <a:t>Stop</a:t>
            </a:r>
            <a:r>
              <a:rPr lang="nl-NL" sz="1200" b="0" i="0" u="none" strike="noStrike" kern="1200" dirty="0">
                <a:solidFill>
                  <a:schemeClr val="tx1"/>
                </a:solidFill>
                <a:latin typeface="+mn-lt"/>
                <a:ea typeface="+mn-ea"/>
                <a:cs typeface="+mn-cs"/>
              </a:rPr>
              <a:t> dus met roken om brandend maagzuur tegen te gaan.</a:t>
            </a:r>
          </a:p>
          <a:p>
            <a:r>
              <a:rPr lang="nl-NL" sz="1200" b="0" i="0" u="none" strike="noStrike" kern="1200" dirty="0">
                <a:solidFill>
                  <a:schemeClr val="tx1"/>
                </a:solidFill>
                <a:latin typeface="+mn-lt"/>
                <a:ea typeface="+mn-ea"/>
                <a:cs typeface="+mn-cs"/>
              </a:rPr>
              <a:t>Sommige producten kunnen de klachten verergeren. Wat dat is verschilt per persoon. Alcohol, pepermunt, </a:t>
            </a:r>
            <a:r>
              <a:rPr lang="nl-NL" sz="1200" b="0" i="0" u="sng" kern="1200" dirty="0">
                <a:solidFill>
                  <a:schemeClr val="tx1"/>
                </a:solidFill>
                <a:latin typeface="+mn-lt"/>
                <a:ea typeface="+mn-ea"/>
                <a:cs typeface="+mn-cs"/>
                <a:hlinkClick r:id="rId3"/>
              </a:rPr>
              <a:t>chocola</a:t>
            </a:r>
            <a:r>
              <a:rPr lang="nl-NL" sz="1200" b="0" i="0" u="none" strike="noStrike" kern="1200" dirty="0">
                <a:solidFill>
                  <a:schemeClr val="tx1"/>
                </a:solidFill>
                <a:latin typeface="+mn-lt"/>
                <a:ea typeface="+mn-ea"/>
                <a:cs typeface="+mn-cs"/>
              </a:rPr>
              <a:t>, scherpe kruiden, koolzuurhoudende frisdranken en vruchtensap van citrusvruchten zijn in veel gevallen de boosdoener.</a:t>
            </a:r>
          </a:p>
          <a:p>
            <a:r>
              <a:rPr lang="nl-NL" sz="1200" b="0" i="0" u="none" strike="noStrike" kern="1200" dirty="0">
                <a:solidFill>
                  <a:schemeClr val="tx1"/>
                </a:solidFill>
                <a:latin typeface="+mn-lt"/>
                <a:ea typeface="+mn-ea"/>
                <a:cs typeface="+mn-cs"/>
              </a:rPr>
              <a:t>Meer vezels meer kauwen, betere</a:t>
            </a:r>
            <a:r>
              <a:rPr lang="nl-NL" sz="1200" b="0" i="0" u="none" strike="noStrike" kern="1200" baseline="0" dirty="0">
                <a:solidFill>
                  <a:schemeClr val="tx1"/>
                </a:solidFill>
                <a:latin typeface="+mn-lt"/>
                <a:ea typeface="+mn-ea"/>
                <a:cs typeface="+mn-cs"/>
              </a:rPr>
              <a:t> </a:t>
            </a:r>
            <a:r>
              <a:rPr lang="nl-NL" sz="1200" b="0" i="0" u="none" strike="noStrike" kern="1200" baseline="0" dirty="0" err="1">
                <a:solidFill>
                  <a:schemeClr val="tx1"/>
                </a:solidFill>
                <a:latin typeface="+mn-lt"/>
                <a:ea typeface="+mn-ea"/>
                <a:cs typeface="+mn-cs"/>
              </a:rPr>
              <a:t>ph</a:t>
            </a:r>
            <a:r>
              <a:rPr lang="nl-NL" sz="1200" b="0" i="0" u="none" strike="noStrike" kern="1200" baseline="0" dirty="0">
                <a:solidFill>
                  <a:schemeClr val="tx1"/>
                </a:solidFill>
                <a:latin typeface="+mn-lt"/>
                <a:ea typeface="+mn-ea"/>
                <a:cs typeface="+mn-cs"/>
              </a:rPr>
              <a:t> voor je darmen, meer kauwen zorgt voor een beter  </a:t>
            </a:r>
            <a:r>
              <a:rPr lang="nl-NL" sz="1200" b="0" i="0" u="none" strike="noStrike" kern="1200" baseline="0" dirty="0" err="1">
                <a:solidFill>
                  <a:schemeClr val="tx1"/>
                </a:solidFill>
                <a:latin typeface="+mn-lt"/>
                <a:ea typeface="+mn-ea"/>
                <a:cs typeface="+mn-cs"/>
              </a:rPr>
              <a:t>kwalitieit</a:t>
            </a:r>
            <a:r>
              <a:rPr lang="nl-NL" sz="1200" b="0" i="0" u="none" strike="noStrike" kern="1200" baseline="0" dirty="0">
                <a:solidFill>
                  <a:schemeClr val="tx1"/>
                </a:solidFill>
                <a:latin typeface="+mn-lt"/>
                <a:ea typeface="+mn-ea"/>
                <a:cs typeface="+mn-cs"/>
              </a:rPr>
              <a:t> van speeksel betere kwaliteit van speeksel zorgt voor minder </a:t>
            </a:r>
            <a:r>
              <a:rPr lang="nl-NL" sz="1200" b="0" i="0" u="none" strike="noStrike" kern="1200" baseline="0" dirty="0" err="1">
                <a:solidFill>
                  <a:schemeClr val="tx1"/>
                </a:solidFill>
                <a:latin typeface="+mn-lt"/>
                <a:ea typeface="+mn-ea"/>
                <a:cs typeface="+mn-cs"/>
              </a:rPr>
              <a:t>caries</a:t>
            </a:r>
            <a:endParaRPr lang="nl-NL" sz="1200" b="0" i="0" u="none" strike="noStrike" kern="1200" baseline="0" dirty="0">
              <a:solidFill>
                <a:schemeClr val="tx1"/>
              </a:solidFill>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16</a:t>
            </a:fld>
            <a:endParaRPr lang="nl-NL"/>
          </a:p>
        </p:txBody>
      </p:sp>
    </p:spTree>
    <p:extLst>
      <p:ext uri="{BB962C8B-B14F-4D97-AF65-F5344CB8AC3E}">
        <p14:creationId xmlns:p14="http://schemas.microsoft.com/office/powerpoint/2010/main" val="1867280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nl-NL" sz="900" dirty="0">
                <a:latin typeface="Arial" pitchFamily="34" charset="0"/>
                <a:cs typeface="Arial" pitchFamily="34" charset="0"/>
              </a:rPr>
              <a:t>Melkproducten</a:t>
            </a:r>
            <a:r>
              <a:rPr lang="nl-NL" sz="900" baseline="0" dirty="0">
                <a:latin typeface="Arial" pitchFamily="34" charset="0"/>
                <a:cs typeface="Arial" pitchFamily="34" charset="0"/>
              </a:rPr>
              <a:t> </a:t>
            </a:r>
            <a:r>
              <a:rPr lang="nl-NL" sz="900" dirty="0" err="1">
                <a:latin typeface="Arial" pitchFamily="34" charset="0"/>
                <a:cs typeface="Arial" pitchFamily="34" charset="0"/>
              </a:rPr>
              <a:t>ivm</a:t>
            </a:r>
            <a:r>
              <a:rPr lang="nl-NL" sz="900" dirty="0">
                <a:latin typeface="Arial" pitchFamily="34" charset="0"/>
                <a:cs typeface="Arial" pitchFamily="34" charset="0"/>
              </a:rPr>
              <a:t>  kwaliteit van het speeksel</a:t>
            </a:r>
          </a:p>
          <a:p>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17</a:t>
            </a:fld>
            <a:endParaRPr lang="nl-NL"/>
          </a:p>
        </p:txBody>
      </p:sp>
    </p:spTree>
    <p:extLst>
      <p:ext uri="{BB962C8B-B14F-4D97-AF65-F5344CB8AC3E}">
        <p14:creationId xmlns:p14="http://schemas.microsoft.com/office/powerpoint/2010/main" val="511962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a:t>Calcium </a:t>
            </a:r>
            <a:r>
              <a:rPr lang="nl-NL" dirty="0" err="1"/>
              <a:t>ivm</a:t>
            </a:r>
            <a:r>
              <a:rPr lang="nl-NL" baseline="0" dirty="0"/>
              <a:t> botverlies </a:t>
            </a:r>
            <a:r>
              <a:rPr lang="nl-NL" baseline="0" dirty="0" err="1"/>
              <a:t>aveolair</a:t>
            </a:r>
            <a:r>
              <a:rPr lang="nl-NL" baseline="0" dirty="0"/>
              <a:t> botverlies</a:t>
            </a:r>
          </a:p>
          <a:p>
            <a:endParaRPr lang="nl-NL" baseline="0" dirty="0"/>
          </a:p>
          <a:p>
            <a:r>
              <a:rPr lang="nl-NL" b="1" dirty="0" err="1"/>
              <a:t>Smint</a:t>
            </a:r>
            <a:r>
              <a:rPr lang="nl-NL" b="1" dirty="0"/>
              <a:t> suikervrij </a:t>
            </a:r>
            <a:r>
              <a:rPr lang="nl-NL" b="1" dirty="0" err="1"/>
              <a:t>Xylitol</a:t>
            </a:r>
            <a:r>
              <a:rPr lang="nl-NL" b="1" dirty="0"/>
              <a:t> </a:t>
            </a:r>
          </a:p>
          <a:p>
            <a:endParaRPr lang="nl-NL" dirty="0"/>
          </a:p>
          <a:p>
            <a:r>
              <a:rPr lang="nl-NL" dirty="0"/>
              <a:t>Droge mond en met name in de eerste 6 </a:t>
            </a:r>
            <a:r>
              <a:rPr lang="nl-NL" dirty="0" err="1"/>
              <a:t>mnd</a:t>
            </a:r>
            <a:r>
              <a:rPr lang="nl-NL" dirty="0"/>
              <a:t>,   voorkomen door snoepjes en of dranken</a:t>
            </a:r>
            <a:r>
              <a:rPr lang="nl-NL" baseline="0" dirty="0"/>
              <a:t>  om droge mond te bestrijden  Subjectieve beleving van een droge mond </a:t>
            </a:r>
            <a:endParaRPr lang="nl-NL" dirty="0"/>
          </a:p>
          <a:p>
            <a:r>
              <a:rPr lang="nl-NL" dirty="0"/>
              <a:t>Bijwerking </a:t>
            </a:r>
            <a:r>
              <a:rPr lang="nl-NL" dirty="0" err="1"/>
              <a:t>Omeprazol</a:t>
            </a:r>
            <a:r>
              <a:rPr lang="nl-NL" dirty="0"/>
              <a:t>,</a:t>
            </a:r>
            <a:r>
              <a:rPr lang="nl-NL" baseline="0" dirty="0"/>
              <a:t> en minder drinken, </a:t>
            </a:r>
          </a:p>
          <a:p>
            <a:endParaRPr lang="nl-NL" baseline="0" dirty="0"/>
          </a:p>
          <a:p>
            <a:r>
              <a:rPr lang="nl-NL" sz="1200" kern="1200" dirty="0">
                <a:solidFill>
                  <a:schemeClr val="tx1"/>
                </a:solidFill>
                <a:latin typeface="+mn-lt"/>
                <a:ea typeface="+mn-ea"/>
                <a:cs typeface="+mn-cs"/>
              </a:rPr>
              <a:t>Vanwege verminderde maagcapaciteit is uitdroging ook een veel voorkomende zorg. Onvoldoende waterinname draagt ​​bij aan </a:t>
            </a:r>
            <a:r>
              <a:rPr lang="nl-NL" sz="1200" kern="1200" dirty="0" err="1">
                <a:solidFill>
                  <a:schemeClr val="tx1"/>
                </a:solidFill>
                <a:latin typeface="+mn-lt"/>
                <a:ea typeface="+mn-ea"/>
                <a:cs typeface="+mn-cs"/>
              </a:rPr>
              <a:t>xerostomie</a:t>
            </a:r>
            <a:r>
              <a:rPr lang="nl-NL" sz="1200" kern="1200" dirty="0">
                <a:solidFill>
                  <a:schemeClr val="tx1"/>
                </a:solidFill>
                <a:latin typeface="+mn-lt"/>
                <a:ea typeface="+mn-ea"/>
                <a:cs typeface="+mn-cs"/>
              </a:rPr>
              <a:t>, wat cariësactiviteit, parodontitis en tandslijtage kan verhogen8,9.</a:t>
            </a:r>
          </a:p>
          <a:p>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Kauwgom </a:t>
            </a:r>
            <a:r>
              <a:rPr lang="nl-NL" sz="1200" kern="1200" dirty="0" err="1">
                <a:solidFill>
                  <a:schemeClr val="tx1"/>
                </a:solidFill>
                <a:latin typeface="+mn-lt"/>
                <a:ea typeface="+mn-ea"/>
                <a:cs typeface="+mn-cs"/>
              </a:rPr>
              <a:t>Xylifresh</a:t>
            </a:r>
            <a:endParaRPr lang="nl-NL" sz="1200" kern="1200" dirty="0">
              <a:solidFill>
                <a:schemeClr val="tx1"/>
              </a:solidFill>
              <a:latin typeface="+mn-lt"/>
              <a:ea typeface="+mn-ea"/>
              <a:cs typeface="+mn-cs"/>
            </a:endParaRPr>
          </a:p>
          <a:p>
            <a:r>
              <a:rPr lang="nl-NL" sz="1200" kern="1200" dirty="0">
                <a:solidFill>
                  <a:schemeClr val="tx1"/>
                </a:solidFill>
                <a:latin typeface="+mn-lt"/>
                <a:ea typeface="+mn-ea"/>
                <a:cs typeface="+mn-cs"/>
              </a:rPr>
              <a:t>`</a:t>
            </a:r>
          </a:p>
          <a:p>
            <a:r>
              <a:rPr lang="nl-NL" dirty="0" err="1"/>
              <a:t>Xerostomie</a:t>
            </a:r>
            <a:r>
              <a:rPr lang="nl-NL" dirty="0"/>
              <a:t> hoeft niet gepaard te gaan met </a:t>
            </a:r>
            <a:r>
              <a:rPr lang="nl-NL" dirty="0" err="1"/>
              <a:t>hyposialie</a:t>
            </a:r>
            <a:r>
              <a:rPr lang="nl-NL" dirty="0"/>
              <a:t>. </a:t>
            </a:r>
          </a:p>
          <a:p>
            <a:r>
              <a:rPr lang="nl-NL" dirty="0"/>
              <a:t>Er is sprake van </a:t>
            </a:r>
            <a:r>
              <a:rPr lang="nl-NL" dirty="0" err="1"/>
              <a:t>hyposialie</a:t>
            </a:r>
            <a:r>
              <a:rPr lang="nl-NL" dirty="0"/>
              <a:t> wanneer de ongestimuleerde secretiesnelheid verminderd is. </a:t>
            </a:r>
            <a:r>
              <a:rPr lang="nl-NL" dirty="0" err="1"/>
              <a:t>Hyposialie</a:t>
            </a:r>
            <a:r>
              <a:rPr lang="nl-NL" dirty="0"/>
              <a:t> kan betrouwbaar worden vastgesteld met een </a:t>
            </a:r>
            <a:r>
              <a:rPr lang="nl-NL" dirty="0" err="1"/>
              <a:t>speekselvloedmeting</a:t>
            </a:r>
            <a:r>
              <a:rPr lang="nl-NL" dirty="0"/>
              <a:t> waarbij de hoeveelheid </a:t>
            </a:r>
            <a:r>
              <a:rPr lang="nl-NL" dirty="0" err="1"/>
              <a:t>ongestimuleerd</a:t>
            </a:r>
            <a:r>
              <a:rPr lang="nl-NL" dirty="0"/>
              <a:t> totaalspeeksel wordt gemeten (FDI, 1992). </a:t>
            </a:r>
            <a:r>
              <a:rPr lang="nl-NL" dirty="0" err="1"/>
              <a:t>Hyposialie</a:t>
            </a:r>
            <a:r>
              <a:rPr lang="nl-NL" dirty="0"/>
              <a:t> hoeft niet gepaard te gaan met </a:t>
            </a:r>
            <a:r>
              <a:rPr lang="nl-NL" dirty="0" err="1"/>
              <a:t>xerostomie</a:t>
            </a:r>
            <a:r>
              <a:rPr lang="nl-NL" dirty="0"/>
              <a:t>. </a:t>
            </a:r>
            <a:r>
              <a:rPr lang="nl-NL" dirty="0" err="1"/>
              <a:t>Xerostomie</a:t>
            </a:r>
            <a:r>
              <a:rPr lang="nl-NL" dirty="0"/>
              <a:t> en </a:t>
            </a:r>
            <a:r>
              <a:rPr lang="nl-NL" dirty="0" err="1"/>
              <a:t>hyposialie</a:t>
            </a:r>
            <a:r>
              <a:rPr lang="nl-NL" dirty="0"/>
              <a:t> hoeven dus niet samen te vallen </a:t>
            </a:r>
          </a:p>
          <a:p>
            <a:endParaRPr lang="nl-NL" dirty="0"/>
          </a:p>
          <a:p>
            <a:r>
              <a:rPr lang="nl-NL" dirty="0"/>
              <a:t>Kauwstimuli Een kauwstimulus verhoogt bij gezonde personen de secretiesnelheid circa driemaal. Voor een kauwstimulus kunt u gebruik maken van kauwgom, een elastiekje, knoop, olijfpit of iets dergelijks. Ook harde groenten zoals wortel, radijs, komkommer zijn hiervoor geschikt. Let op dat uw patiënt niet de hele dag door zoete en zure producten gebruikt.</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18</a:t>
            </a:fld>
            <a:endParaRPr lang="nl-NL"/>
          </a:p>
        </p:txBody>
      </p:sp>
    </p:spTree>
    <p:extLst>
      <p:ext uri="{BB962C8B-B14F-4D97-AF65-F5344CB8AC3E}">
        <p14:creationId xmlns:p14="http://schemas.microsoft.com/office/powerpoint/2010/main" val="3075755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Een kan water met een paar schijfjes citroen en enkele druppels citroensap heeft een frisse smaak, een lage buffercapaciteit en ziet er leuk uit is een goed alternatief voor een drankje zonder smaak. </a:t>
            </a:r>
          </a:p>
          <a:p>
            <a:endParaRPr lang="nl-NL" dirty="0"/>
          </a:p>
          <a:p>
            <a:r>
              <a:rPr lang="nl-NL" dirty="0"/>
              <a:t>Alleen kruidenthee en vruchtenthee</a:t>
            </a:r>
            <a:r>
              <a:rPr lang="nl-NL" baseline="0" dirty="0"/>
              <a:t> op basis van vruchtenextract en citroenzuur vormen een gevaar.</a:t>
            </a:r>
          </a:p>
          <a:p>
            <a:r>
              <a:rPr lang="nl-NL" baseline="0" dirty="0"/>
              <a:t>IJSTHEE = LIMONADE!</a:t>
            </a:r>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19</a:t>
            </a:fld>
            <a:endParaRPr lang="nl-NL"/>
          </a:p>
        </p:txBody>
      </p:sp>
    </p:spTree>
    <p:extLst>
      <p:ext uri="{BB962C8B-B14F-4D97-AF65-F5344CB8AC3E}">
        <p14:creationId xmlns:p14="http://schemas.microsoft.com/office/powerpoint/2010/main" val="16952105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Dubbelfris bronwater</a:t>
            </a:r>
            <a:r>
              <a:rPr lang="nl-NL" baseline="0" dirty="0"/>
              <a:t> met fruitsap:								weinig </a:t>
            </a:r>
            <a:r>
              <a:rPr lang="nl-NL" baseline="0" dirty="0" err="1"/>
              <a:t>cariogeen</a:t>
            </a:r>
            <a:r>
              <a:rPr lang="nl-NL" baseline="0" dirty="0"/>
              <a:t>, gering potentieel erosief</a:t>
            </a:r>
          </a:p>
          <a:p>
            <a:r>
              <a:rPr lang="nl-NL" dirty="0"/>
              <a:t>AH bruisend mineraalbronwater</a:t>
            </a:r>
            <a:r>
              <a:rPr lang="nl-NL" baseline="0" dirty="0"/>
              <a:t> aardbei/munt:							niet </a:t>
            </a:r>
            <a:r>
              <a:rPr lang="nl-NL" baseline="0" dirty="0" err="1"/>
              <a:t>cariogeen</a:t>
            </a:r>
            <a:r>
              <a:rPr lang="nl-NL" baseline="0" dirty="0"/>
              <a:t>, niet potentieel erosief</a:t>
            </a:r>
          </a:p>
          <a:p>
            <a:r>
              <a:rPr lang="nl-NL" baseline="0" dirty="0"/>
              <a:t>Spring water &amp; fruit (appel en kers)		9 gr suiker/100 ml, voedingszuur (citroenzuur), vit C (= ascorbinezuur)	</a:t>
            </a:r>
            <a:r>
              <a:rPr lang="nl-NL" baseline="0" dirty="0">
                <a:solidFill>
                  <a:srgbClr val="FF0000"/>
                </a:solidFill>
              </a:rPr>
              <a:t>CARIOGEEN EN POTENTIEEL EROSIEF</a:t>
            </a:r>
          </a:p>
          <a:p>
            <a:r>
              <a:rPr lang="nl-NL" baseline="0" dirty="0" err="1"/>
              <a:t>Raw</a:t>
            </a:r>
            <a:r>
              <a:rPr lang="nl-NL" baseline="0" dirty="0"/>
              <a:t> </a:t>
            </a:r>
            <a:r>
              <a:rPr lang="nl-NL" baseline="0" dirty="0" err="1"/>
              <a:t>Lemonade</a:t>
            </a:r>
            <a:r>
              <a:rPr lang="nl-NL" baseline="0" dirty="0"/>
              <a:t>			8,5 gr suiker/100 ml					CARIOGEEN EN POTENTIEEL EROSIEF</a:t>
            </a:r>
          </a:p>
          <a:p>
            <a:r>
              <a:rPr lang="nl-NL" baseline="0" dirty="0"/>
              <a:t>Crystal </a:t>
            </a:r>
            <a:r>
              <a:rPr lang="nl-NL" baseline="0" dirty="0" err="1"/>
              <a:t>Clear</a:t>
            </a:r>
            <a:r>
              <a:rPr lang="nl-NL" baseline="0" dirty="0"/>
              <a:t> citroen Passie			zoetstoffen, smaakjes					niet </a:t>
            </a:r>
            <a:r>
              <a:rPr lang="nl-NL" baseline="0" dirty="0" err="1"/>
              <a:t>cariogeen</a:t>
            </a:r>
            <a:r>
              <a:rPr lang="nl-NL" baseline="0" dirty="0"/>
              <a:t>, niet potentieel erosief</a:t>
            </a:r>
          </a:p>
          <a:p>
            <a:endParaRPr lang="nl-NL" baseline="0" dirty="0"/>
          </a:p>
          <a:p>
            <a:endParaRPr lang="nl-NL" baseline="0" dirty="0"/>
          </a:p>
          <a:p>
            <a:endParaRPr lang="nl-NL" baseline="0" dirty="0"/>
          </a:p>
          <a:p>
            <a:endParaRPr lang="nl-NL" baseline="0" dirty="0"/>
          </a:p>
          <a:p>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20</a:t>
            </a:fld>
            <a:endParaRPr lang="nl-NL"/>
          </a:p>
        </p:txBody>
      </p:sp>
    </p:spTree>
    <p:extLst>
      <p:ext uri="{BB962C8B-B14F-4D97-AF65-F5344CB8AC3E}">
        <p14:creationId xmlns:p14="http://schemas.microsoft.com/office/powerpoint/2010/main" val="82859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Patiënten </a:t>
            </a:r>
            <a:r>
              <a:rPr lang="nl-NL" baseline="0" dirty="0"/>
              <a:t> geven aan dat ze een toename van tandvleesproblemen krijgen na de </a:t>
            </a:r>
            <a:r>
              <a:rPr lang="nl-NL" baseline="0" dirty="0" err="1"/>
              <a:t>bariatrische</a:t>
            </a:r>
            <a:r>
              <a:rPr lang="nl-NL" baseline="0" dirty="0"/>
              <a:t> chirurgie</a:t>
            </a:r>
          </a:p>
          <a:p>
            <a:endParaRPr lang="nl-NL" baseline="0" dirty="0"/>
          </a:p>
          <a:p>
            <a:r>
              <a:rPr lang="nl-NL" baseline="0" dirty="0"/>
              <a:t>Met name een droge mond,  toename van </a:t>
            </a:r>
            <a:r>
              <a:rPr lang="nl-NL" baseline="0" dirty="0" err="1"/>
              <a:t>caries</a:t>
            </a:r>
            <a:r>
              <a:rPr lang="nl-NL" baseline="0" dirty="0"/>
              <a:t> en los zittende tanden en soms hoor je ook dat ze uiteindelijk een prothese hebben gekregen</a:t>
            </a:r>
          </a:p>
          <a:p>
            <a:r>
              <a:rPr lang="nl-NL" baseline="0" dirty="0"/>
              <a:t>Enquête, vragen gesteld over de voeding, productkeuzes. Frequentie maaltijden, suppletie gebruik en OHIP en vragen over mondzorg </a:t>
            </a:r>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3</a:t>
            </a:fld>
            <a:endParaRPr lang="nl-NL"/>
          </a:p>
        </p:txBody>
      </p:sp>
    </p:spTree>
    <p:extLst>
      <p:ext uri="{BB962C8B-B14F-4D97-AF65-F5344CB8AC3E}">
        <p14:creationId xmlns:p14="http://schemas.microsoft.com/office/powerpoint/2010/main" val="11397914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21</a:t>
            </a:fld>
            <a:endParaRPr lang="nl-NL"/>
          </a:p>
        </p:txBody>
      </p:sp>
    </p:spTree>
    <p:extLst>
      <p:ext uri="{BB962C8B-B14F-4D97-AF65-F5344CB8AC3E}">
        <p14:creationId xmlns:p14="http://schemas.microsoft.com/office/powerpoint/2010/main" val="1134100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Lactose in melkproducten is echter minder </a:t>
            </a:r>
            <a:r>
              <a:rPr lang="nl-NL" sz="1200" kern="1200" dirty="0" err="1">
                <a:solidFill>
                  <a:schemeClr val="tx1"/>
                </a:solidFill>
                <a:effectLst/>
                <a:latin typeface="+mn-lt"/>
                <a:ea typeface="+mn-ea"/>
                <a:cs typeface="+mn-cs"/>
              </a:rPr>
              <a:t>cariogeen</a:t>
            </a:r>
            <a:r>
              <a:rPr lang="nl-NL" sz="1200" kern="1200" dirty="0">
                <a:solidFill>
                  <a:schemeClr val="tx1"/>
                </a:solidFill>
                <a:effectLst/>
                <a:latin typeface="+mn-lt"/>
                <a:ea typeface="+mn-ea"/>
                <a:cs typeface="+mn-cs"/>
              </a:rPr>
              <a:t> doordat mondbacteriën deze suiker minder goed kunnen afbreken. Daarnaast bevatten melkproducten calcium en fosfaat.</a:t>
            </a:r>
          </a:p>
          <a:p>
            <a:r>
              <a:rPr lang="nl-NL" dirty="0"/>
              <a:t>Melk(producten)</a:t>
            </a:r>
            <a:r>
              <a:rPr lang="nl-NL" baseline="0" dirty="0"/>
              <a:t> bevatten naast lactose, calcium, fosfaat en caseïne, andere eiwitten (</a:t>
            </a:r>
            <a:r>
              <a:rPr lang="nl-NL" baseline="0" dirty="0" err="1"/>
              <a:t>IgA</a:t>
            </a:r>
            <a:r>
              <a:rPr lang="nl-NL" baseline="0" dirty="0"/>
              <a:t>) en vetten, waardoor bij een NORMALE intake melk geen risicofactor vormt voor het ontstaan van cariës.</a:t>
            </a:r>
          </a:p>
          <a:p>
            <a:r>
              <a:rPr lang="nl-NL" baseline="0" dirty="0"/>
              <a:t>Wordt er echter aan melkproducten suiker en/of sap toegevoegd, zoals bij CHOCOMELK, DRINKYOGHURT (FRISTI) dan kunnen deze zeker CARIOGEEN zijn.</a:t>
            </a:r>
          </a:p>
          <a:p>
            <a:r>
              <a:rPr lang="nl-NL" baseline="0" dirty="0"/>
              <a:t>Let op: verschillende varianten van (OPTIMEL FRAMBOOS) bevatten suikervervangingsmiddelen (niet </a:t>
            </a:r>
            <a:r>
              <a:rPr lang="nl-NL" baseline="0" dirty="0" err="1"/>
              <a:t>cariogeen</a:t>
            </a:r>
            <a:r>
              <a:rPr lang="nl-NL" baseline="0" dirty="0"/>
              <a:t>, maar wel suikers uit </a:t>
            </a:r>
            <a:r>
              <a:rPr lang="nl-NL" baseline="0" dirty="0" err="1"/>
              <a:t>sapconcentraat</a:t>
            </a:r>
            <a:r>
              <a:rPr lang="nl-NL" baseline="0" dirty="0"/>
              <a:t> en vormen zo een CARIËSRISICO</a:t>
            </a:r>
          </a:p>
          <a:p>
            <a:endParaRPr lang="nl-NL" baseline="0" dirty="0"/>
          </a:p>
          <a:p>
            <a:r>
              <a:rPr lang="nl-NL" baseline="0" dirty="0"/>
              <a:t>Melk (ph 6,7) + (vruchten/citroen)yoghurt (ph 4,1) + Karnemelk (ph 4,2) zijn NIET POTENTIEEL EROSIEF VANWEGE EEN HOGE CONCENTRATIE AAN CALCIUM EN FOSFAAT</a:t>
            </a:r>
          </a:p>
          <a:p>
            <a:endParaRPr lang="nl-NL" baseline="0" dirty="0"/>
          </a:p>
          <a:p>
            <a:r>
              <a:rPr lang="nl-NL" baseline="0" dirty="0" err="1"/>
              <a:t>Alpro</a:t>
            </a:r>
            <a:r>
              <a:rPr lang="nl-NL" baseline="0" dirty="0"/>
              <a:t> </a:t>
            </a:r>
            <a:r>
              <a:rPr lang="nl-NL" baseline="0" dirty="0" err="1"/>
              <a:t>soya</a:t>
            </a:r>
            <a:r>
              <a:rPr lang="nl-NL" baseline="0" dirty="0"/>
              <a:t>: </a:t>
            </a:r>
            <a:r>
              <a:rPr lang="nl-NL" sz="1200" b="0" i="0" u="none" strike="noStrike" kern="1200" dirty="0">
                <a:solidFill>
                  <a:schemeClr val="tx1"/>
                </a:solidFill>
                <a:latin typeface="+mn-lt"/>
                <a:ea typeface="+mn-ea"/>
                <a:cs typeface="+mn-cs"/>
              </a:rPr>
              <a:t>Ingrediënten:</a:t>
            </a:r>
            <a:r>
              <a:rPr lang="nl-NL" sz="1200" b="0" i="0" u="none" strike="noStrike" kern="1200" baseline="0" dirty="0">
                <a:solidFill>
                  <a:schemeClr val="tx1"/>
                </a:solidFill>
                <a:latin typeface="+mn-lt"/>
                <a:ea typeface="+mn-ea"/>
                <a:cs typeface="+mn-cs"/>
              </a:rPr>
              <a:t> </a:t>
            </a:r>
            <a:r>
              <a:rPr lang="nl-NL" sz="1200" b="1" i="0" u="none" strike="noStrike" kern="1200" dirty="0">
                <a:solidFill>
                  <a:schemeClr val="tx1"/>
                </a:solidFill>
                <a:latin typeface="+mn-lt"/>
                <a:ea typeface="+mn-ea"/>
                <a:cs typeface="+mn-cs"/>
              </a:rPr>
              <a:t>sojabasis</a:t>
            </a:r>
            <a:r>
              <a:rPr lang="nl-NL" sz="1200" b="0" i="0" u="none" strike="noStrike" kern="1200" dirty="0">
                <a:solidFill>
                  <a:schemeClr val="tx1"/>
                </a:solidFill>
                <a:latin typeface="+mn-lt"/>
                <a:ea typeface="+mn-ea"/>
                <a:cs typeface="+mn-cs"/>
              </a:rPr>
              <a:t> (water, gepelde </a:t>
            </a:r>
            <a:r>
              <a:rPr lang="nl-NL" sz="1200" b="1" i="0" u="none" strike="noStrike" kern="1200" dirty="0">
                <a:solidFill>
                  <a:schemeClr val="tx1"/>
                </a:solidFill>
                <a:latin typeface="+mn-lt"/>
                <a:ea typeface="+mn-ea"/>
                <a:cs typeface="+mn-cs"/>
              </a:rPr>
              <a:t>sojabonen</a:t>
            </a:r>
            <a:r>
              <a:rPr lang="nl-NL" sz="1200" b="0" i="0" u="none" strike="noStrike" kern="1200" dirty="0">
                <a:solidFill>
                  <a:schemeClr val="tx1"/>
                </a:solidFill>
                <a:latin typeface="+mn-lt"/>
                <a:ea typeface="+mn-ea"/>
                <a:cs typeface="+mn-cs"/>
              </a:rPr>
              <a:t> (8%)), SUIKER, </a:t>
            </a:r>
            <a:r>
              <a:rPr lang="nl-NL" sz="1200" b="0" i="0" u="none" strike="noStrike" kern="1200" dirty="0" err="1">
                <a:solidFill>
                  <a:schemeClr val="tx1"/>
                </a:solidFill>
                <a:latin typeface="+mn-lt"/>
                <a:ea typeface="+mn-ea"/>
                <a:cs typeface="+mn-cs"/>
              </a:rPr>
              <a:t>zuurteregelaars</a:t>
            </a:r>
            <a:r>
              <a:rPr lang="nl-NL" sz="1200" b="0" i="0" u="none" strike="noStrike" kern="1200" dirty="0">
                <a:solidFill>
                  <a:schemeClr val="tx1"/>
                </a:solidFill>
                <a:latin typeface="+mn-lt"/>
                <a:ea typeface="+mn-ea"/>
                <a:cs typeface="+mn-cs"/>
              </a:rPr>
              <a:t> (kaliumfosfaten), calciumcarbonaat, aroma, zeezout, stabilisator (</a:t>
            </a:r>
            <a:r>
              <a:rPr lang="nl-NL" sz="1200" b="0" i="0" u="none" strike="noStrike" kern="1200" dirty="0" err="1">
                <a:solidFill>
                  <a:schemeClr val="tx1"/>
                </a:solidFill>
                <a:latin typeface="+mn-lt"/>
                <a:ea typeface="+mn-ea"/>
                <a:cs typeface="+mn-cs"/>
              </a:rPr>
              <a:t>gellangom</a:t>
            </a:r>
            <a:r>
              <a:rPr lang="nl-NL" sz="1200" b="0" i="0" u="none" strike="noStrike" kern="1200" dirty="0">
                <a:solidFill>
                  <a:schemeClr val="tx1"/>
                </a:solidFill>
                <a:latin typeface="+mn-lt"/>
                <a:ea typeface="+mn-ea"/>
                <a:cs typeface="+mn-cs"/>
              </a:rPr>
              <a:t>), vitaminen (B2, B12, D2) .</a:t>
            </a:r>
          </a:p>
          <a:p>
            <a:endParaRPr lang="nl-NL" baseline="0" dirty="0"/>
          </a:p>
          <a:p>
            <a:endParaRPr lang="nl-NL" baseline="0" dirty="0"/>
          </a:p>
          <a:p>
            <a:r>
              <a:rPr lang="nl-NL" baseline="0" dirty="0"/>
              <a:t>  </a:t>
            </a:r>
            <a:endParaRPr lang="nl-NL" dirty="0"/>
          </a:p>
        </p:txBody>
      </p:sp>
      <p:sp>
        <p:nvSpPr>
          <p:cNvPr id="4" name="Tijdelijke aanduiding voor dianummer 3"/>
          <p:cNvSpPr>
            <a:spLocks noGrp="1"/>
          </p:cNvSpPr>
          <p:nvPr>
            <p:ph type="sldNum" sz="quarter" idx="10"/>
          </p:nvPr>
        </p:nvSpPr>
        <p:spPr/>
        <p:txBody>
          <a:bodyPr/>
          <a:lstStyle/>
          <a:p>
            <a:fld id="{F4E73575-55C3-43D4-ADEC-0D3CF70F206A}" type="slidenum">
              <a:rPr lang="nl-NL" smtClean="0"/>
              <a:pPr/>
              <a:t>22</a:t>
            </a:fld>
            <a:endParaRPr lang="nl-NL"/>
          </a:p>
        </p:txBody>
      </p:sp>
    </p:spTree>
    <p:extLst>
      <p:ext uri="{BB962C8B-B14F-4D97-AF65-F5344CB8AC3E}">
        <p14:creationId xmlns:p14="http://schemas.microsoft.com/office/powerpoint/2010/main" val="3082047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4E73575-55C3-43D4-ADEC-0D3CF70F206A}" type="slidenum">
              <a:rPr lang="nl-NL" smtClean="0"/>
              <a:pPr/>
              <a:t>23</a:t>
            </a:fld>
            <a:endParaRPr lang="nl-NL"/>
          </a:p>
        </p:txBody>
      </p:sp>
    </p:spTree>
    <p:extLst>
      <p:ext uri="{BB962C8B-B14F-4D97-AF65-F5344CB8AC3E}">
        <p14:creationId xmlns:p14="http://schemas.microsoft.com/office/powerpoint/2010/main" val="1634837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buNone/>
            </a:pPr>
            <a:r>
              <a:rPr lang="nl-NL" sz="1200" b="1" dirty="0">
                <a:latin typeface="Arial" pitchFamily="34" charset="0"/>
                <a:cs typeface="Arial" pitchFamily="34" charset="0"/>
              </a:rPr>
              <a:t>De diëtist en mondhygiënist samen een optimaal </a:t>
            </a:r>
          </a:p>
          <a:p>
            <a:pPr marL="0" indent="0">
              <a:buNone/>
            </a:pPr>
            <a:r>
              <a:rPr lang="nl-NL" sz="1200" b="1" dirty="0">
                <a:latin typeface="Arial" pitchFamily="34" charset="0"/>
                <a:cs typeface="Arial" pitchFamily="34" charset="0"/>
              </a:rPr>
              <a:t>voedings-/mondzorg advies passend bij BC</a:t>
            </a:r>
          </a:p>
          <a:p>
            <a:pPr marL="0" indent="0">
              <a:buNone/>
            </a:pPr>
            <a:endParaRPr lang="nl-NL" sz="1200" b="1" dirty="0">
              <a:latin typeface="Arial" pitchFamily="34" charset="0"/>
              <a:cs typeface="Arial" pitchFamily="34" charset="0"/>
            </a:endParaRPr>
          </a:p>
          <a:p>
            <a:pPr marL="0" indent="0">
              <a:buNone/>
            </a:pPr>
            <a:r>
              <a:rPr lang="nl-NL" sz="1200" b="0" i="0" kern="1200" dirty="0">
                <a:solidFill>
                  <a:schemeClr val="tx1"/>
                </a:solidFill>
                <a:effectLst/>
                <a:latin typeface="+mn-lt"/>
                <a:ea typeface="+mn-ea"/>
                <a:cs typeface="+mn-cs"/>
              </a:rPr>
              <a:t>Roken verslapt de sluitspier van de maag. </a:t>
            </a:r>
            <a:endParaRPr lang="nl-NL" sz="1200" b="1" dirty="0">
              <a:latin typeface="Arial" pitchFamily="34" charset="0"/>
              <a:cs typeface="Arial" pitchFamily="34" charset="0"/>
            </a:endParaRPr>
          </a:p>
          <a:p>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24</a:t>
            </a:fld>
            <a:endParaRPr lang="nl-NL"/>
          </a:p>
        </p:txBody>
      </p:sp>
    </p:spTree>
    <p:extLst>
      <p:ext uri="{BB962C8B-B14F-4D97-AF65-F5344CB8AC3E}">
        <p14:creationId xmlns:p14="http://schemas.microsoft.com/office/powerpoint/2010/main" val="29315838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sz="1400" dirty="0">
              <a:solidFill>
                <a:schemeClr val="bg1"/>
              </a:solidFill>
            </a:endParaRPr>
          </a:p>
          <a:p>
            <a:r>
              <a:rPr lang="nl-NL" sz="1200" dirty="0">
                <a:solidFill>
                  <a:schemeClr val="bg1"/>
                </a:solidFill>
                <a:latin typeface="Arial" pitchFamily="34" charset="0"/>
                <a:cs typeface="Arial" pitchFamily="34" charset="0"/>
              </a:rPr>
              <a:t>NU: Heeft u chronische maag-/darmklachten?</a:t>
            </a:r>
          </a:p>
          <a:p>
            <a:r>
              <a:rPr lang="nl-NL" sz="1200" dirty="0" err="1">
                <a:solidFill>
                  <a:schemeClr val="bg1"/>
                </a:solidFill>
                <a:latin typeface="Arial" pitchFamily="34" charset="0"/>
                <a:cs typeface="Arial" pitchFamily="34" charset="0"/>
              </a:rPr>
              <a:t>Mondverzorgingsprotocol</a:t>
            </a:r>
            <a:r>
              <a:rPr lang="nl-NL" sz="1200" dirty="0">
                <a:solidFill>
                  <a:schemeClr val="bg1"/>
                </a:solidFill>
                <a:latin typeface="Arial" pitchFamily="34" charset="0"/>
                <a:cs typeface="Arial" pitchFamily="34" charset="0"/>
              </a:rPr>
              <a:t>, integrale zorg van de </a:t>
            </a:r>
            <a:r>
              <a:rPr lang="nl-NL" sz="1200" dirty="0" err="1">
                <a:solidFill>
                  <a:schemeClr val="bg1"/>
                </a:solidFill>
                <a:latin typeface="Arial" pitchFamily="34" charset="0"/>
                <a:cs typeface="Arial" pitchFamily="34" charset="0"/>
              </a:rPr>
              <a:t>bs</a:t>
            </a:r>
            <a:r>
              <a:rPr lang="nl-NL" sz="1200" dirty="0">
                <a:solidFill>
                  <a:schemeClr val="bg1"/>
                </a:solidFill>
                <a:latin typeface="Arial" pitchFamily="34" charset="0"/>
                <a:cs typeface="Arial" pitchFamily="34" charset="0"/>
              </a:rPr>
              <a:t> </a:t>
            </a:r>
            <a:r>
              <a:rPr lang="nl-NL" sz="1200" dirty="0" err="1">
                <a:solidFill>
                  <a:schemeClr val="bg1"/>
                </a:solidFill>
                <a:latin typeface="Arial" pitchFamily="34" charset="0"/>
                <a:cs typeface="Arial" pitchFamily="34" charset="0"/>
              </a:rPr>
              <a:t>patient</a:t>
            </a:r>
            <a:r>
              <a:rPr lang="nl-NL" sz="1200" dirty="0">
                <a:solidFill>
                  <a:schemeClr val="bg1"/>
                </a:solidFill>
                <a:latin typeface="Arial" pitchFamily="34" charset="0"/>
                <a:cs typeface="Arial" pitchFamily="34" charset="0"/>
              </a:rPr>
              <a:t> te bevorderen</a:t>
            </a:r>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25</a:t>
            </a:fld>
            <a:endParaRPr lang="nl-NL"/>
          </a:p>
        </p:txBody>
      </p:sp>
    </p:spTree>
    <p:extLst>
      <p:ext uri="{BB962C8B-B14F-4D97-AF65-F5344CB8AC3E}">
        <p14:creationId xmlns:p14="http://schemas.microsoft.com/office/powerpoint/2010/main" val="3250800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a:bodyPr>
          <a:lstStyle/>
          <a:p>
            <a:r>
              <a:rPr lang="nl-NL" dirty="0"/>
              <a:t>Voedingstekorten ontstaan door: braken, verminderde</a:t>
            </a:r>
            <a:r>
              <a:rPr lang="nl-NL" baseline="0" dirty="0"/>
              <a:t> voedselinname, intolerantie van voedingsmiddelen</a:t>
            </a:r>
          </a:p>
          <a:p>
            <a:endParaRPr lang="nl-NL"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Lactose in melkproducten is echter minder </a:t>
            </a:r>
            <a:r>
              <a:rPr lang="nl-NL" sz="1200" kern="1200" dirty="0" err="1">
                <a:solidFill>
                  <a:schemeClr val="tx1"/>
                </a:solidFill>
                <a:effectLst/>
                <a:latin typeface="+mn-lt"/>
                <a:ea typeface="+mn-ea"/>
                <a:cs typeface="+mn-cs"/>
              </a:rPr>
              <a:t>cariogeen</a:t>
            </a:r>
            <a:r>
              <a:rPr lang="nl-NL" sz="1200" kern="1200" dirty="0">
                <a:solidFill>
                  <a:schemeClr val="tx1"/>
                </a:solidFill>
                <a:effectLst/>
                <a:latin typeface="+mn-lt"/>
                <a:ea typeface="+mn-ea"/>
                <a:cs typeface="+mn-cs"/>
              </a:rPr>
              <a:t> doordat mondbacteriën deze suiker minder goed kunnen afbreken. Daarnaast bevatten melkproducten calcium en fosfaat.</a:t>
            </a:r>
          </a:p>
          <a:p>
            <a:r>
              <a:rPr lang="nl-NL" dirty="0"/>
              <a:t>Melk(producten)</a:t>
            </a:r>
            <a:r>
              <a:rPr lang="nl-NL" baseline="0" dirty="0"/>
              <a:t> bevatten naast lactose, calcium, fosfaat en caseïne, andere eiwitten (</a:t>
            </a:r>
            <a:r>
              <a:rPr lang="nl-NL" baseline="0" dirty="0" err="1"/>
              <a:t>IgA</a:t>
            </a:r>
            <a:r>
              <a:rPr lang="nl-NL" baseline="0" dirty="0"/>
              <a:t>) en vetten, waardoor bij een NORMALE intake melk geen risicofactor vormt voor het ontstaan van cariës.</a:t>
            </a:r>
          </a:p>
          <a:p>
            <a:r>
              <a:rPr lang="nl-NL" baseline="0" dirty="0"/>
              <a:t>Wordt er echter aan melkproducten suiker en/of sap toegevoegd, zoals bij CHOCOMELK, DRINKYOGHURT (FRISTI) dan kunnen deze zeker CARIOGEEN zijn.</a:t>
            </a:r>
          </a:p>
          <a:p>
            <a:r>
              <a:rPr lang="nl-NL" baseline="0" dirty="0"/>
              <a:t>Let op: verschillende varianten van (OPTIMEL FRAMBOOS) bevatten suikervervangingsmiddelen (niet </a:t>
            </a:r>
            <a:r>
              <a:rPr lang="nl-NL" baseline="0" dirty="0" err="1"/>
              <a:t>cariogeen</a:t>
            </a:r>
            <a:r>
              <a:rPr lang="nl-NL" baseline="0" dirty="0"/>
              <a:t>, maar wel suikers uit sapconcentraat en vormen zo een CARIËSRISICO</a:t>
            </a:r>
          </a:p>
          <a:p>
            <a:endParaRPr lang="nl-NL" baseline="0" dirty="0"/>
          </a:p>
          <a:p>
            <a:r>
              <a:rPr lang="nl-NL" baseline="0" dirty="0"/>
              <a:t>Melk (</a:t>
            </a:r>
            <a:r>
              <a:rPr lang="nl-NL" baseline="0" dirty="0" err="1"/>
              <a:t>ph</a:t>
            </a:r>
            <a:r>
              <a:rPr lang="nl-NL" baseline="0" dirty="0"/>
              <a:t> 6,7) + (vruchten/citroen)yoghurt (</a:t>
            </a:r>
            <a:r>
              <a:rPr lang="nl-NL" baseline="0" dirty="0" err="1"/>
              <a:t>ph</a:t>
            </a:r>
            <a:r>
              <a:rPr lang="nl-NL" baseline="0" dirty="0"/>
              <a:t> 4,1) + Karnemelk (</a:t>
            </a:r>
            <a:r>
              <a:rPr lang="nl-NL" baseline="0" dirty="0" err="1"/>
              <a:t>ph</a:t>
            </a:r>
            <a:r>
              <a:rPr lang="nl-NL" baseline="0" dirty="0"/>
              <a:t> 4,2) zijn NIET POTENTIEEL EROSIEF VANWEGE EEN HOGE CONCENTRATIE AAN CALCIUM EN FOSFAAT</a:t>
            </a:r>
          </a:p>
          <a:p>
            <a:endParaRPr lang="nl-NL" baseline="0" dirty="0"/>
          </a:p>
          <a:p>
            <a:r>
              <a:rPr lang="nl-NL" baseline="0" dirty="0" err="1"/>
              <a:t>Alpro</a:t>
            </a:r>
            <a:r>
              <a:rPr lang="nl-NL" baseline="0" dirty="0"/>
              <a:t> </a:t>
            </a:r>
            <a:r>
              <a:rPr lang="nl-NL" baseline="0" dirty="0" err="1"/>
              <a:t>soya</a:t>
            </a:r>
            <a:r>
              <a:rPr lang="nl-NL" baseline="0" dirty="0"/>
              <a:t>: </a:t>
            </a:r>
            <a:r>
              <a:rPr lang="nl-NL" sz="1200" b="0" i="0" u="none" strike="noStrike" kern="1200" dirty="0">
                <a:solidFill>
                  <a:schemeClr val="tx1"/>
                </a:solidFill>
                <a:latin typeface="+mn-lt"/>
                <a:ea typeface="+mn-ea"/>
                <a:cs typeface="+mn-cs"/>
              </a:rPr>
              <a:t>Ingrediënten:</a:t>
            </a:r>
            <a:r>
              <a:rPr lang="nl-NL" sz="1200" b="0" i="0" u="none" strike="noStrike" kern="1200" baseline="0" dirty="0">
                <a:solidFill>
                  <a:schemeClr val="tx1"/>
                </a:solidFill>
                <a:latin typeface="+mn-lt"/>
                <a:ea typeface="+mn-ea"/>
                <a:cs typeface="+mn-cs"/>
              </a:rPr>
              <a:t> </a:t>
            </a:r>
            <a:r>
              <a:rPr lang="nl-NL" sz="1200" b="1" i="0" u="none" strike="noStrike" kern="1200" dirty="0">
                <a:solidFill>
                  <a:schemeClr val="tx1"/>
                </a:solidFill>
                <a:latin typeface="+mn-lt"/>
                <a:ea typeface="+mn-ea"/>
                <a:cs typeface="+mn-cs"/>
              </a:rPr>
              <a:t>sojabasis</a:t>
            </a:r>
            <a:r>
              <a:rPr lang="nl-NL" sz="1200" b="0" i="0" u="none" strike="noStrike" kern="1200" dirty="0">
                <a:solidFill>
                  <a:schemeClr val="tx1"/>
                </a:solidFill>
                <a:latin typeface="+mn-lt"/>
                <a:ea typeface="+mn-ea"/>
                <a:cs typeface="+mn-cs"/>
              </a:rPr>
              <a:t> (water, gepelde </a:t>
            </a:r>
            <a:r>
              <a:rPr lang="nl-NL" sz="1200" b="1" i="0" u="none" strike="noStrike" kern="1200" dirty="0">
                <a:solidFill>
                  <a:schemeClr val="tx1"/>
                </a:solidFill>
                <a:latin typeface="+mn-lt"/>
                <a:ea typeface="+mn-ea"/>
                <a:cs typeface="+mn-cs"/>
              </a:rPr>
              <a:t>sojabonen</a:t>
            </a:r>
            <a:r>
              <a:rPr lang="nl-NL" sz="1200" b="0" i="0" u="none" strike="noStrike" kern="1200" dirty="0">
                <a:solidFill>
                  <a:schemeClr val="tx1"/>
                </a:solidFill>
                <a:latin typeface="+mn-lt"/>
                <a:ea typeface="+mn-ea"/>
                <a:cs typeface="+mn-cs"/>
              </a:rPr>
              <a:t> (8%)), SUIKER, </a:t>
            </a:r>
            <a:r>
              <a:rPr lang="nl-NL" sz="1200" b="0" i="0" u="none" strike="noStrike" kern="1200" dirty="0" err="1">
                <a:solidFill>
                  <a:schemeClr val="tx1"/>
                </a:solidFill>
                <a:latin typeface="+mn-lt"/>
                <a:ea typeface="+mn-ea"/>
                <a:cs typeface="+mn-cs"/>
              </a:rPr>
              <a:t>zuurteregelaars</a:t>
            </a:r>
            <a:r>
              <a:rPr lang="nl-NL" sz="1200" b="0" i="0" u="none" strike="noStrike" kern="1200" dirty="0">
                <a:solidFill>
                  <a:schemeClr val="tx1"/>
                </a:solidFill>
                <a:latin typeface="+mn-lt"/>
                <a:ea typeface="+mn-ea"/>
                <a:cs typeface="+mn-cs"/>
              </a:rPr>
              <a:t> (kaliumfosfaten), calciumcarbonaat, aroma, zeezout, stabilisator (</a:t>
            </a:r>
            <a:r>
              <a:rPr lang="nl-NL" sz="1200" b="0" i="0" u="none" strike="noStrike" kern="1200" dirty="0" err="1">
                <a:solidFill>
                  <a:schemeClr val="tx1"/>
                </a:solidFill>
                <a:latin typeface="+mn-lt"/>
                <a:ea typeface="+mn-ea"/>
                <a:cs typeface="+mn-cs"/>
              </a:rPr>
              <a:t>gellangom</a:t>
            </a:r>
            <a:r>
              <a:rPr lang="nl-NL" sz="1200" b="0" i="0" u="none" strike="noStrike" kern="1200" dirty="0">
                <a:solidFill>
                  <a:schemeClr val="tx1"/>
                </a:solidFill>
                <a:latin typeface="+mn-lt"/>
                <a:ea typeface="+mn-ea"/>
                <a:cs typeface="+mn-cs"/>
              </a:rPr>
              <a:t>), vitaminen (B2, B12, D2) .</a:t>
            </a:r>
          </a:p>
          <a:p>
            <a:endParaRPr lang="nl-NL" baseline="0" dirty="0"/>
          </a:p>
          <a:p>
            <a:endParaRPr lang="nl-NL" baseline="0" dirty="0"/>
          </a:p>
          <a:p>
            <a:r>
              <a:rPr lang="nl-NL" baseline="0" dirty="0"/>
              <a:t> </a:t>
            </a:r>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4</a:t>
            </a:fld>
            <a:endParaRPr lang="nl-NL"/>
          </a:p>
        </p:txBody>
      </p:sp>
    </p:spTree>
    <p:extLst>
      <p:ext uri="{BB962C8B-B14F-4D97-AF65-F5344CB8AC3E}">
        <p14:creationId xmlns:p14="http://schemas.microsoft.com/office/powerpoint/2010/main" val="1048503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5</a:t>
            </a:fld>
            <a:endParaRPr lang="nl-NL"/>
          </a:p>
        </p:txBody>
      </p:sp>
    </p:spTree>
    <p:extLst>
      <p:ext uri="{BB962C8B-B14F-4D97-AF65-F5344CB8AC3E}">
        <p14:creationId xmlns:p14="http://schemas.microsoft.com/office/powerpoint/2010/main" val="60044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14 momenten</a:t>
            </a:r>
          </a:p>
          <a:p>
            <a:r>
              <a:rPr lang="nl-NL" dirty="0" err="1"/>
              <a:t>Ijsthee</a:t>
            </a:r>
            <a:r>
              <a:rPr lang="nl-NL" dirty="0"/>
              <a:t> green , </a:t>
            </a:r>
            <a:r>
              <a:rPr lang="nl-NL" dirty="0" err="1"/>
              <a:t>frisdrnak</a:t>
            </a:r>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6</a:t>
            </a:fld>
            <a:endParaRPr lang="nl-NL"/>
          </a:p>
        </p:txBody>
      </p:sp>
    </p:spTree>
    <p:extLst>
      <p:ext uri="{BB962C8B-B14F-4D97-AF65-F5344CB8AC3E}">
        <p14:creationId xmlns:p14="http://schemas.microsoft.com/office/powerpoint/2010/main" val="332430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sz="1200" b="0" i="0" u="none" strike="noStrike" kern="1200" dirty="0">
                <a:solidFill>
                  <a:schemeClr val="tx1"/>
                </a:solidFill>
                <a:latin typeface="+mn-lt"/>
                <a:ea typeface="+mn-ea"/>
                <a:cs typeface="+mn-cs"/>
              </a:rPr>
              <a:t>Koolhydraten kunnen het beste gegeten worden in de vorm van voedingsmiddelen waarvan is aangetoond dat ze gezondheidswinst leveren of andere goede voedingsstoffen bevatten. Goede bronnen zijn vooral volkoren graanproducten zoals volkorenbrood en </a:t>
            </a:r>
            <a:r>
              <a:rPr lang="nl-NL" sz="1200" b="0" i="0" u="none" strike="noStrike" kern="1200" dirty="0" err="1">
                <a:solidFill>
                  <a:schemeClr val="tx1"/>
                </a:solidFill>
                <a:latin typeface="+mn-lt"/>
                <a:ea typeface="+mn-ea"/>
                <a:cs typeface="+mn-cs"/>
              </a:rPr>
              <a:t>volkorenpasta</a:t>
            </a:r>
            <a:r>
              <a:rPr lang="nl-NL" sz="1200" b="0" i="0" u="none" strike="noStrike" kern="1200" dirty="0">
                <a:solidFill>
                  <a:schemeClr val="tx1"/>
                </a:solidFill>
                <a:latin typeface="+mn-lt"/>
                <a:ea typeface="+mn-ea"/>
                <a:cs typeface="+mn-cs"/>
              </a:rPr>
              <a:t>, aardappels, peulvruchten, groente en fruit. Koolhydraatrijke producten die arm zijn aan voedingsstoffen, zoals frisdrank, koek en snoep, kunnen beter in beperkte mate worden genomen. </a:t>
            </a:r>
            <a:endParaRPr lang="nl-NL" dirty="0"/>
          </a:p>
          <a:p>
            <a:r>
              <a:rPr lang="nl-NL" dirty="0"/>
              <a:t>Lage intake van voedingsvezels,</a:t>
            </a:r>
            <a:r>
              <a:rPr lang="nl-NL" baseline="0" dirty="0"/>
              <a:t> voor gestimuleerde aanmaak van vezels en zorgt voor een betere</a:t>
            </a:r>
            <a:endParaRPr lang="nl-NL" dirty="0"/>
          </a:p>
          <a:p>
            <a:r>
              <a:rPr lang="nl-NL" dirty="0"/>
              <a:t>Hoge intake van enkelvoudige</a:t>
            </a:r>
            <a:r>
              <a:rPr lang="nl-NL" baseline="0" dirty="0"/>
              <a:t> koolhydraten met weinig voedingswaarden  zoals ligakoeken, of </a:t>
            </a:r>
            <a:r>
              <a:rPr lang="nl-NL" baseline="0" dirty="0" err="1"/>
              <a:t>Sultana</a:t>
            </a:r>
            <a:endParaRPr lang="nl-NL" dirty="0"/>
          </a:p>
          <a:p>
            <a:endParaRPr lang="nl-NL" dirty="0"/>
          </a:p>
          <a:p>
            <a:r>
              <a:rPr lang="nl-NL" dirty="0"/>
              <a:t>Hoge intake van </a:t>
            </a:r>
          </a:p>
          <a:p>
            <a:endParaRPr lang="nl-NL" dirty="0"/>
          </a:p>
          <a:p>
            <a:r>
              <a:rPr lang="nl-NL" dirty="0" err="1"/>
              <a:t>Fuze</a:t>
            </a:r>
            <a:r>
              <a:rPr lang="nl-NL" dirty="0"/>
              <a:t> ijsthee</a:t>
            </a:r>
            <a:r>
              <a:rPr lang="nl-NL" baseline="0" dirty="0"/>
              <a:t> is gezond volgens mevr. Omdat er Snelle koolhydraten</a:t>
            </a:r>
          </a:p>
          <a:p>
            <a:endParaRPr lang="nl-NL" baseline="0" dirty="0"/>
          </a:p>
          <a:p>
            <a:r>
              <a:rPr lang="nl-NL" sz="1200" b="0" kern="1200" dirty="0">
                <a:solidFill>
                  <a:schemeClr val="tx1"/>
                </a:solidFill>
                <a:latin typeface="+mn-lt"/>
                <a:ea typeface="+mn-ea"/>
                <a:cs typeface="+mn-cs"/>
              </a:rPr>
              <a:t>Helaas zitten </a:t>
            </a:r>
            <a:r>
              <a:rPr lang="nl-NL" sz="1200" b="1" kern="1200" dirty="0">
                <a:solidFill>
                  <a:schemeClr val="tx1"/>
                </a:solidFill>
                <a:latin typeface="+mn-lt"/>
                <a:ea typeface="+mn-ea"/>
                <a:cs typeface="+mn-cs"/>
              </a:rPr>
              <a:t>chips</a:t>
            </a:r>
            <a:r>
              <a:rPr lang="nl-NL" sz="1200" b="0" kern="1200" dirty="0">
                <a:solidFill>
                  <a:schemeClr val="tx1"/>
                </a:solidFill>
                <a:latin typeface="+mn-lt"/>
                <a:ea typeface="+mn-ea"/>
                <a:cs typeface="+mn-cs"/>
              </a:rPr>
              <a:t> vol met zetmeel, dat vast blijft zitten aan uw </a:t>
            </a:r>
            <a:r>
              <a:rPr lang="nl-NL" sz="1200" b="1" kern="1200" dirty="0">
                <a:solidFill>
                  <a:schemeClr val="tx1"/>
                </a:solidFill>
                <a:latin typeface="+mn-lt"/>
                <a:ea typeface="+mn-ea"/>
                <a:cs typeface="+mn-cs"/>
              </a:rPr>
              <a:t>tanden</a:t>
            </a:r>
            <a:r>
              <a:rPr lang="nl-NL" sz="1200" b="0" kern="1200" dirty="0">
                <a:solidFill>
                  <a:schemeClr val="tx1"/>
                </a:solidFill>
                <a:latin typeface="+mn-lt"/>
                <a:ea typeface="+mn-ea"/>
                <a:cs typeface="+mn-cs"/>
              </a:rPr>
              <a:t>. </a:t>
            </a:r>
            <a:br>
              <a:rPr lang="nl-NL" sz="1200" b="0" kern="1200" dirty="0">
                <a:solidFill>
                  <a:schemeClr val="tx1"/>
                </a:solidFill>
                <a:latin typeface="+mn-lt"/>
                <a:ea typeface="+mn-ea"/>
                <a:cs typeface="+mn-cs"/>
              </a:rPr>
            </a:br>
            <a:r>
              <a:rPr lang="nl-NL" sz="1200" b="0" kern="1200" dirty="0">
                <a:solidFill>
                  <a:schemeClr val="tx1"/>
                </a:solidFill>
                <a:latin typeface="+mn-lt"/>
                <a:ea typeface="+mn-ea"/>
                <a:cs typeface="+mn-cs"/>
              </a:rPr>
              <a:t>Als u er toch voor kiest dit soort snacks te eten, zorg er dan voor dat u die dag goed flost om zo alle voedselresten te verwijderen die anders zorgen voor tandplak.</a:t>
            </a:r>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7</a:t>
            </a:fld>
            <a:endParaRPr lang="nl-NL"/>
          </a:p>
        </p:txBody>
      </p:sp>
    </p:spTree>
    <p:extLst>
      <p:ext uri="{BB962C8B-B14F-4D97-AF65-F5344CB8AC3E}">
        <p14:creationId xmlns:p14="http://schemas.microsoft.com/office/powerpoint/2010/main" val="2625522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err="1"/>
              <a:t>Multi-factoriele</a:t>
            </a:r>
            <a:r>
              <a:rPr lang="nl-NL" dirty="0"/>
              <a:t> ziekte, aanwezigheid van tandplak, </a:t>
            </a:r>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8</a:t>
            </a:fld>
            <a:endParaRPr lang="nl-NL"/>
          </a:p>
        </p:txBody>
      </p:sp>
    </p:spTree>
    <p:extLst>
      <p:ext uri="{BB962C8B-B14F-4D97-AF65-F5344CB8AC3E}">
        <p14:creationId xmlns:p14="http://schemas.microsoft.com/office/powerpoint/2010/main" val="2462342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a:p>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9</a:t>
            </a:fld>
            <a:endParaRPr lang="nl-NL"/>
          </a:p>
        </p:txBody>
      </p:sp>
    </p:spTree>
    <p:extLst>
      <p:ext uri="{BB962C8B-B14F-4D97-AF65-F5344CB8AC3E}">
        <p14:creationId xmlns:p14="http://schemas.microsoft.com/office/powerpoint/2010/main" val="4171582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a:t>BS zorgt voor verandering in </a:t>
            </a:r>
            <a:r>
              <a:rPr lang="nl-NL" dirty="0" err="1"/>
              <a:t>darmmicrobiota</a:t>
            </a:r>
            <a:r>
              <a:rPr lang="nl-NL" dirty="0"/>
              <a:t>,</a:t>
            </a:r>
            <a:r>
              <a:rPr lang="nl-NL" baseline="0" dirty="0"/>
              <a:t> toename van </a:t>
            </a:r>
            <a:r>
              <a:rPr lang="nl-NL" baseline="0" dirty="0" err="1"/>
              <a:t>Bacterioides</a:t>
            </a:r>
            <a:r>
              <a:rPr lang="nl-NL" baseline="0" dirty="0"/>
              <a:t> verandering van </a:t>
            </a:r>
            <a:r>
              <a:rPr lang="nl-NL" baseline="0" dirty="0" err="1"/>
              <a:t>gastro</a:t>
            </a:r>
            <a:r>
              <a:rPr lang="nl-NL" baseline="0" dirty="0"/>
              <a:t> intestinale flux, vermindering van de zuurgraad, verandering in eetgewoonten (onverteerbare resten). Door BC verstoord de </a:t>
            </a:r>
            <a:r>
              <a:rPr lang="nl-NL" baseline="0" dirty="0" err="1"/>
              <a:t>bacterien</a:t>
            </a:r>
            <a:r>
              <a:rPr lang="nl-NL" baseline="0" dirty="0"/>
              <a:t> in de dikke darm anaerobe </a:t>
            </a:r>
            <a:r>
              <a:rPr lang="nl-NL" baseline="0" dirty="0" err="1"/>
              <a:t>bacterien</a:t>
            </a:r>
            <a:r>
              <a:rPr lang="nl-NL" baseline="0" dirty="0"/>
              <a:t>.</a:t>
            </a:r>
          </a:p>
          <a:p>
            <a:r>
              <a:rPr lang="nl-NL" baseline="0" dirty="0" err="1"/>
              <a:t>Porphyrmona</a:t>
            </a:r>
            <a:r>
              <a:rPr lang="nl-NL" baseline="0" dirty="0"/>
              <a:t> </a:t>
            </a:r>
            <a:r>
              <a:rPr lang="nl-NL" baseline="0" dirty="0" err="1"/>
              <a:t>gingivalis</a:t>
            </a:r>
            <a:r>
              <a:rPr lang="nl-NL" baseline="0" dirty="0"/>
              <a:t> </a:t>
            </a:r>
            <a:r>
              <a:rPr lang="nl-NL" baseline="0" dirty="0" err="1"/>
              <a:t>periopathogene</a:t>
            </a:r>
            <a:r>
              <a:rPr lang="nl-NL" baseline="0" dirty="0"/>
              <a:t> </a:t>
            </a:r>
            <a:r>
              <a:rPr lang="nl-NL" baseline="0" dirty="0" err="1"/>
              <a:t>bacterien</a:t>
            </a:r>
            <a:r>
              <a:rPr lang="nl-NL" baseline="0" dirty="0"/>
              <a:t>. </a:t>
            </a:r>
          </a:p>
          <a:p>
            <a:r>
              <a:rPr lang="nl-NL" baseline="0" dirty="0"/>
              <a:t>Vit C en D tekort en vele braken.</a:t>
            </a:r>
          </a:p>
          <a:p>
            <a:r>
              <a:rPr lang="nl-NL" baseline="0" dirty="0"/>
              <a:t>Tekort aan Ca osteoporose leidt tot alveolair botverlies.</a:t>
            </a:r>
            <a:endParaRPr lang="nl-NL" dirty="0"/>
          </a:p>
        </p:txBody>
      </p:sp>
      <p:sp>
        <p:nvSpPr>
          <p:cNvPr id="5" name="Tijdelijke aanduiding voor dianummer 4"/>
          <p:cNvSpPr>
            <a:spLocks noGrp="1"/>
          </p:cNvSpPr>
          <p:nvPr>
            <p:ph type="sldNum" sz="quarter" idx="10"/>
          </p:nvPr>
        </p:nvSpPr>
        <p:spPr/>
        <p:txBody>
          <a:bodyPr/>
          <a:lstStyle/>
          <a:p>
            <a:fld id="{F4E73575-55C3-43D4-ADEC-0D3CF70F206A}" type="slidenum">
              <a:rPr lang="nl-NL" smtClean="0"/>
              <a:pPr/>
              <a:t>10</a:t>
            </a:fld>
            <a:endParaRPr lang="nl-NL"/>
          </a:p>
        </p:txBody>
      </p:sp>
    </p:spTree>
    <p:extLst>
      <p:ext uri="{BB962C8B-B14F-4D97-AF65-F5344CB8AC3E}">
        <p14:creationId xmlns:p14="http://schemas.microsoft.com/office/powerpoint/2010/main" val="2424875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8" y="1"/>
            <a:ext cx="9149407" cy="5143500"/>
          </a:xfrm>
          <a:prstGeom prst="rect">
            <a:avLst/>
          </a:prstGeom>
        </p:spPr>
      </p:pic>
      <p:sp>
        <p:nvSpPr>
          <p:cNvPr id="2" name="Titel 1"/>
          <p:cNvSpPr>
            <a:spLocks noGrp="1"/>
          </p:cNvSpPr>
          <p:nvPr>
            <p:ph type="ctrTitle" hasCustomPrompt="1"/>
          </p:nvPr>
        </p:nvSpPr>
        <p:spPr>
          <a:xfrm>
            <a:off x="0" y="2355726"/>
            <a:ext cx="9143999" cy="1224136"/>
          </a:xfrm>
          <a:prstGeom prst="rect">
            <a:avLst/>
          </a:prstGeom>
          <a:solidFill>
            <a:srgbClr val="192A67">
              <a:alpha val="80000"/>
            </a:srgbClr>
          </a:solidFill>
        </p:spPr>
        <p:txBody>
          <a:bodyPr lIns="360000" tIns="108000" rIns="360000" bIns="108000" anchor="ctr" anchorCtr="0">
            <a:normAutofit/>
          </a:bodyPr>
          <a:lstStyle>
            <a:lvl1pPr algn="l">
              <a:defRPr lang="nl-NL" sz="4000" b="1">
                <a:solidFill>
                  <a:schemeClr val="bg1"/>
                </a:solidFill>
              </a:defRPr>
            </a:lvl1pPr>
          </a:lstStyle>
          <a:p>
            <a:r>
              <a:rPr lang="nl-NL" dirty="0"/>
              <a:t>Titel van de presentatie</a:t>
            </a:r>
          </a:p>
        </p:txBody>
      </p:sp>
      <p:sp>
        <p:nvSpPr>
          <p:cNvPr id="16" name="Rechthoek 15"/>
          <p:cNvSpPr/>
          <p:nvPr userDrawn="1"/>
        </p:nvSpPr>
        <p:spPr>
          <a:xfrm>
            <a:off x="-5408" y="4083918"/>
            <a:ext cx="9149408" cy="1059583"/>
          </a:xfrm>
          <a:prstGeom prst="rect">
            <a:avLst/>
          </a:prstGeom>
          <a:solidFill>
            <a:srgbClr val="009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5076056" y="4299943"/>
            <a:ext cx="1606261" cy="61726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Projects\!NIEUW 2015\Losse elementen\Adresblok-los-wit.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3703"/>
          <a:stretch/>
        </p:blipFill>
        <p:spPr bwMode="auto">
          <a:xfrm>
            <a:off x="6911678" y="4309575"/>
            <a:ext cx="1768772" cy="6796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p:cNvCxnSpPr/>
          <p:nvPr userDrawn="1"/>
        </p:nvCxnSpPr>
        <p:spPr>
          <a:xfrm flipV="1">
            <a:off x="6804248" y="4309575"/>
            <a:ext cx="0" cy="607635"/>
          </a:xfrm>
          <a:prstGeom prst="line">
            <a:avLst/>
          </a:prstGeom>
          <a:ln>
            <a:solidFill>
              <a:srgbClr val="FDC600"/>
            </a:solidFill>
          </a:ln>
        </p:spPr>
        <p:style>
          <a:lnRef idx="1">
            <a:schemeClr val="accent1"/>
          </a:lnRef>
          <a:fillRef idx="0">
            <a:schemeClr val="accent1"/>
          </a:fillRef>
          <a:effectRef idx="0">
            <a:schemeClr val="accent1"/>
          </a:effectRef>
          <a:fontRef idx="minor">
            <a:schemeClr val="tx1"/>
          </a:fontRef>
        </p:style>
      </p:cxnSp>
      <p:sp>
        <p:nvSpPr>
          <p:cNvPr id="22" name="Tijdelijke aanduiding voor tekst 21"/>
          <p:cNvSpPr>
            <a:spLocks noGrp="1"/>
          </p:cNvSpPr>
          <p:nvPr>
            <p:ph type="body" sz="quarter" idx="10" hasCustomPrompt="1"/>
          </p:nvPr>
        </p:nvSpPr>
        <p:spPr>
          <a:xfrm>
            <a:off x="-4763" y="3571156"/>
            <a:ext cx="9148763" cy="512762"/>
          </a:xfrm>
          <a:prstGeom prst="rect">
            <a:avLst/>
          </a:prstGeom>
          <a:solidFill>
            <a:srgbClr val="192A67"/>
          </a:solidFill>
        </p:spPr>
        <p:txBody>
          <a:bodyPr lIns="360000" tIns="108000" rIns="360000" bIns="108000"/>
          <a:lstStyle>
            <a:lvl1pPr marL="0" indent="0">
              <a:buNone/>
              <a:defRPr sz="1800" b="0" baseline="0">
                <a:solidFill>
                  <a:schemeClr val="bg1"/>
                </a:solidFill>
              </a:defRPr>
            </a:lvl1pPr>
            <a:lvl2pPr>
              <a:defRPr sz="1400" b="1"/>
            </a:lvl2pPr>
            <a:lvl3pPr>
              <a:defRPr sz="1400" b="1"/>
            </a:lvl3pPr>
            <a:lvl4pPr>
              <a:defRPr sz="1400" b="1"/>
            </a:lvl4pPr>
            <a:lvl5pPr>
              <a:defRPr sz="1400" b="1"/>
            </a:lvl5pPr>
          </a:lstStyle>
          <a:p>
            <a:pPr lvl="0"/>
            <a:r>
              <a:rPr lang="nl-NL" dirty="0" err="1"/>
              <a:t>Tagline</a:t>
            </a:r>
            <a:r>
              <a:rPr lang="nl-NL" dirty="0"/>
              <a:t>/extra titelinformatie (verborgen indien geen tekst)</a:t>
            </a:r>
          </a:p>
        </p:txBody>
      </p:sp>
    </p:spTree>
    <p:extLst>
      <p:ext uri="{BB962C8B-B14F-4D97-AF65-F5344CB8AC3E}">
        <p14:creationId xmlns:p14="http://schemas.microsoft.com/office/powerpoint/2010/main" val="1054161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5145DB5F-5370-4CB6-BE3D-1AE5DCF55639}"/>
              </a:ext>
            </a:extLst>
          </p:cNvPr>
          <p:cNvSpPr>
            <a:spLocks noGrp="1"/>
          </p:cNvSpPr>
          <p:nvPr>
            <p:ph type="title"/>
          </p:nvPr>
        </p:nvSpPr>
        <p:spPr>
          <a:xfrm>
            <a:off x="628650" y="273844"/>
            <a:ext cx="7886700" cy="994172"/>
          </a:xfrm>
          <a:prstGeom prst="rect">
            <a:avLst/>
          </a:prstGeom>
        </p:spPr>
        <p:txBody>
          <a:bodyPr lIns="68580" tIns="34290" rIns="68580" bIns="34290"/>
          <a:lstStyle/>
          <a:p>
            <a:r>
              <a:rPr lang="nl-NL"/>
              <a:t>Klik om stijl te bewerken</a:t>
            </a:r>
          </a:p>
        </p:txBody>
      </p:sp>
      <p:sp>
        <p:nvSpPr>
          <p:cNvPr id="3" name="Tijdelijke aanduiding voor inhoud 2">
            <a:extLst>
              <a:ext uri="{FF2B5EF4-FFF2-40B4-BE49-F238E27FC236}">
                <a16:creationId xmlns:a16="http://schemas.microsoft.com/office/drawing/2014/main" xmlns="" id="{30D42967-8199-4D73-9D9C-8D11470AD9D5}"/>
              </a:ext>
            </a:extLst>
          </p:cNvPr>
          <p:cNvSpPr>
            <a:spLocks noGrp="1"/>
          </p:cNvSpPr>
          <p:nvPr>
            <p:ph idx="1"/>
          </p:nvPr>
        </p:nvSpPr>
        <p:spPr>
          <a:xfrm>
            <a:off x="628650" y="1369219"/>
            <a:ext cx="7886700" cy="3263504"/>
          </a:xfrm>
          <a:prstGeom prst="rect">
            <a:avLst/>
          </a:prstGeom>
        </p:spPr>
        <p:txBody>
          <a:bodyPr lIns="68580" tIns="34290" rIns="68580" bIns="3429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xmlns="" id="{A4CF542F-9C6D-4201-93CC-F007824FB7C4}"/>
              </a:ext>
            </a:extLst>
          </p:cNvPr>
          <p:cNvSpPr>
            <a:spLocks noGrp="1"/>
          </p:cNvSpPr>
          <p:nvPr>
            <p:ph type="dt" sz="half" idx="10"/>
          </p:nvPr>
        </p:nvSpPr>
        <p:spPr>
          <a:xfrm>
            <a:off x="1043608" y="4735308"/>
            <a:ext cx="2133600" cy="274637"/>
          </a:xfrm>
          <a:prstGeom prst="rect">
            <a:avLst/>
          </a:prstGeom>
        </p:spPr>
        <p:txBody>
          <a:bodyPr lIns="68580" tIns="34290" rIns="68580" bIns="34290"/>
          <a:lstStyle/>
          <a:p>
            <a:endParaRPr lang="nl-NL"/>
          </a:p>
        </p:txBody>
      </p:sp>
      <p:sp>
        <p:nvSpPr>
          <p:cNvPr id="5" name="Tijdelijke aanduiding voor voettekst 4">
            <a:extLst>
              <a:ext uri="{FF2B5EF4-FFF2-40B4-BE49-F238E27FC236}">
                <a16:creationId xmlns:a16="http://schemas.microsoft.com/office/drawing/2014/main" xmlns="" id="{8CCAA806-4D86-4509-B400-58EBDFE38B88}"/>
              </a:ext>
            </a:extLst>
          </p:cNvPr>
          <p:cNvSpPr>
            <a:spLocks noGrp="1"/>
          </p:cNvSpPr>
          <p:nvPr>
            <p:ph type="ftr" sz="quarter" idx="11"/>
          </p:nvPr>
        </p:nvSpPr>
        <p:spPr>
          <a:xfrm>
            <a:off x="3028950" y="4767263"/>
            <a:ext cx="3086100" cy="273844"/>
          </a:xfrm>
          <a:prstGeom prst="rect">
            <a:avLst/>
          </a:prstGeom>
        </p:spPr>
        <p:txBody>
          <a:bodyPr lIns="68580" tIns="34290" rIns="68580" bIns="34290"/>
          <a:lstStyle/>
          <a:p>
            <a:endParaRPr lang="nl-NL"/>
          </a:p>
        </p:txBody>
      </p:sp>
      <p:sp>
        <p:nvSpPr>
          <p:cNvPr id="6" name="Tijdelijke aanduiding voor dianummer 5">
            <a:extLst>
              <a:ext uri="{FF2B5EF4-FFF2-40B4-BE49-F238E27FC236}">
                <a16:creationId xmlns:a16="http://schemas.microsoft.com/office/drawing/2014/main" xmlns="" id="{2C3AC220-3279-4035-84F9-9EBBA90262A5}"/>
              </a:ext>
            </a:extLst>
          </p:cNvPr>
          <p:cNvSpPr>
            <a:spLocks noGrp="1"/>
          </p:cNvSpPr>
          <p:nvPr>
            <p:ph type="sldNum" sz="quarter" idx="12"/>
          </p:nvPr>
        </p:nvSpPr>
        <p:spPr>
          <a:xfrm>
            <a:off x="6457950" y="4767263"/>
            <a:ext cx="2057400" cy="273844"/>
          </a:xfrm>
          <a:prstGeom prst="rect">
            <a:avLst/>
          </a:prstGeom>
        </p:spPr>
        <p:txBody>
          <a:bodyPr lIns="68580" tIns="34290" rIns="68580" bIns="34290"/>
          <a:lstStyle/>
          <a:p>
            <a:fld id="{CB59B022-4B4C-4189-8757-7D161D828C40}" type="slidenum">
              <a:rPr lang="nl-NL" smtClean="0"/>
              <a:pPr/>
              <a:t>‹nr.›</a:t>
            </a:fld>
            <a:endParaRPr lang="nl-NL"/>
          </a:p>
        </p:txBody>
      </p:sp>
    </p:spTree>
    <p:extLst>
      <p:ext uri="{BB962C8B-B14F-4D97-AF65-F5344CB8AC3E}">
        <p14:creationId xmlns:p14="http://schemas.microsoft.com/office/powerpoint/2010/main" val="3102626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dia West">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8" y="1"/>
            <a:ext cx="9149407" cy="5143500"/>
          </a:xfrm>
          <a:prstGeom prst="rect">
            <a:avLst/>
          </a:prstGeom>
        </p:spPr>
      </p:pic>
      <p:sp>
        <p:nvSpPr>
          <p:cNvPr id="2" name="Titel 1"/>
          <p:cNvSpPr>
            <a:spLocks noGrp="1"/>
          </p:cNvSpPr>
          <p:nvPr>
            <p:ph type="ctrTitle" hasCustomPrompt="1"/>
          </p:nvPr>
        </p:nvSpPr>
        <p:spPr>
          <a:xfrm>
            <a:off x="0" y="2355726"/>
            <a:ext cx="9143999" cy="1224136"/>
          </a:xfrm>
          <a:prstGeom prst="rect">
            <a:avLst/>
          </a:prstGeom>
          <a:solidFill>
            <a:srgbClr val="192A67">
              <a:alpha val="80000"/>
            </a:srgbClr>
          </a:solidFill>
        </p:spPr>
        <p:txBody>
          <a:bodyPr lIns="360000" tIns="108000" rIns="360000" bIns="108000" anchor="ctr" anchorCtr="0">
            <a:normAutofit/>
          </a:bodyPr>
          <a:lstStyle>
            <a:lvl1pPr algn="l">
              <a:defRPr lang="nl-NL" sz="4000" b="1">
                <a:solidFill>
                  <a:schemeClr val="bg1"/>
                </a:solidFill>
              </a:defRPr>
            </a:lvl1pPr>
          </a:lstStyle>
          <a:p>
            <a:r>
              <a:rPr lang="nl-NL" dirty="0"/>
              <a:t>Titel van de presentatie</a:t>
            </a:r>
          </a:p>
        </p:txBody>
      </p:sp>
      <p:sp>
        <p:nvSpPr>
          <p:cNvPr id="16" name="Rechthoek 15"/>
          <p:cNvSpPr/>
          <p:nvPr userDrawn="1"/>
        </p:nvSpPr>
        <p:spPr>
          <a:xfrm>
            <a:off x="-5408" y="4083918"/>
            <a:ext cx="9149408" cy="1059583"/>
          </a:xfrm>
          <a:prstGeom prst="rect">
            <a:avLst/>
          </a:prstGeom>
          <a:solidFill>
            <a:srgbClr val="009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280060" y="4309575"/>
            <a:ext cx="2380172" cy="60763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Projects\!NIEUW 2015\Losse elementen\Adresblok-los-wit.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3703"/>
          <a:stretch/>
        </p:blipFill>
        <p:spPr bwMode="auto">
          <a:xfrm>
            <a:off x="6911678" y="4309575"/>
            <a:ext cx="1768772" cy="6796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p:cNvCxnSpPr/>
          <p:nvPr userDrawn="1"/>
        </p:nvCxnSpPr>
        <p:spPr>
          <a:xfrm flipV="1">
            <a:off x="6804248" y="4309575"/>
            <a:ext cx="0" cy="607635"/>
          </a:xfrm>
          <a:prstGeom prst="line">
            <a:avLst/>
          </a:prstGeom>
          <a:ln>
            <a:solidFill>
              <a:srgbClr val="FDC600"/>
            </a:solidFill>
          </a:ln>
        </p:spPr>
        <p:style>
          <a:lnRef idx="1">
            <a:schemeClr val="accent1"/>
          </a:lnRef>
          <a:fillRef idx="0">
            <a:schemeClr val="accent1"/>
          </a:fillRef>
          <a:effectRef idx="0">
            <a:schemeClr val="accent1"/>
          </a:effectRef>
          <a:fontRef idx="minor">
            <a:schemeClr val="tx1"/>
          </a:fontRef>
        </p:style>
      </p:cxnSp>
      <p:sp>
        <p:nvSpPr>
          <p:cNvPr id="22" name="Tijdelijke aanduiding voor tekst 21"/>
          <p:cNvSpPr>
            <a:spLocks noGrp="1"/>
          </p:cNvSpPr>
          <p:nvPr>
            <p:ph type="body" sz="quarter" idx="10" hasCustomPrompt="1"/>
          </p:nvPr>
        </p:nvSpPr>
        <p:spPr>
          <a:xfrm>
            <a:off x="-4763" y="3571156"/>
            <a:ext cx="9148763" cy="512762"/>
          </a:xfrm>
          <a:prstGeom prst="rect">
            <a:avLst/>
          </a:prstGeom>
          <a:solidFill>
            <a:srgbClr val="192A67"/>
          </a:solidFill>
        </p:spPr>
        <p:txBody>
          <a:bodyPr lIns="360000" tIns="108000" rIns="360000" bIns="108000"/>
          <a:lstStyle>
            <a:lvl1pPr marL="0" indent="0">
              <a:buNone/>
              <a:defRPr sz="1800" b="0">
                <a:solidFill>
                  <a:schemeClr val="bg1"/>
                </a:solidFill>
              </a:defRPr>
            </a:lvl1pPr>
            <a:lvl2pPr>
              <a:defRPr sz="1400" b="1"/>
            </a:lvl2pPr>
            <a:lvl3pPr>
              <a:defRPr sz="1400" b="1"/>
            </a:lvl3pPr>
            <a:lvl4pPr>
              <a:defRPr sz="1400" b="1"/>
            </a:lvl4pPr>
            <a:lvl5pPr>
              <a:defRPr sz="1400" b="1"/>
            </a:lvl5pPr>
          </a:lstStyle>
          <a:p>
            <a:pPr lvl="0"/>
            <a:r>
              <a:rPr lang="nl-NL" dirty="0" err="1"/>
              <a:t>Tagline</a:t>
            </a:r>
            <a:r>
              <a:rPr lang="nl-NL" dirty="0"/>
              <a:t>/extra titelinformatie (verborgen indien geen tekst)</a:t>
            </a:r>
          </a:p>
        </p:txBody>
      </p:sp>
    </p:spTree>
    <p:extLst>
      <p:ext uri="{BB962C8B-B14F-4D97-AF65-F5344CB8AC3E}">
        <p14:creationId xmlns:p14="http://schemas.microsoft.com/office/powerpoint/2010/main" val="3724637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arddia">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
        <p:nvSpPr>
          <p:cNvPr id="20" name="Tijdelijke aanduiding voor tekst 19"/>
          <p:cNvSpPr>
            <a:spLocks noGrp="1"/>
          </p:cNvSpPr>
          <p:nvPr>
            <p:ph type="body" sz="quarter" idx="10"/>
          </p:nvPr>
        </p:nvSpPr>
        <p:spPr>
          <a:xfrm>
            <a:off x="323850" y="987574"/>
            <a:ext cx="8496300" cy="3528865"/>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a:buClr>
                <a:srgbClr val="0098D8"/>
              </a:buClr>
              <a:defRPr sz="2000"/>
            </a:lvl3pPr>
            <a:lvl4pPr marL="1600200" indent="-228600">
              <a:buClr>
                <a:srgbClr val="0098D8"/>
              </a:buClr>
              <a:buFont typeface="Arial" panose="020B0604020202020204" pitchFamily="34" charset="0"/>
              <a:buChar char="•"/>
              <a:defRPr/>
            </a:lvl4pPr>
            <a:lvl5pPr marL="2057400" indent="-228600">
              <a:buClr>
                <a:srgbClr val="0098D8"/>
              </a:buClr>
              <a:buFont typeface="Arial" panose="020B0604020202020204" pitchFamily="34" charset="0"/>
              <a:buChar cha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4863277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3528" y="2113111"/>
            <a:ext cx="8424936" cy="1022350"/>
          </a:xfrm>
          <a:prstGeom prst="rect">
            <a:avLst/>
          </a:prstGeom>
        </p:spPr>
        <p:txBody>
          <a:bodyPr anchor="t"/>
          <a:lstStyle>
            <a:lvl1pPr algn="l">
              <a:defRPr sz="3600" b="1" cap="none" baseline="0">
                <a:solidFill>
                  <a:srgbClr val="0098D8"/>
                </a:solidFill>
              </a:defRPr>
            </a:lvl1pPr>
          </a:lstStyle>
          <a:p>
            <a:r>
              <a:rPr lang="nl-NL" dirty="0"/>
              <a:t>Klik om de stijl te bewerken</a:t>
            </a:r>
          </a:p>
        </p:txBody>
      </p:sp>
      <p:sp>
        <p:nvSpPr>
          <p:cNvPr id="3" name="Tijdelijke aanduiding voor tekst 2"/>
          <p:cNvSpPr>
            <a:spLocks noGrp="1"/>
          </p:cNvSpPr>
          <p:nvPr>
            <p:ph type="body" idx="1"/>
          </p:nvPr>
        </p:nvSpPr>
        <p:spPr>
          <a:xfrm>
            <a:off x="323528" y="987574"/>
            <a:ext cx="8424936"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Tree>
    <p:extLst>
      <p:ext uri="{BB962C8B-B14F-4D97-AF65-F5344CB8AC3E}">
        <p14:creationId xmlns:p14="http://schemas.microsoft.com/office/powerpoint/2010/main" val="14968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sz="quarter" idx="10"/>
          </p:nvPr>
        </p:nvSpPr>
        <p:spPr>
          <a:xfrm>
            <a:off x="323528" y="1059582"/>
            <a:ext cx="6048697" cy="3599731"/>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marL="742950" marR="0" indent="-28575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3pPr>
            <a:lvl4pPr marL="16002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4pPr>
            <a:lvl5pPr marL="20574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3428739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5"/>
          <p:cNvSpPr>
            <a:spLocks noGrp="1"/>
          </p:cNvSpPr>
          <p:nvPr>
            <p:ph sz="quarter" idx="10"/>
          </p:nvPr>
        </p:nvSpPr>
        <p:spPr>
          <a:xfrm>
            <a:off x="323528" y="1059582"/>
            <a:ext cx="6048697" cy="3599731"/>
          </a:xfrm>
          <a:prstGeom prst="rect">
            <a:avLst/>
          </a:prstGeom>
        </p:spPr>
        <p:txBody>
          <a:bodyPr/>
          <a:lstStyle>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412634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5"/>
          <p:cNvSpPr>
            <a:spLocks noGrp="1"/>
          </p:cNvSpPr>
          <p:nvPr>
            <p:ph sz="quarter" idx="10"/>
          </p:nvPr>
        </p:nvSpPr>
        <p:spPr>
          <a:xfrm>
            <a:off x="323528" y="1059582"/>
            <a:ext cx="6048697" cy="3599731"/>
          </a:xfrm>
          <a:prstGeom prst="rect">
            <a:avLst/>
          </a:prstGeom>
        </p:spPr>
        <p:txBody>
          <a:bodyPr/>
          <a:lstStyle>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809032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lstStyle>
            <a:lvl1pPr algn="l">
              <a:defRPr sz="2000" b="1">
                <a:solidFill>
                  <a:srgbClr val="0098D8"/>
                </a:solidFill>
              </a:defRPr>
            </a:lvl1pPr>
          </a:lstStyle>
          <a:p>
            <a:r>
              <a:rPr lang="nl-NL" dirty="0"/>
              <a:t>Klik om de stijl te bewerken</a:t>
            </a:r>
          </a:p>
        </p:txBody>
      </p:sp>
      <p:sp>
        <p:nvSpPr>
          <p:cNvPr id="3" name="Tijdelijke aanduiding voor afbeelding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1520681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059582"/>
            <a:ext cx="4172272" cy="3534643"/>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059582"/>
            <a:ext cx="4172272" cy="3534643"/>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1583396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23528" y="204788"/>
            <a:ext cx="3141985" cy="871537"/>
          </a:xfrm>
          <a:prstGeom prst="rect">
            <a:avLst/>
          </a:prstGeom>
        </p:spPr>
        <p:txBody>
          <a:bodyPr anchor="t" anchorCtr="0"/>
          <a:lstStyle>
            <a:lvl1pPr algn="l">
              <a:defRPr sz="2000" b="1">
                <a:solidFill>
                  <a:srgbClr val="0098D8"/>
                </a:solidFill>
              </a:defRPr>
            </a:lvl1pPr>
          </a:lstStyle>
          <a:p>
            <a:r>
              <a:rPr lang="nl-NL" dirty="0"/>
              <a:t>Klik om de stijl te bewerken</a:t>
            </a:r>
          </a:p>
        </p:txBody>
      </p:sp>
      <p:sp>
        <p:nvSpPr>
          <p:cNvPr id="3" name="Tijdelijke aanduiding voor inhoud 2"/>
          <p:cNvSpPr>
            <a:spLocks noGrp="1"/>
          </p:cNvSpPr>
          <p:nvPr>
            <p:ph idx="1"/>
          </p:nvPr>
        </p:nvSpPr>
        <p:spPr>
          <a:xfrm>
            <a:off x="3575050" y="204788"/>
            <a:ext cx="5245422" cy="4389437"/>
          </a:xfrm>
          <a:prstGeom prst="rect">
            <a:avLst/>
          </a:prstGeom>
        </p:spPr>
        <p:txBody>
          <a:bodyPr/>
          <a:lstStyle>
            <a:lvl1pPr>
              <a:defRPr sz="32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323528" y="1076325"/>
            <a:ext cx="3141985"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2814350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arddia">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
        <p:nvSpPr>
          <p:cNvPr id="20" name="Tijdelijke aanduiding voor tekst 19"/>
          <p:cNvSpPr>
            <a:spLocks noGrp="1"/>
          </p:cNvSpPr>
          <p:nvPr>
            <p:ph type="body" sz="quarter" idx="10"/>
          </p:nvPr>
        </p:nvSpPr>
        <p:spPr>
          <a:xfrm>
            <a:off x="323850" y="987574"/>
            <a:ext cx="8496300" cy="3528865"/>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a:buClr>
                <a:srgbClr val="0098D8"/>
              </a:buClr>
              <a:defRPr sz="2000"/>
            </a:lvl3pPr>
            <a:lvl4pPr marL="1600200" indent="-228600">
              <a:buClr>
                <a:srgbClr val="0098D8"/>
              </a:buClr>
              <a:buFont typeface="Arial" panose="020B0604020202020204" pitchFamily="34" charset="0"/>
              <a:buChar char="•"/>
              <a:defRPr/>
            </a:lvl4pPr>
            <a:lvl5pPr marL="2057400" indent="-228600">
              <a:buClr>
                <a:srgbClr val="0098D8"/>
              </a:buClr>
              <a:buFont typeface="Arial" panose="020B0604020202020204" pitchFamily="34" charset="0"/>
              <a:buChar cha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992179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 Zuid">
    <p:spTree>
      <p:nvGrpSpPr>
        <p:cNvPr id="1" name=""/>
        <p:cNvGrpSpPr/>
        <p:nvPr/>
      </p:nvGrpSpPr>
      <p:grpSpPr>
        <a:xfrm>
          <a:off x="0" y="0"/>
          <a:ext cx="0" cy="0"/>
          <a:chOff x="0" y="0"/>
          <a:chExt cx="0" cy="0"/>
        </a:xfrm>
      </p:grpSpPr>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08" y="1"/>
            <a:ext cx="9149407" cy="5143500"/>
          </a:xfrm>
          <a:prstGeom prst="rect">
            <a:avLst/>
          </a:prstGeom>
        </p:spPr>
      </p:pic>
      <p:sp>
        <p:nvSpPr>
          <p:cNvPr id="2" name="Titel 1"/>
          <p:cNvSpPr>
            <a:spLocks noGrp="1"/>
          </p:cNvSpPr>
          <p:nvPr>
            <p:ph type="ctrTitle" hasCustomPrompt="1"/>
          </p:nvPr>
        </p:nvSpPr>
        <p:spPr>
          <a:xfrm>
            <a:off x="0" y="2355726"/>
            <a:ext cx="9143999" cy="1224136"/>
          </a:xfrm>
          <a:prstGeom prst="rect">
            <a:avLst/>
          </a:prstGeom>
          <a:solidFill>
            <a:srgbClr val="192A67">
              <a:alpha val="80000"/>
            </a:srgbClr>
          </a:solidFill>
        </p:spPr>
        <p:txBody>
          <a:bodyPr lIns="360000" tIns="108000" rIns="360000" bIns="108000" anchor="ctr" anchorCtr="0">
            <a:normAutofit/>
          </a:bodyPr>
          <a:lstStyle>
            <a:lvl1pPr algn="l">
              <a:defRPr lang="nl-NL" sz="4000" b="1">
                <a:solidFill>
                  <a:schemeClr val="bg1"/>
                </a:solidFill>
              </a:defRPr>
            </a:lvl1pPr>
          </a:lstStyle>
          <a:p>
            <a:r>
              <a:rPr lang="nl-NL" dirty="0"/>
              <a:t>Titel van de presentatie</a:t>
            </a:r>
          </a:p>
        </p:txBody>
      </p:sp>
      <p:sp>
        <p:nvSpPr>
          <p:cNvPr id="16" name="Rechthoek 15"/>
          <p:cNvSpPr/>
          <p:nvPr userDrawn="1"/>
        </p:nvSpPr>
        <p:spPr>
          <a:xfrm>
            <a:off x="-5408" y="4083918"/>
            <a:ext cx="9149408" cy="1059583"/>
          </a:xfrm>
          <a:prstGeom prst="rect">
            <a:avLst/>
          </a:prstGeom>
          <a:solidFill>
            <a:srgbClr val="009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4788024" y="4296499"/>
            <a:ext cx="1894293" cy="62071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D:\Projects\!NIEUW 2015\Losse elementen\Adresblok-los-wit.png"/>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r="3703"/>
          <a:stretch/>
        </p:blipFill>
        <p:spPr bwMode="auto">
          <a:xfrm>
            <a:off x="6911678" y="4309575"/>
            <a:ext cx="1768772" cy="67961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Rechte verbindingslijn 18"/>
          <p:cNvCxnSpPr/>
          <p:nvPr userDrawn="1"/>
        </p:nvCxnSpPr>
        <p:spPr>
          <a:xfrm flipV="1">
            <a:off x="6804248" y="4309575"/>
            <a:ext cx="0" cy="607635"/>
          </a:xfrm>
          <a:prstGeom prst="line">
            <a:avLst/>
          </a:prstGeom>
          <a:ln>
            <a:solidFill>
              <a:srgbClr val="FDC600"/>
            </a:solidFill>
          </a:ln>
        </p:spPr>
        <p:style>
          <a:lnRef idx="1">
            <a:schemeClr val="accent1"/>
          </a:lnRef>
          <a:fillRef idx="0">
            <a:schemeClr val="accent1"/>
          </a:fillRef>
          <a:effectRef idx="0">
            <a:schemeClr val="accent1"/>
          </a:effectRef>
          <a:fontRef idx="minor">
            <a:schemeClr val="tx1"/>
          </a:fontRef>
        </p:style>
      </p:cxnSp>
      <p:sp>
        <p:nvSpPr>
          <p:cNvPr id="22" name="Tijdelijke aanduiding voor tekst 21"/>
          <p:cNvSpPr>
            <a:spLocks noGrp="1"/>
          </p:cNvSpPr>
          <p:nvPr>
            <p:ph type="body" sz="quarter" idx="10" hasCustomPrompt="1"/>
          </p:nvPr>
        </p:nvSpPr>
        <p:spPr>
          <a:xfrm>
            <a:off x="-4763" y="3571156"/>
            <a:ext cx="9148763" cy="512762"/>
          </a:xfrm>
          <a:prstGeom prst="rect">
            <a:avLst/>
          </a:prstGeom>
          <a:solidFill>
            <a:srgbClr val="192A67"/>
          </a:solidFill>
        </p:spPr>
        <p:txBody>
          <a:bodyPr lIns="360000" tIns="108000" rIns="360000" bIns="108000"/>
          <a:lstStyle>
            <a:lvl1pPr marL="0" indent="0">
              <a:buNone/>
              <a:defRPr sz="1800" b="0">
                <a:solidFill>
                  <a:schemeClr val="bg1"/>
                </a:solidFill>
              </a:defRPr>
            </a:lvl1pPr>
            <a:lvl2pPr>
              <a:defRPr sz="1400" b="1"/>
            </a:lvl2pPr>
            <a:lvl3pPr>
              <a:defRPr sz="1400" b="1"/>
            </a:lvl3pPr>
            <a:lvl4pPr>
              <a:defRPr sz="1400" b="1"/>
            </a:lvl4pPr>
            <a:lvl5pPr>
              <a:defRPr sz="1400" b="1"/>
            </a:lvl5pPr>
          </a:lstStyle>
          <a:p>
            <a:pPr lvl="0"/>
            <a:r>
              <a:rPr lang="nl-NL" dirty="0" err="1"/>
              <a:t>Tagline</a:t>
            </a:r>
            <a:r>
              <a:rPr lang="nl-NL" dirty="0"/>
              <a:t>/extra titelinformatie (verborgen indien geen tekst)</a:t>
            </a:r>
          </a:p>
        </p:txBody>
      </p:sp>
    </p:spTree>
    <p:extLst>
      <p:ext uri="{BB962C8B-B14F-4D97-AF65-F5344CB8AC3E}">
        <p14:creationId xmlns:p14="http://schemas.microsoft.com/office/powerpoint/2010/main" val="1044000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ndaarddia">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
        <p:nvSpPr>
          <p:cNvPr id="20" name="Tijdelijke aanduiding voor tekst 19"/>
          <p:cNvSpPr>
            <a:spLocks noGrp="1"/>
          </p:cNvSpPr>
          <p:nvPr>
            <p:ph type="body" sz="quarter" idx="10"/>
          </p:nvPr>
        </p:nvSpPr>
        <p:spPr>
          <a:xfrm>
            <a:off x="323850" y="987574"/>
            <a:ext cx="8496300" cy="3528865"/>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a:buClr>
                <a:srgbClr val="0098D8"/>
              </a:buClr>
              <a:defRPr sz="2000"/>
            </a:lvl3pPr>
            <a:lvl4pPr marL="1600200" indent="-228600">
              <a:buClr>
                <a:srgbClr val="0098D8"/>
              </a:buClr>
              <a:buFont typeface="Arial" panose="020B0604020202020204" pitchFamily="34" charset="0"/>
              <a:buChar char="•"/>
              <a:defRPr/>
            </a:lvl4pPr>
            <a:lvl5pPr marL="2057400" indent="-228600">
              <a:buClr>
                <a:srgbClr val="0098D8"/>
              </a:buClr>
              <a:buFont typeface="Arial" panose="020B0604020202020204" pitchFamily="34" charset="0"/>
              <a:buChar char="•"/>
              <a:defRPr sz="18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03184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3528" y="2113111"/>
            <a:ext cx="8424936" cy="1022350"/>
          </a:xfrm>
          <a:prstGeom prst="rect">
            <a:avLst/>
          </a:prstGeom>
        </p:spPr>
        <p:txBody>
          <a:bodyPr anchor="t"/>
          <a:lstStyle>
            <a:lvl1pPr algn="l">
              <a:defRPr sz="3600" b="1" cap="none" baseline="0">
                <a:solidFill>
                  <a:srgbClr val="0098D8"/>
                </a:solidFill>
              </a:defRPr>
            </a:lvl1pPr>
          </a:lstStyle>
          <a:p>
            <a:r>
              <a:rPr lang="nl-NL" dirty="0"/>
              <a:t>Klik om de stijl te bewerken</a:t>
            </a:r>
          </a:p>
        </p:txBody>
      </p:sp>
      <p:sp>
        <p:nvSpPr>
          <p:cNvPr id="3" name="Tijdelijke aanduiding voor tekst 2"/>
          <p:cNvSpPr>
            <a:spLocks noGrp="1"/>
          </p:cNvSpPr>
          <p:nvPr>
            <p:ph type="body" idx="1"/>
          </p:nvPr>
        </p:nvSpPr>
        <p:spPr>
          <a:xfrm>
            <a:off x="323528" y="987574"/>
            <a:ext cx="8424936"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Tree>
    <p:extLst>
      <p:ext uri="{BB962C8B-B14F-4D97-AF65-F5344CB8AC3E}">
        <p14:creationId xmlns:p14="http://schemas.microsoft.com/office/powerpoint/2010/main" val="672035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sz="quarter" idx="10"/>
          </p:nvPr>
        </p:nvSpPr>
        <p:spPr>
          <a:xfrm>
            <a:off x="323528" y="1059582"/>
            <a:ext cx="6048697" cy="3599731"/>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marL="742950" marR="0" indent="-28575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3pPr>
            <a:lvl4pPr marL="16002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4pPr>
            <a:lvl5pPr marL="20574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4170861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5"/>
          <p:cNvSpPr>
            <a:spLocks noGrp="1"/>
          </p:cNvSpPr>
          <p:nvPr>
            <p:ph sz="quarter" idx="10"/>
          </p:nvPr>
        </p:nvSpPr>
        <p:spPr>
          <a:xfrm>
            <a:off x="323528" y="1059582"/>
            <a:ext cx="6048697" cy="3599731"/>
          </a:xfrm>
          <a:prstGeom prst="rect">
            <a:avLst/>
          </a:prstGeom>
        </p:spPr>
        <p:txBody>
          <a:bodyPr/>
          <a:lstStyle>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376097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5"/>
          <p:cNvSpPr>
            <a:spLocks noGrp="1"/>
          </p:cNvSpPr>
          <p:nvPr>
            <p:ph sz="quarter" idx="10"/>
          </p:nvPr>
        </p:nvSpPr>
        <p:spPr>
          <a:xfrm>
            <a:off x="323528" y="1059582"/>
            <a:ext cx="6048697" cy="3599731"/>
          </a:xfrm>
          <a:prstGeom prst="rect">
            <a:avLst/>
          </a:prstGeom>
        </p:spPr>
        <p:txBody>
          <a:bodyPr/>
          <a:lstStyle>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41135646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lstStyle>
            <a:lvl1pPr algn="l">
              <a:defRPr sz="2000" b="1">
                <a:solidFill>
                  <a:srgbClr val="0098D8"/>
                </a:solidFill>
              </a:defRPr>
            </a:lvl1pPr>
          </a:lstStyle>
          <a:p>
            <a:r>
              <a:rPr lang="nl-NL" dirty="0"/>
              <a:t>Klik om de stijl te bewerken</a:t>
            </a:r>
          </a:p>
        </p:txBody>
      </p:sp>
      <p:sp>
        <p:nvSpPr>
          <p:cNvPr id="3" name="Tijdelijke aanduiding voor afbeelding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9195740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059582"/>
            <a:ext cx="4172272" cy="3534643"/>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059582"/>
            <a:ext cx="4172272" cy="3534643"/>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4174809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23528" y="204788"/>
            <a:ext cx="3141985" cy="871537"/>
          </a:xfrm>
          <a:prstGeom prst="rect">
            <a:avLst/>
          </a:prstGeom>
        </p:spPr>
        <p:txBody>
          <a:bodyPr anchor="t" anchorCtr="0"/>
          <a:lstStyle>
            <a:lvl1pPr algn="l">
              <a:defRPr sz="2000" b="1">
                <a:solidFill>
                  <a:srgbClr val="0098D8"/>
                </a:solidFill>
              </a:defRPr>
            </a:lvl1pPr>
          </a:lstStyle>
          <a:p>
            <a:r>
              <a:rPr lang="nl-NL" dirty="0"/>
              <a:t>Klik om de stijl te bewerken</a:t>
            </a:r>
          </a:p>
        </p:txBody>
      </p:sp>
      <p:sp>
        <p:nvSpPr>
          <p:cNvPr id="3" name="Tijdelijke aanduiding voor inhoud 2"/>
          <p:cNvSpPr>
            <a:spLocks noGrp="1"/>
          </p:cNvSpPr>
          <p:nvPr>
            <p:ph idx="1"/>
          </p:nvPr>
        </p:nvSpPr>
        <p:spPr>
          <a:xfrm>
            <a:off x="3575050" y="204788"/>
            <a:ext cx="5245422" cy="4389437"/>
          </a:xfrm>
          <a:prstGeom prst="rect">
            <a:avLst/>
          </a:prstGeom>
        </p:spPr>
        <p:txBody>
          <a:bodyPr/>
          <a:lstStyle>
            <a:lvl1pPr>
              <a:defRPr sz="32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323528" y="1076325"/>
            <a:ext cx="3141985"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213146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323528" y="2113111"/>
            <a:ext cx="8424936" cy="1022350"/>
          </a:xfrm>
          <a:prstGeom prst="rect">
            <a:avLst/>
          </a:prstGeom>
        </p:spPr>
        <p:txBody>
          <a:bodyPr anchor="t"/>
          <a:lstStyle>
            <a:lvl1pPr algn="l">
              <a:defRPr sz="3600" b="1" cap="none" baseline="0">
                <a:solidFill>
                  <a:srgbClr val="0098D8"/>
                </a:solidFill>
              </a:defRPr>
            </a:lvl1pPr>
          </a:lstStyle>
          <a:p>
            <a:r>
              <a:rPr lang="nl-NL" dirty="0"/>
              <a:t>Klik om de stijl te bewerken</a:t>
            </a:r>
          </a:p>
        </p:txBody>
      </p:sp>
      <p:sp>
        <p:nvSpPr>
          <p:cNvPr id="3" name="Tijdelijke aanduiding voor tekst 2"/>
          <p:cNvSpPr>
            <a:spLocks noGrp="1"/>
          </p:cNvSpPr>
          <p:nvPr>
            <p:ph type="body" idx="1"/>
          </p:nvPr>
        </p:nvSpPr>
        <p:spPr>
          <a:xfrm>
            <a:off x="323528" y="987574"/>
            <a:ext cx="8424936" cy="112553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dirty="0"/>
              <a:t>Klik om de modelstijlen te bewerken</a:t>
            </a:r>
          </a:p>
        </p:txBody>
      </p:sp>
    </p:spTree>
    <p:extLst>
      <p:ext uri="{BB962C8B-B14F-4D97-AF65-F5344CB8AC3E}">
        <p14:creationId xmlns:p14="http://schemas.microsoft.com/office/powerpoint/2010/main" val="1359389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ijdelijke aanduiding voor inhoud 5"/>
          <p:cNvSpPr>
            <a:spLocks noGrp="1"/>
          </p:cNvSpPr>
          <p:nvPr>
            <p:ph sz="quarter" idx="10"/>
          </p:nvPr>
        </p:nvSpPr>
        <p:spPr>
          <a:xfrm>
            <a:off x="323528" y="1059582"/>
            <a:ext cx="6048697" cy="3599731"/>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lvl1pPr>
            <a:lvl2pPr marL="742950" marR="0" indent="-28575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2pPr>
            <a:lvl3pPr marL="11430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3pPr>
            <a:lvl4pPr marL="16002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4pPr>
            <a:lvl5pPr marL="2057400" marR="0" indent="-228600" algn="l" defTabSz="914400" rtl="0" eaLnBrk="1" fontAlgn="auto" latinLnBrk="0" hangingPunct="1">
              <a:lnSpc>
                <a:spcPct val="100000"/>
              </a:lnSpc>
              <a:spcBef>
                <a:spcPct val="20000"/>
              </a:spcBef>
              <a:spcAft>
                <a:spcPts val="0"/>
              </a:spcAft>
              <a:buClr>
                <a:srgbClr val="0098D8"/>
              </a:buClr>
              <a:buSzTx/>
              <a:buFont typeface="Arial" panose="020B0604020202020204" pitchFamily="34" charset="0"/>
              <a:buChar char="•"/>
              <a:tabLst/>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7"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3307635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5"/>
          <p:cNvSpPr>
            <a:spLocks noGrp="1"/>
          </p:cNvSpPr>
          <p:nvPr>
            <p:ph sz="quarter" idx="10"/>
          </p:nvPr>
        </p:nvSpPr>
        <p:spPr>
          <a:xfrm>
            <a:off x="323528" y="1059582"/>
            <a:ext cx="6048697" cy="3599731"/>
          </a:xfrm>
          <a:prstGeom prst="rect">
            <a:avLst/>
          </a:prstGeom>
        </p:spPr>
        <p:txBody>
          <a:bodyPr/>
          <a:lstStyle>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3134830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Lee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5"/>
          <p:cNvSpPr>
            <a:spLocks noGrp="1"/>
          </p:cNvSpPr>
          <p:nvPr>
            <p:ph sz="quarter" idx="10"/>
          </p:nvPr>
        </p:nvSpPr>
        <p:spPr>
          <a:xfrm>
            <a:off x="323528" y="1059582"/>
            <a:ext cx="6048697" cy="3599731"/>
          </a:xfrm>
          <a:prstGeom prst="rect">
            <a:avLst/>
          </a:prstGeom>
        </p:spPr>
        <p:txBody>
          <a:bodyPr/>
          <a:lstStyle>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3035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Afbeelding met bijschrift">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a:prstGeom prst="rect">
            <a:avLst/>
          </a:prstGeom>
        </p:spPr>
        <p:txBody>
          <a:bodyPr anchor="b"/>
          <a:lstStyle>
            <a:lvl1pPr algn="l">
              <a:defRPr sz="2000" b="1">
                <a:solidFill>
                  <a:srgbClr val="0098D8"/>
                </a:solidFill>
              </a:defRPr>
            </a:lvl1pPr>
          </a:lstStyle>
          <a:p>
            <a:r>
              <a:rPr lang="nl-NL" dirty="0"/>
              <a:t>Klik om de stijl te bewerken</a:t>
            </a:r>
          </a:p>
        </p:txBody>
      </p:sp>
      <p:sp>
        <p:nvSpPr>
          <p:cNvPr id="3" name="Tijdelijke aanduiding voor afbeelding 2"/>
          <p:cNvSpPr>
            <a:spLocks noGrp="1"/>
          </p:cNvSpPr>
          <p:nvPr>
            <p:ph type="pic" idx="1"/>
          </p:nvPr>
        </p:nvSpPr>
        <p:spPr>
          <a:xfrm>
            <a:off x="1792288" y="460375"/>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900"/>
            <a:ext cx="5486400" cy="60325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4000058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23528" y="1059582"/>
            <a:ext cx="4172272" cy="3534643"/>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p:cNvSpPr>
            <a:spLocks noGrp="1"/>
          </p:cNvSpPr>
          <p:nvPr>
            <p:ph sz="half" idx="2"/>
          </p:nvPr>
        </p:nvSpPr>
        <p:spPr>
          <a:xfrm>
            <a:off x="4648200" y="1059582"/>
            <a:ext cx="4172272" cy="3534643"/>
          </a:xfrm>
          <a:prstGeom prst="rect">
            <a:avLst/>
          </a:prstGeom>
        </p:spPr>
        <p:txBody>
          <a:bodyPr/>
          <a:lstStyle>
            <a:lvl1pPr>
              <a:defRPr sz="28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1800"/>
            </a:lvl6pPr>
            <a:lvl7pPr>
              <a:defRPr sz="1800"/>
            </a:lvl7pPr>
            <a:lvl8pPr>
              <a:defRPr sz="1800"/>
            </a:lvl8pPr>
            <a:lvl9pPr>
              <a:defRPr sz="18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8" name="Titel 1"/>
          <p:cNvSpPr>
            <a:spLocks noGrp="1"/>
          </p:cNvSpPr>
          <p:nvPr>
            <p:ph type="title"/>
          </p:nvPr>
        </p:nvSpPr>
        <p:spPr>
          <a:xfrm>
            <a:off x="323529" y="206375"/>
            <a:ext cx="8496943" cy="781199"/>
          </a:xfrm>
          <a:prstGeom prst="rect">
            <a:avLst/>
          </a:prstGeom>
        </p:spPr>
        <p:txBody>
          <a:bodyPr>
            <a:normAutofit/>
          </a:bodyPr>
          <a:lstStyle>
            <a:lvl1pPr algn="l">
              <a:defRPr sz="3000" b="1">
                <a:solidFill>
                  <a:srgbClr val="0098D8"/>
                </a:solidFill>
              </a:defRPr>
            </a:lvl1pPr>
          </a:lstStyle>
          <a:p>
            <a:r>
              <a:rPr lang="nl-NL" dirty="0"/>
              <a:t>Klik om de stijl te bewerken</a:t>
            </a:r>
          </a:p>
        </p:txBody>
      </p:sp>
    </p:spTree>
    <p:extLst>
      <p:ext uri="{BB962C8B-B14F-4D97-AF65-F5344CB8AC3E}">
        <p14:creationId xmlns:p14="http://schemas.microsoft.com/office/powerpoint/2010/main" val="3314042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323528" y="204788"/>
            <a:ext cx="3141985" cy="871537"/>
          </a:xfrm>
          <a:prstGeom prst="rect">
            <a:avLst/>
          </a:prstGeom>
        </p:spPr>
        <p:txBody>
          <a:bodyPr anchor="t" anchorCtr="0"/>
          <a:lstStyle>
            <a:lvl1pPr algn="l">
              <a:defRPr sz="2000" b="1">
                <a:solidFill>
                  <a:srgbClr val="0098D8"/>
                </a:solidFill>
              </a:defRPr>
            </a:lvl1pPr>
          </a:lstStyle>
          <a:p>
            <a:r>
              <a:rPr lang="nl-NL" dirty="0"/>
              <a:t>Klik om de stijl te bewerken</a:t>
            </a:r>
          </a:p>
        </p:txBody>
      </p:sp>
      <p:sp>
        <p:nvSpPr>
          <p:cNvPr id="3" name="Tijdelijke aanduiding voor inhoud 2"/>
          <p:cNvSpPr>
            <a:spLocks noGrp="1"/>
          </p:cNvSpPr>
          <p:nvPr>
            <p:ph idx="1"/>
          </p:nvPr>
        </p:nvSpPr>
        <p:spPr>
          <a:xfrm>
            <a:off x="3575050" y="204788"/>
            <a:ext cx="5245422" cy="4389437"/>
          </a:xfrm>
          <a:prstGeom prst="rect">
            <a:avLst/>
          </a:prstGeom>
        </p:spPr>
        <p:txBody>
          <a:bodyPr/>
          <a:lstStyle>
            <a:lvl1pPr>
              <a:defRPr sz="3200"/>
            </a:lvl1pPr>
            <a:lvl2pPr marL="742950" indent="-285750">
              <a:buClr>
                <a:srgbClr val="0098D8"/>
              </a:buClr>
              <a:buFont typeface="Arial" panose="020B0604020202020204" pitchFamily="34" charset="0"/>
              <a:buChar char="•"/>
              <a:defRPr sz="2000"/>
            </a:lvl2pPr>
            <a:lvl3pPr marL="1143000" indent="-228600">
              <a:buClr>
                <a:srgbClr val="0098D8"/>
              </a:buClr>
              <a:buFont typeface="Arial" panose="020B0604020202020204" pitchFamily="34" charset="0"/>
              <a:buChar char="•"/>
              <a:defRPr sz="2000"/>
            </a:lvl3pPr>
            <a:lvl4pPr marL="1600200" indent="-228600">
              <a:buClr>
                <a:srgbClr val="0098D8"/>
              </a:buClr>
              <a:buFont typeface="Arial" panose="020B0604020202020204" pitchFamily="34" charset="0"/>
              <a:buChar char="•"/>
              <a:defRPr sz="2000"/>
            </a:lvl4pPr>
            <a:lvl5pPr marL="2057400" indent="-228600">
              <a:buClr>
                <a:srgbClr val="0098D8"/>
              </a:buClr>
              <a:buFont typeface="Arial" panose="020B0604020202020204" pitchFamily="34" charset="0"/>
              <a:buChar char="•"/>
              <a:defRPr sz="2000"/>
            </a:lvl5pPr>
            <a:lvl6pPr>
              <a:defRPr sz="2000"/>
            </a:lvl6pPr>
            <a:lvl7pPr>
              <a:defRPr sz="2000"/>
            </a:lvl7pPr>
            <a:lvl8pPr>
              <a:defRPr sz="2000"/>
            </a:lvl8pPr>
            <a:lvl9pPr>
              <a:defRPr sz="2000"/>
            </a:lvl9p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tekst 3"/>
          <p:cNvSpPr>
            <a:spLocks noGrp="1"/>
          </p:cNvSpPr>
          <p:nvPr>
            <p:ph type="body" sz="half" idx="2"/>
          </p:nvPr>
        </p:nvSpPr>
        <p:spPr>
          <a:xfrm>
            <a:off x="323528" y="1076325"/>
            <a:ext cx="3141985" cy="35179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modelstijlen te bewerken</a:t>
            </a:r>
          </a:p>
        </p:txBody>
      </p:sp>
    </p:spTree>
    <p:extLst>
      <p:ext uri="{BB962C8B-B14F-4D97-AF65-F5344CB8AC3E}">
        <p14:creationId xmlns:p14="http://schemas.microsoft.com/office/powerpoint/2010/main" val="2922979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9.pn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1.pn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8100392" y="4694980"/>
            <a:ext cx="720080" cy="253034"/>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userDrawn="1"/>
        </p:nvSpPr>
        <p:spPr>
          <a:xfrm>
            <a:off x="0" y="5013619"/>
            <a:ext cx="9144000" cy="129881"/>
          </a:xfrm>
          <a:prstGeom prst="rect">
            <a:avLst/>
          </a:prstGeom>
          <a:solidFill>
            <a:srgbClr val="009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4729449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7" r:id="rId4"/>
    <p:sldLayoutId id="2147483660" r:id="rId5"/>
    <p:sldLayoutId id="2147483661" r:id="rId6"/>
    <p:sldLayoutId id="2147483659" r:id="rId7"/>
    <p:sldLayoutId id="2147483654" r:id="rId8"/>
    <p:sldLayoutId id="2147483658" r:id="rId9"/>
    <p:sldLayoutId id="2147483688" r:id="rId10"/>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nl-NL" sz="32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nl-NL" sz="2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nl-NL" sz="2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nl-NL"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nl-N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7884368" y="4705350"/>
            <a:ext cx="936104" cy="238976"/>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userDrawn="1"/>
        </p:nvSpPr>
        <p:spPr>
          <a:xfrm>
            <a:off x="0" y="5013619"/>
            <a:ext cx="9144000" cy="129881"/>
          </a:xfrm>
          <a:prstGeom prst="rect">
            <a:avLst/>
          </a:prstGeom>
          <a:solidFill>
            <a:srgbClr val="009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101848"/>
      </p:ext>
    </p:extLst>
  </p:cSld>
  <p:clrMap bg1="lt1" tx1="dk1" bg2="lt2" tx2="dk2" accent1="accent1" accent2="accent2" accent3="accent3" accent4="accent4" accent5="accent5" accent6="accent6" hlink="hlink" folHlink="folHlink"/>
  <p:sldLayoutIdLst>
    <p:sldLayoutId id="2147483666"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nl-NL" sz="32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nl-NL" sz="2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nl-NL" sz="2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nl-NL"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nl-N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8100392" y="4703521"/>
            <a:ext cx="720080" cy="235951"/>
          </a:xfrm>
          <a:prstGeom prst="rect">
            <a:avLst/>
          </a:prstGeom>
          <a:noFill/>
          <a:extLst>
            <a:ext uri="{909E8E84-426E-40DD-AFC4-6F175D3DCCD1}">
              <a14:hiddenFill xmlns:a14="http://schemas.microsoft.com/office/drawing/2010/main">
                <a:solidFill>
                  <a:srgbClr val="FFFFFF"/>
                </a:solidFill>
              </a14:hiddenFill>
            </a:ext>
          </a:extLst>
        </p:spPr>
      </p:pic>
      <p:sp>
        <p:nvSpPr>
          <p:cNvPr id="17" name="Rechthoek 16"/>
          <p:cNvSpPr/>
          <p:nvPr userDrawn="1"/>
        </p:nvSpPr>
        <p:spPr>
          <a:xfrm>
            <a:off x="0" y="5013619"/>
            <a:ext cx="9144000" cy="129881"/>
          </a:xfrm>
          <a:prstGeom prst="rect">
            <a:avLst/>
          </a:prstGeom>
          <a:solidFill>
            <a:srgbClr val="0098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466698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nl-NL" sz="3200" kern="1200" smtClean="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nl-NL" sz="28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nl-NL" sz="24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nl-NL" sz="20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nl-NL" sz="2000" kern="1200" smtClean="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6.jpeg"/><Relationship Id="rId4" Type="http://schemas.openxmlformats.org/officeDocument/2006/relationships/image" Target="../media/image31.png"/><Relationship Id="rId9"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24.jpeg"/><Relationship Id="rId4" Type="http://schemas.openxmlformats.org/officeDocument/2006/relationships/image" Target="../media/image39.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3435846"/>
            <a:ext cx="9143999" cy="648072"/>
          </a:xfrm>
        </p:spPr>
        <p:txBody>
          <a:bodyPr>
            <a:normAutofit fontScale="90000"/>
          </a:bodyPr>
          <a:lstStyle/>
          <a:p>
            <a:r>
              <a:rPr lang="nl-NL" sz="3600" dirty="0"/>
              <a:t/>
            </a:r>
            <a:br>
              <a:rPr lang="nl-NL" sz="3600" dirty="0"/>
            </a:br>
            <a:r>
              <a:rPr lang="nl-NL" sz="3600" dirty="0"/>
              <a:t>Verborgen complicaties na </a:t>
            </a:r>
            <a:r>
              <a:rPr lang="nl-NL" sz="3600" dirty="0" err="1"/>
              <a:t>Bariatrische</a:t>
            </a:r>
            <a:r>
              <a:rPr lang="nl-NL" sz="3600" dirty="0"/>
              <a:t> Chirurgie</a:t>
            </a:r>
            <a:br>
              <a:rPr lang="nl-NL" sz="3600" dirty="0"/>
            </a:br>
            <a:endParaRPr lang="nl-NL" sz="3400" dirty="0"/>
          </a:p>
        </p:txBody>
      </p:sp>
      <p:sp>
        <p:nvSpPr>
          <p:cNvPr id="3" name="Tijdelijke aanduiding voor tekst 2"/>
          <p:cNvSpPr>
            <a:spLocks noGrp="1"/>
          </p:cNvSpPr>
          <p:nvPr>
            <p:ph type="body" sz="quarter" idx="10"/>
          </p:nvPr>
        </p:nvSpPr>
        <p:spPr>
          <a:xfrm>
            <a:off x="-4763" y="4011910"/>
            <a:ext cx="9148763" cy="216024"/>
          </a:xfrm>
        </p:spPr>
        <p:txBody>
          <a:bodyPr/>
          <a:lstStyle/>
          <a:p>
            <a:endParaRPr lang="nl-NL" sz="1000" dirty="0"/>
          </a:p>
        </p:txBody>
      </p:sp>
    </p:spTree>
    <p:extLst>
      <p:ext uri="{BB962C8B-B14F-4D97-AF65-F5344CB8AC3E}">
        <p14:creationId xmlns:p14="http://schemas.microsoft.com/office/powerpoint/2010/main" val="1543377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123478"/>
            <a:ext cx="8496943" cy="864097"/>
          </a:xfrm>
        </p:spPr>
        <p:txBody>
          <a:bodyPr>
            <a:normAutofit fontScale="90000"/>
          </a:bodyPr>
          <a:lstStyle/>
          <a:p>
            <a:pPr algn="ctr"/>
            <a:r>
              <a:rPr lang="nl-NL" sz="3300" dirty="0">
                <a:latin typeface="Arial" pitchFamily="34" charset="0"/>
                <a:cs typeface="Arial" pitchFamily="34" charset="0"/>
              </a:rPr>
              <a:t>Gingivitis / Parodontitis</a:t>
            </a:r>
            <a:br>
              <a:rPr lang="nl-NL" sz="3300" dirty="0">
                <a:latin typeface="Arial" pitchFamily="34" charset="0"/>
                <a:cs typeface="Arial" pitchFamily="34" charset="0"/>
              </a:rPr>
            </a:br>
            <a:r>
              <a:rPr lang="nl-NL" sz="3300" dirty="0">
                <a:latin typeface="Arial" pitchFamily="34" charset="0"/>
                <a:cs typeface="Arial" pitchFamily="34" charset="0"/>
              </a:rPr>
              <a:t>(tandvleesontsteking)</a:t>
            </a:r>
            <a:r>
              <a:rPr lang="nl-NL" dirty="0">
                <a:latin typeface="Arial" pitchFamily="34" charset="0"/>
                <a:cs typeface="Arial" pitchFamily="34" charset="0"/>
              </a:rPr>
              <a:t/>
            </a:r>
            <a:br>
              <a:rPr lang="nl-NL" dirty="0">
                <a:latin typeface="Arial" pitchFamily="34" charset="0"/>
                <a:cs typeface="Arial" pitchFamily="34" charset="0"/>
              </a:rPr>
            </a:br>
            <a:endParaRPr lang="nl-NL" dirty="0">
              <a:latin typeface="Arial" pitchFamily="34" charset="0"/>
              <a:cs typeface="Arial" pitchFamily="34" charset="0"/>
            </a:endParaRPr>
          </a:p>
        </p:txBody>
      </p:sp>
      <p:sp>
        <p:nvSpPr>
          <p:cNvPr id="3" name="Tijdelijke aanduiding voor tekst 2"/>
          <p:cNvSpPr>
            <a:spLocks noGrp="1"/>
          </p:cNvSpPr>
          <p:nvPr>
            <p:ph type="body" sz="quarter" idx="10"/>
          </p:nvPr>
        </p:nvSpPr>
        <p:spPr>
          <a:xfrm>
            <a:off x="323850" y="1203598"/>
            <a:ext cx="8496300" cy="3312841"/>
          </a:xfrm>
        </p:spPr>
        <p:txBody>
          <a:bodyPr/>
          <a:lstStyle/>
          <a:p>
            <a:endParaRPr lang="nl-NL" sz="2400" b="1" dirty="0">
              <a:latin typeface="Arial" panose="020B0604020202020204" pitchFamily="34" charset="0"/>
              <a:cs typeface="Arial" pitchFamily="34" charset="0"/>
            </a:endParaRPr>
          </a:p>
          <a:p>
            <a:r>
              <a:rPr lang="nl-NL" sz="2400" b="1" dirty="0" err="1">
                <a:latin typeface="Arial" panose="020B0604020202020204" pitchFamily="34" charset="0"/>
                <a:cs typeface="Arial" pitchFamily="34" charset="0"/>
              </a:rPr>
              <a:t>Gingivitis</a:t>
            </a:r>
            <a:r>
              <a:rPr lang="nl-NL" sz="2400" dirty="0">
                <a:latin typeface="Arial" panose="020B0604020202020204" pitchFamily="34" charset="0"/>
                <a:cs typeface="Arial" pitchFamily="34" charset="0"/>
              </a:rPr>
              <a:t>	     </a:t>
            </a:r>
            <a:r>
              <a:rPr lang="nl-NL" sz="2400" u="sng" dirty="0">
                <a:latin typeface="Arial" panose="020B0604020202020204" pitchFamily="34" charset="0"/>
                <a:cs typeface="Arial" pitchFamily="34" charset="0"/>
              </a:rPr>
              <a:t>ontsteking</a:t>
            </a:r>
            <a:r>
              <a:rPr lang="nl-NL" sz="2400" dirty="0">
                <a:latin typeface="Arial" panose="020B0604020202020204" pitchFamily="34" charset="0"/>
                <a:cs typeface="Arial" pitchFamily="34" charset="0"/>
              </a:rPr>
              <a:t> in de rand van het tandvlees.</a:t>
            </a:r>
          </a:p>
          <a:p>
            <a:pPr marL="2286000" lvl="5" indent="0">
              <a:buNone/>
            </a:pPr>
            <a:r>
              <a:rPr lang="nl-NL" sz="2400" dirty="0">
                <a:latin typeface="Arial" panose="020B0604020202020204" pitchFamily="34" charset="0"/>
                <a:cs typeface="Arial" pitchFamily="34" charset="0"/>
              </a:rPr>
              <a:t>(= reversibel!) </a:t>
            </a:r>
          </a:p>
          <a:p>
            <a:endParaRPr lang="nl-NL" sz="2400" b="1" dirty="0">
              <a:latin typeface="Arial" panose="020B0604020202020204" pitchFamily="34" charset="0"/>
              <a:cs typeface="Arial" pitchFamily="34" charset="0"/>
            </a:endParaRPr>
          </a:p>
          <a:p>
            <a:r>
              <a:rPr lang="nl-NL" sz="2400" b="1" dirty="0">
                <a:latin typeface="Arial" panose="020B0604020202020204" pitchFamily="34" charset="0"/>
                <a:cs typeface="Arial" pitchFamily="34" charset="0"/>
              </a:rPr>
              <a:t>Parodontitis</a:t>
            </a:r>
            <a:r>
              <a:rPr lang="nl-NL" sz="2400" dirty="0">
                <a:latin typeface="Arial" panose="020B0604020202020204" pitchFamily="34" charset="0"/>
                <a:cs typeface="Arial" pitchFamily="34" charset="0"/>
              </a:rPr>
              <a:t>  vergevorderde tandvlees</a:t>
            </a:r>
            <a:r>
              <a:rPr lang="nl-NL" sz="2400" u="sng" dirty="0">
                <a:latin typeface="Arial" panose="020B0604020202020204" pitchFamily="34" charset="0"/>
                <a:cs typeface="Arial" pitchFamily="34" charset="0"/>
              </a:rPr>
              <a:t>ontsteking</a:t>
            </a:r>
          </a:p>
          <a:p>
            <a:pPr>
              <a:buNone/>
            </a:pPr>
            <a:r>
              <a:rPr lang="nl-NL" sz="2400" dirty="0">
                <a:latin typeface="Arial" panose="020B0604020202020204" pitchFamily="34" charset="0"/>
                <a:cs typeface="Arial" pitchFamily="34" charset="0"/>
              </a:rPr>
              <a:t>			     (met alveolair botverlies)</a:t>
            </a:r>
          </a:p>
          <a:p>
            <a:pPr>
              <a:buNone/>
            </a:pPr>
            <a:r>
              <a:rPr lang="nl-NL" sz="2400" dirty="0">
                <a:latin typeface="Arial" panose="020B0604020202020204" pitchFamily="34" charset="0"/>
                <a:cs typeface="Arial" pitchFamily="34" charset="0"/>
              </a:rPr>
              <a:t>			     (= irreversibel)</a:t>
            </a:r>
          </a:p>
          <a:p>
            <a:pPr>
              <a:buNone/>
            </a:pPr>
            <a:endParaRPr lang="nl-NL" sz="1000" dirty="0">
              <a:latin typeface="Arial" panose="020B0604020202020204" pitchFamily="34" charset="0"/>
              <a:cs typeface="Arial" panose="020B0604020202020204" pitchFamily="34" charset="0"/>
            </a:endParaRPr>
          </a:p>
          <a:p>
            <a:pPr>
              <a:buNone/>
            </a:pPr>
            <a:endParaRPr lang="nl-NL" sz="1000" dirty="0">
              <a:latin typeface="Arial" panose="020B0604020202020204" pitchFamily="34" charset="0"/>
              <a:cs typeface="Arial" panose="020B0604020202020204" pitchFamily="34" charset="0"/>
            </a:endParaRPr>
          </a:p>
          <a:p>
            <a:pPr>
              <a:buNone/>
            </a:pPr>
            <a:endParaRPr lang="nl-NL" sz="1000" dirty="0">
              <a:latin typeface="Arial" panose="020B0604020202020204" pitchFamily="34" charset="0"/>
              <a:cs typeface="Arial" panose="020B0604020202020204" pitchFamily="34" charset="0"/>
            </a:endParaRPr>
          </a:p>
          <a:p>
            <a:pPr>
              <a:buNone/>
            </a:pPr>
            <a:endParaRPr lang="nl-NL" sz="1000" dirty="0">
              <a:latin typeface="Arial" panose="020B0604020202020204" pitchFamily="34" charset="0"/>
              <a:cs typeface="Arial" panose="020B0604020202020204" pitchFamily="34" charset="0"/>
            </a:endParaRPr>
          </a:p>
          <a:p>
            <a:pPr>
              <a:buNone/>
            </a:pPr>
            <a:endParaRPr lang="nl-NL" sz="1000" dirty="0">
              <a:latin typeface="Arial" panose="020B0604020202020204" pitchFamily="34" charset="0"/>
              <a:cs typeface="Arial" panose="020B0604020202020204" pitchFamily="34" charset="0"/>
            </a:endParaRPr>
          </a:p>
          <a:p>
            <a:pPr>
              <a:buNone/>
            </a:pPr>
            <a:endParaRPr lang="nl-NL" sz="1000" dirty="0">
              <a:latin typeface="Arial" panose="020B0604020202020204" pitchFamily="34" charset="0"/>
              <a:cs typeface="Arial" panose="020B0604020202020204" pitchFamily="34" charset="0"/>
            </a:endParaRPr>
          </a:p>
          <a:p>
            <a:pPr>
              <a:buNone/>
            </a:pPr>
            <a:endParaRPr lang="nl-NL" sz="1000" dirty="0">
              <a:latin typeface="Arial" panose="020B0604020202020204" pitchFamily="34" charset="0"/>
              <a:cs typeface="Arial" panose="020B0604020202020204" pitchFamily="34" charset="0"/>
            </a:endParaRPr>
          </a:p>
          <a:p>
            <a:pPr>
              <a:buNone/>
            </a:pPr>
            <a:r>
              <a:rPr lang="nl-NL" sz="1000" dirty="0">
                <a:latin typeface="Arial" panose="020B0604020202020204" pitchFamily="34" charset="0"/>
                <a:cs typeface="Arial" panose="020B0604020202020204" pitchFamily="34" charset="0"/>
              </a:rPr>
              <a:t>Bron: Ivoren Kruis / </a:t>
            </a:r>
            <a:r>
              <a:rPr lang="nl-NL" sz="1000" dirty="0" err="1">
                <a:latin typeface="Arial" panose="020B0604020202020204" pitchFamily="34" charset="0"/>
                <a:cs typeface="Arial" panose="020B0604020202020204" pitchFamily="34" charset="0"/>
              </a:rPr>
              <a:t>NVvP</a:t>
            </a:r>
            <a:endParaRPr lang="nl-NL" sz="1000" u="sng" dirty="0">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tekst 2"/>
          <p:cNvSpPr>
            <a:spLocks noGrp="1"/>
          </p:cNvSpPr>
          <p:nvPr>
            <p:ph type="body" sz="quarter" idx="10"/>
          </p:nvPr>
        </p:nvSpPr>
        <p:spPr/>
        <p:txBody>
          <a:bodyPr/>
          <a:lstStyle/>
          <a:p>
            <a:endParaRPr lang="nl-NL"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92546"/>
            <a:ext cx="8852465"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7297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709191"/>
          </a:xfrm>
        </p:spPr>
        <p:txBody>
          <a:bodyPr>
            <a:normAutofit/>
          </a:bodyPr>
          <a:lstStyle/>
          <a:p>
            <a:pPr algn="ctr"/>
            <a:r>
              <a:rPr lang="nl-NL" dirty="0" err="1">
                <a:latin typeface="Arial" pitchFamily="34" charset="0"/>
                <a:cs typeface="Arial" pitchFamily="34" charset="0"/>
              </a:rPr>
              <a:t>Xerostomie</a:t>
            </a:r>
            <a:endParaRPr lang="nl-NL" dirty="0">
              <a:latin typeface="Arial" pitchFamily="34" charset="0"/>
              <a:cs typeface="Arial" pitchFamily="34" charset="0"/>
            </a:endParaRPr>
          </a:p>
        </p:txBody>
      </p:sp>
      <p:sp>
        <p:nvSpPr>
          <p:cNvPr id="3" name="Tijdelijke aanduiding voor tekst 2"/>
          <p:cNvSpPr>
            <a:spLocks noGrp="1"/>
          </p:cNvSpPr>
          <p:nvPr>
            <p:ph type="body" sz="quarter" idx="10"/>
          </p:nvPr>
        </p:nvSpPr>
        <p:spPr/>
        <p:txBody>
          <a:bodyPr/>
          <a:lstStyle/>
          <a:p>
            <a:pPr>
              <a:buNone/>
            </a:pPr>
            <a:r>
              <a:rPr lang="nl-NL" sz="2600" dirty="0">
                <a:latin typeface="Arial" pitchFamily="34" charset="0"/>
                <a:cs typeface="Arial" pitchFamily="34" charset="0"/>
              </a:rPr>
              <a:t>Het gevoel van een droge mond. </a:t>
            </a:r>
          </a:p>
          <a:p>
            <a:pPr>
              <a:buNone/>
            </a:pPr>
            <a:r>
              <a:rPr lang="nl-NL" sz="2600" dirty="0">
                <a:latin typeface="Arial" pitchFamily="34" charset="0"/>
                <a:cs typeface="Arial" pitchFamily="34" charset="0"/>
              </a:rPr>
              <a:t>(de subjectieve beleving)</a:t>
            </a:r>
          </a:p>
          <a:p>
            <a:pPr>
              <a:buNone/>
            </a:pPr>
            <a:endParaRPr lang="nl-NL" sz="2600" dirty="0">
              <a:latin typeface="Arial" pitchFamily="34" charset="0"/>
              <a:cs typeface="Arial" pitchFamily="34" charset="0"/>
            </a:endParaRPr>
          </a:p>
          <a:p>
            <a:pPr>
              <a:buNone/>
            </a:pPr>
            <a:endParaRPr lang="nl-NL" sz="2600" dirty="0">
              <a:latin typeface="Arial" pitchFamily="34" charset="0"/>
              <a:cs typeface="Arial" pitchFamily="34" charset="0"/>
            </a:endParaRPr>
          </a:p>
          <a:p>
            <a:pPr>
              <a:buNone/>
            </a:pPr>
            <a:endParaRPr lang="nl-NL" sz="2600" dirty="0">
              <a:latin typeface="Arial" pitchFamily="34" charset="0"/>
              <a:cs typeface="Arial" pitchFamily="34" charset="0"/>
            </a:endParaRPr>
          </a:p>
          <a:p>
            <a:pPr>
              <a:buNone/>
            </a:pPr>
            <a:r>
              <a:rPr lang="nl-NL" sz="2600" dirty="0">
                <a:latin typeface="Arial" pitchFamily="34" charset="0"/>
                <a:cs typeface="Arial" pitchFamily="34" charset="0"/>
              </a:rPr>
              <a:t>Onvoldoende ongestimuleerde speekselaanmaak.</a:t>
            </a:r>
          </a:p>
          <a:p>
            <a:pPr lvl="1"/>
            <a:r>
              <a:rPr lang="nl-NL" dirty="0">
                <a:latin typeface="Arial" panose="020B0604020202020204" pitchFamily="34" charset="0"/>
                <a:cs typeface="Arial" panose="020B0604020202020204" pitchFamily="34" charset="0"/>
              </a:rPr>
              <a:t>Ongestimuleerde speekselaanmaak</a:t>
            </a:r>
          </a:p>
          <a:p>
            <a:pPr lvl="1"/>
            <a:r>
              <a:rPr lang="nl-NL" dirty="0">
                <a:latin typeface="Arial" panose="020B0604020202020204" pitchFamily="34" charset="0"/>
                <a:cs typeface="Arial" panose="020B0604020202020204" pitchFamily="34" charset="0"/>
              </a:rPr>
              <a:t>Gestimuleerde speekselaanmaak</a:t>
            </a:r>
          </a:p>
          <a:p>
            <a:pPr>
              <a:buNone/>
            </a:pPr>
            <a:endParaRPr lang="nl-NL" sz="2600" dirty="0">
              <a:latin typeface="Arial" pitchFamily="34" charset="0"/>
              <a:cs typeface="Arial" pitchFamily="34" charset="0"/>
            </a:endParaRPr>
          </a:p>
          <a:p>
            <a:pPr>
              <a:buNone/>
            </a:pPr>
            <a:endParaRPr lang="nl-NL" sz="2600" dirty="0">
              <a:latin typeface="Arial" pitchFamily="34" charset="0"/>
              <a:cs typeface="Arial" pitchFamily="34" charset="0"/>
            </a:endParaRPr>
          </a:p>
          <a:p>
            <a:pPr>
              <a:buNone/>
            </a:pPr>
            <a:endParaRPr lang="nl-NL" sz="1000" dirty="0"/>
          </a:p>
          <a:p>
            <a:pPr>
              <a:buNone/>
            </a:pPr>
            <a:r>
              <a:rPr lang="nl-NL" sz="1000" dirty="0"/>
              <a:t>	</a:t>
            </a:r>
          </a:p>
        </p:txBody>
      </p:sp>
      <p:pic>
        <p:nvPicPr>
          <p:cNvPr id="3076" name="Picture 4" descr="D:\Mijn documenten\Mijn afbeeldingen\00 AA\droge mon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915566"/>
            <a:ext cx="1981200" cy="1704975"/>
          </a:xfrm>
          <a:prstGeom prst="rect">
            <a:avLst/>
          </a:prstGeom>
          <a:noFill/>
          <a:extLst>
            <a:ext uri="{909E8E84-426E-40DD-AFC4-6F175D3DCCD1}">
              <a14:hiddenFill xmlns:a14="http://schemas.microsoft.com/office/drawing/2010/main">
                <a:solidFill>
                  <a:srgbClr val="FFFFFF"/>
                </a:solidFill>
              </a14:hiddenFill>
            </a:ext>
          </a:extLst>
        </p:spPr>
      </p:pic>
      <p:sp>
        <p:nvSpPr>
          <p:cNvPr id="5" name="Rechthoek 4"/>
          <p:cNvSpPr/>
          <p:nvPr/>
        </p:nvSpPr>
        <p:spPr>
          <a:xfrm>
            <a:off x="2915816" y="2499742"/>
            <a:ext cx="3095039" cy="553998"/>
          </a:xfrm>
          <a:prstGeom prst="rect">
            <a:avLst/>
          </a:prstGeom>
        </p:spPr>
        <p:txBody>
          <a:bodyPr wrap="square">
            <a:spAutoFit/>
          </a:bodyPr>
          <a:lstStyle/>
          <a:p>
            <a:pPr algn="ctr"/>
            <a:r>
              <a:rPr lang="nl-NL" sz="3000" b="1" dirty="0" err="1">
                <a:solidFill>
                  <a:srgbClr val="0098D8"/>
                </a:solidFill>
                <a:latin typeface="Arial" panose="020B0604020202020204" pitchFamily="34" charset="0"/>
                <a:cs typeface="Arial" panose="020B0604020202020204" pitchFamily="34" charset="0"/>
              </a:rPr>
              <a:t>Hyposialie</a:t>
            </a:r>
            <a:endParaRPr lang="nl-NL" sz="3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565175"/>
          </a:xfrm>
        </p:spPr>
        <p:txBody>
          <a:bodyPr/>
          <a:lstStyle/>
          <a:p>
            <a:pPr algn="ctr"/>
            <a:r>
              <a:rPr lang="nl-NL" dirty="0"/>
              <a:t>Onderzoeksvraag  </a:t>
            </a:r>
          </a:p>
        </p:txBody>
      </p:sp>
      <p:sp>
        <p:nvSpPr>
          <p:cNvPr id="3" name="Tijdelijke aanduiding voor tekst 2"/>
          <p:cNvSpPr>
            <a:spLocks noGrp="1"/>
          </p:cNvSpPr>
          <p:nvPr>
            <p:ph type="body" sz="quarter" idx="10"/>
          </p:nvPr>
        </p:nvSpPr>
        <p:spPr>
          <a:xfrm>
            <a:off x="323850" y="915567"/>
            <a:ext cx="8496300" cy="3744416"/>
          </a:xfrm>
        </p:spPr>
        <p:txBody>
          <a:bodyPr/>
          <a:lstStyle/>
          <a:p>
            <a:pPr algn="ctr">
              <a:buNone/>
            </a:pPr>
            <a:r>
              <a:rPr lang="nl-NL" sz="2000" dirty="0">
                <a:latin typeface="Arial" pitchFamily="34" charset="0"/>
                <a:cs typeface="Arial" pitchFamily="34" charset="0"/>
              </a:rPr>
              <a:t>“Hebben de huidige </a:t>
            </a:r>
            <a:r>
              <a:rPr lang="nl-NL" sz="2000" dirty="0" err="1">
                <a:latin typeface="Arial" pitchFamily="34" charset="0"/>
                <a:cs typeface="Arial" pitchFamily="34" charset="0"/>
              </a:rPr>
              <a:t>voedings</a:t>
            </a:r>
            <a:r>
              <a:rPr lang="nl-NL" sz="2000" dirty="0">
                <a:latin typeface="Arial" pitchFamily="34" charset="0"/>
                <a:cs typeface="Arial" pitchFamily="34" charset="0"/>
              </a:rPr>
              <a:t>- en suppletie adviezen na</a:t>
            </a:r>
          </a:p>
          <a:p>
            <a:pPr algn="ctr">
              <a:buNone/>
            </a:pPr>
            <a:r>
              <a:rPr lang="nl-NL" sz="2000" dirty="0">
                <a:latin typeface="Arial" pitchFamily="34" charset="0"/>
                <a:cs typeface="Arial" pitchFamily="34" charset="0"/>
              </a:rPr>
              <a:t> </a:t>
            </a:r>
            <a:r>
              <a:rPr lang="nl-NL" sz="2000" dirty="0" err="1">
                <a:latin typeface="Arial" pitchFamily="34" charset="0"/>
                <a:cs typeface="Arial" pitchFamily="34" charset="0"/>
              </a:rPr>
              <a:t>bariatrische</a:t>
            </a:r>
            <a:r>
              <a:rPr lang="nl-NL" sz="2000" dirty="0">
                <a:latin typeface="Arial" pitchFamily="34" charset="0"/>
                <a:cs typeface="Arial" pitchFamily="34" charset="0"/>
              </a:rPr>
              <a:t> chirurgie invloed op de mondgezondheid”</a:t>
            </a:r>
          </a:p>
          <a:p>
            <a:pPr>
              <a:buNone/>
            </a:pPr>
            <a:endParaRPr lang="nl-NL" sz="2000" dirty="0"/>
          </a:p>
          <a:p>
            <a:pPr>
              <a:buNone/>
            </a:pPr>
            <a:r>
              <a:rPr lang="nl-NL" sz="2000" dirty="0"/>
              <a:t>	Verstuurd: 1617 enquêtes   (19 november – 4 december 2019) </a:t>
            </a:r>
          </a:p>
          <a:p>
            <a:pPr>
              <a:buNone/>
            </a:pPr>
            <a:r>
              <a:rPr lang="nl-NL" sz="2000" dirty="0"/>
              <a:t>	Respons:    234 personen (14,5%)</a:t>
            </a:r>
          </a:p>
          <a:p>
            <a:pPr>
              <a:buNone/>
            </a:pPr>
            <a:endParaRPr lang="nl-NL" sz="2000" dirty="0"/>
          </a:p>
          <a:p>
            <a:endParaRPr lang="nl-NL" sz="2000" dirty="0"/>
          </a:p>
          <a:p>
            <a:endParaRPr lang="nl-NL" sz="2000" dirty="0"/>
          </a:p>
          <a:p>
            <a:endParaRPr lang="nl-NL" sz="2000" dirty="0"/>
          </a:p>
          <a:p>
            <a:pPr>
              <a:buNone/>
            </a:pPr>
            <a:endParaRPr lang="nl-NL" sz="2000" dirty="0"/>
          </a:p>
        </p:txBody>
      </p:sp>
      <p:graphicFrame>
        <p:nvGraphicFramePr>
          <p:cNvPr id="4" name="Tabel 3"/>
          <p:cNvGraphicFramePr>
            <a:graphicFrameLocks noGrp="1"/>
          </p:cNvGraphicFramePr>
          <p:nvPr/>
        </p:nvGraphicFramePr>
        <p:xfrm>
          <a:off x="755576" y="2787774"/>
          <a:ext cx="6096000" cy="11074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60040">
                <a:tc>
                  <a:txBody>
                    <a:bodyPr/>
                    <a:lstStyle/>
                    <a:p>
                      <a:pPr algn="ctr"/>
                      <a:r>
                        <a:rPr lang="nl-NL" dirty="0"/>
                        <a:t>Vrouwen</a:t>
                      </a:r>
                    </a:p>
                  </a:txBody>
                  <a:tcPr/>
                </a:tc>
                <a:tc>
                  <a:txBody>
                    <a:bodyPr/>
                    <a:lstStyle/>
                    <a:p>
                      <a:pPr algn="ctr"/>
                      <a:r>
                        <a:rPr lang="nl-NL" dirty="0"/>
                        <a:t>Mannen</a:t>
                      </a:r>
                    </a:p>
                  </a:txBody>
                  <a:tcPr/>
                </a:tc>
                <a:extLst>
                  <a:ext uri="{0D108BD9-81ED-4DB2-BD59-A6C34878D82A}">
                    <a16:rowId xmlns:a16="http://schemas.microsoft.com/office/drawing/2014/main" xmlns="" val="10000"/>
                  </a:ext>
                </a:extLst>
              </a:tr>
              <a:tr h="370840">
                <a:tc>
                  <a:txBody>
                    <a:bodyPr/>
                    <a:lstStyle/>
                    <a:p>
                      <a:r>
                        <a:rPr lang="nl-NL" dirty="0"/>
                        <a:t>174 vrouwen (= 74 %)</a:t>
                      </a:r>
                    </a:p>
                  </a:txBody>
                  <a:tcPr/>
                </a:tc>
                <a:tc>
                  <a:txBody>
                    <a:bodyPr/>
                    <a:lstStyle/>
                    <a:p>
                      <a:r>
                        <a:rPr lang="nl-NL" dirty="0"/>
                        <a:t>60 mannen (= 26%)</a:t>
                      </a:r>
                    </a:p>
                  </a:txBody>
                  <a:tcPr/>
                </a:tc>
                <a:extLst>
                  <a:ext uri="{0D108BD9-81ED-4DB2-BD59-A6C34878D82A}">
                    <a16:rowId xmlns:a16="http://schemas.microsoft.com/office/drawing/2014/main" xmlns="" val="10001"/>
                  </a:ext>
                </a:extLst>
              </a:tr>
              <a:tr h="370840">
                <a:tc>
                  <a:txBody>
                    <a:bodyPr/>
                    <a:lstStyle/>
                    <a:p>
                      <a:r>
                        <a:rPr lang="nl-NL" dirty="0"/>
                        <a:t>Gem. leeftijd:</a:t>
                      </a:r>
                      <a:r>
                        <a:rPr lang="nl-NL" baseline="0" dirty="0"/>
                        <a:t> 48,3 jaar</a:t>
                      </a:r>
                      <a:endParaRPr lang="nl-NL" dirty="0"/>
                    </a:p>
                  </a:txBody>
                  <a:tcPr/>
                </a:tc>
                <a:tc>
                  <a:txBody>
                    <a:bodyPr/>
                    <a:lstStyle/>
                    <a:p>
                      <a:r>
                        <a:rPr lang="nl-NL" dirty="0"/>
                        <a:t>Gem. leeftijd:</a:t>
                      </a:r>
                      <a:r>
                        <a:rPr lang="nl-NL" baseline="0" dirty="0"/>
                        <a:t> 51,2 jaar</a:t>
                      </a:r>
                      <a:endParaRPr lang="nl-NL" dirty="0"/>
                    </a:p>
                  </a:txBody>
                  <a:tcPr/>
                </a:tc>
                <a:extLst>
                  <a:ext uri="{0D108BD9-81ED-4DB2-BD59-A6C34878D82A}">
                    <a16:rowId xmlns:a16="http://schemas.microsoft.com/office/drawing/2014/main" xmlns="" val="10002"/>
                  </a:ext>
                </a:extLst>
              </a:tr>
            </a:tbl>
          </a:graphicData>
        </a:graphic>
      </p:graphicFrame>
      <p:graphicFrame>
        <p:nvGraphicFramePr>
          <p:cNvPr id="5" name="Tabel 4"/>
          <p:cNvGraphicFramePr>
            <a:graphicFrameLocks noGrp="1"/>
          </p:cNvGraphicFramePr>
          <p:nvPr/>
        </p:nvGraphicFramePr>
        <p:xfrm>
          <a:off x="755576" y="4083918"/>
          <a:ext cx="6096000" cy="7416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nl-NL" dirty="0" err="1"/>
                        <a:t>Gastric</a:t>
                      </a:r>
                      <a:r>
                        <a:rPr lang="nl-NL" baseline="0" dirty="0"/>
                        <a:t> Bypass</a:t>
                      </a:r>
                      <a:endParaRPr lang="nl-NL" dirty="0"/>
                    </a:p>
                  </a:txBody>
                  <a:tcPr/>
                </a:tc>
                <a:tc>
                  <a:txBody>
                    <a:bodyPr/>
                    <a:lstStyle/>
                    <a:p>
                      <a:pPr algn="ctr"/>
                      <a:r>
                        <a:rPr lang="nl-NL" dirty="0" err="1"/>
                        <a:t>Gastric</a:t>
                      </a:r>
                      <a:r>
                        <a:rPr lang="nl-NL" dirty="0"/>
                        <a:t> </a:t>
                      </a:r>
                      <a:r>
                        <a:rPr lang="nl-NL" dirty="0" err="1"/>
                        <a:t>Sleeve</a:t>
                      </a:r>
                      <a:endParaRPr lang="nl-NL" dirty="0"/>
                    </a:p>
                  </a:txBody>
                  <a:tcPr/>
                </a:tc>
                <a:extLst>
                  <a:ext uri="{0D108BD9-81ED-4DB2-BD59-A6C34878D82A}">
                    <a16:rowId xmlns:a16="http://schemas.microsoft.com/office/drawing/2014/main" xmlns="" val="10000"/>
                  </a:ext>
                </a:extLst>
              </a:tr>
              <a:tr h="370840">
                <a:tc>
                  <a:txBody>
                    <a:bodyPr/>
                    <a:lstStyle/>
                    <a:p>
                      <a:r>
                        <a:rPr lang="nl-NL" dirty="0"/>
                        <a:t>194</a:t>
                      </a:r>
                      <a:r>
                        <a:rPr lang="nl-NL" baseline="0" dirty="0"/>
                        <a:t> personen (83 %)</a:t>
                      </a:r>
                      <a:endParaRPr lang="nl-NL" dirty="0"/>
                    </a:p>
                  </a:txBody>
                  <a:tcPr/>
                </a:tc>
                <a:tc>
                  <a:txBody>
                    <a:bodyPr/>
                    <a:lstStyle/>
                    <a:p>
                      <a:r>
                        <a:rPr lang="nl-NL" dirty="0"/>
                        <a:t>40 personen (17 %)</a:t>
                      </a:r>
                    </a:p>
                  </a:txBody>
                  <a:tcPr/>
                </a:tc>
                <a:extLst>
                  <a:ext uri="{0D108BD9-81ED-4DB2-BD59-A6C34878D82A}">
                    <a16:rowId xmlns:a16="http://schemas.microsoft.com/office/drawing/2014/main" xmlns=""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a:t>Voedingsvragen onderverdeeld in 3 categorieën </a:t>
            </a:r>
            <a:br>
              <a:rPr lang="nl-NL" dirty="0"/>
            </a:br>
            <a:endParaRPr lang="nl-NL" dirty="0"/>
          </a:p>
        </p:txBody>
      </p:sp>
      <p:sp>
        <p:nvSpPr>
          <p:cNvPr id="3" name="Tijdelijke aanduiding voor tekst 2"/>
          <p:cNvSpPr>
            <a:spLocks noGrp="1"/>
          </p:cNvSpPr>
          <p:nvPr>
            <p:ph type="body" sz="quarter" idx="10"/>
          </p:nvPr>
        </p:nvSpPr>
        <p:spPr/>
        <p:txBody>
          <a:bodyPr/>
          <a:lstStyle/>
          <a:p>
            <a:pPr>
              <a:buNone/>
            </a:pPr>
            <a:r>
              <a:rPr lang="nl-NL" sz="2600" b="1" dirty="0"/>
              <a:t>Eet en drinkmomenten</a:t>
            </a:r>
            <a:br>
              <a:rPr lang="nl-NL" sz="2600" b="1" dirty="0"/>
            </a:br>
            <a:r>
              <a:rPr lang="nl-NL" sz="2600" dirty="0"/>
              <a:t>vast en vloeibaar voedsel, fruit en alle drinkmomenten</a:t>
            </a:r>
          </a:p>
          <a:p>
            <a:pPr>
              <a:buNone/>
            </a:pPr>
            <a:r>
              <a:rPr lang="nl-NL" sz="2600" b="1" dirty="0"/>
              <a:t>Tussendoortjes</a:t>
            </a:r>
          </a:p>
          <a:p>
            <a:pPr>
              <a:buNone/>
            </a:pPr>
            <a:r>
              <a:rPr lang="nl-NL" sz="2600" b="1" dirty="0"/>
              <a:t>	</a:t>
            </a:r>
            <a:r>
              <a:rPr lang="nl-NL" sz="2600" dirty="0"/>
              <a:t>chips, drop, chocolade, gefrituurde snacks, snoep, rijstsnacks, ijs, eiwitrepen en </a:t>
            </a:r>
            <a:r>
              <a:rPr lang="nl-NL" sz="2600" dirty="0" err="1"/>
              <a:t>tussendoorkoeken</a:t>
            </a:r>
            <a:r>
              <a:rPr lang="nl-NL" sz="2600" dirty="0"/>
              <a:t> </a:t>
            </a:r>
            <a:br>
              <a:rPr lang="nl-NL" sz="2600" dirty="0"/>
            </a:br>
            <a:r>
              <a:rPr lang="nl-NL" sz="2600" dirty="0"/>
              <a:t>(</a:t>
            </a:r>
            <a:r>
              <a:rPr lang="nl-NL" sz="2600" dirty="0" err="1"/>
              <a:t>Sultana</a:t>
            </a:r>
            <a:r>
              <a:rPr lang="nl-NL" sz="2600" dirty="0"/>
              <a:t>, Evergreen, Mueslirepen)</a:t>
            </a:r>
          </a:p>
          <a:p>
            <a:pPr>
              <a:buNone/>
            </a:pPr>
            <a:r>
              <a:rPr lang="nl-NL" sz="2600" b="1" dirty="0"/>
              <a:t>Zoetmomenten</a:t>
            </a:r>
          </a:p>
          <a:p>
            <a:pPr>
              <a:buNone/>
            </a:pPr>
            <a:r>
              <a:rPr lang="nl-NL" sz="2600" dirty="0"/>
              <a:t>	aantal eetmomenten + aantal drinkmomenten met toevoegingen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a:t>Voorlopige conclusie</a:t>
            </a:r>
          </a:p>
        </p:txBody>
      </p:sp>
      <p:sp>
        <p:nvSpPr>
          <p:cNvPr id="3" name="Tijdelijke aanduiding voor tekst 2"/>
          <p:cNvSpPr>
            <a:spLocks noGrp="1"/>
          </p:cNvSpPr>
          <p:nvPr>
            <p:ph type="body" sz="quarter" idx="10"/>
          </p:nvPr>
        </p:nvSpPr>
        <p:spPr/>
        <p:txBody>
          <a:bodyPr/>
          <a:lstStyle/>
          <a:p>
            <a:r>
              <a:rPr lang="nl-NL" dirty="0"/>
              <a:t>Toename van tandcariës </a:t>
            </a:r>
          </a:p>
          <a:p>
            <a:pPr lvl="1"/>
            <a:r>
              <a:rPr lang="nl-NL" dirty="0"/>
              <a:t>Waarschijnlijk o.a. t.g.v. toename aantal zoetmomenten </a:t>
            </a:r>
          </a:p>
          <a:p>
            <a:pPr lvl="1">
              <a:buNone/>
            </a:pPr>
            <a:r>
              <a:rPr lang="nl-NL" dirty="0"/>
              <a:t>	(= eet- </a:t>
            </a:r>
            <a:r>
              <a:rPr lang="nl-NL" u="sng" dirty="0"/>
              <a:t>en</a:t>
            </a:r>
            <a:r>
              <a:rPr lang="nl-NL" dirty="0"/>
              <a:t> drinkmomenten ≈ 23,4 / dag)</a:t>
            </a:r>
          </a:p>
          <a:p>
            <a:r>
              <a:rPr lang="nl-NL" dirty="0"/>
              <a:t>Toename van tanderosie</a:t>
            </a:r>
          </a:p>
          <a:p>
            <a:pPr lvl="1"/>
            <a:r>
              <a:rPr lang="nl-NL" dirty="0"/>
              <a:t>mogelijk o.a. t.g.v. frequent maaltijd gerelateerd braken / oprispingen bij GS (hoger dan uit literatuurstudies)</a:t>
            </a:r>
          </a:p>
          <a:p>
            <a:pPr lvl="1"/>
            <a:r>
              <a:rPr lang="nl-NL"/>
              <a:t>Erosieve frisdranken </a:t>
            </a:r>
            <a:r>
              <a:rPr lang="nl-NL" dirty="0"/>
              <a:t>/ medicatie </a:t>
            </a:r>
            <a:r>
              <a:rPr lang="nl-NL"/>
              <a:t>/ supplementen</a:t>
            </a:r>
            <a:endParaRPr lang="nl-NL" dirty="0"/>
          </a:p>
          <a:p>
            <a:r>
              <a:rPr lang="nl-NL" dirty="0"/>
              <a:t>Toename van xerostomie </a:t>
            </a:r>
            <a:br>
              <a:rPr lang="nl-NL" dirty="0"/>
            </a:br>
            <a:endParaRPr lang="nl-NL" dirty="0"/>
          </a:p>
        </p:txBody>
      </p:sp>
      <p:sp>
        <p:nvSpPr>
          <p:cNvPr id="4" name="Tekstvak 3">
            <a:extLst>
              <a:ext uri="{FF2B5EF4-FFF2-40B4-BE49-F238E27FC236}">
                <a16:creationId xmlns:a16="http://schemas.microsoft.com/office/drawing/2014/main" xmlns="" id="{CC8854FE-E8AD-4C41-BAF7-CDF15360FA52}"/>
              </a:ext>
            </a:extLst>
          </p:cNvPr>
          <p:cNvSpPr txBox="1"/>
          <p:nvPr/>
        </p:nvSpPr>
        <p:spPr>
          <a:xfrm rot="20942472">
            <a:off x="1439652" y="2225221"/>
            <a:ext cx="6264696" cy="646331"/>
          </a:xfrm>
          <a:prstGeom prst="rect">
            <a:avLst/>
          </a:prstGeom>
          <a:solidFill>
            <a:schemeClr val="bg1"/>
          </a:solidFill>
          <a:ln w="28575">
            <a:solidFill>
              <a:srgbClr val="FF0000"/>
            </a:solidFill>
          </a:ln>
        </p:spPr>
        <p:txBody>
          <a:bodyPr wrap="square" rtlCol="0">
            <a:spAutoFit/>
          </a:bodyPr>
          <a:lstStyle/>
          <a:p>
            <a:r>
              <a:rPr lang="nl-NL" dirty="0">
                <a:solidFill>
                  <a:srgbClr val="FF0000"/>
                </a:solidFill>
              </a:rPr>
              <a:t>Let op: Gegevens zijn gebaseerd op een online enquête, hetgeen gevoelig is voor onnauwkeurigheid / onbetrouwbaarheid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a:latin typeface="Arial" pitchFamily="34" charset="0"/>
                <a:cs typeface="Arial" pitchFamily="34" charset="0"/>
              </a:rPr>
              <a:t>Praktische adviezen</a:t>
            </a:r>
          </a:p>
        </p:txBody>
      </p:sp>
      <p:sp>
        <p:nvSpPr>
          <p:cNvPr id="3" name="Tijdelijke aanduiding voor tekst 2"/>
          <p:cNvSpPr>
            <a:spLocks noGrp="1"/>
          </p:cNvSpPr>
          <p:nvPr>
            <p:ph type="body" sz="quarter" idx="10"/>
          </p:nvPr>
        </p:nvSpPr>
        <p:spPr>
          <a:xfrm>
            <a:off x="323850" y="843558"/>
            <a:ext cx="8496300" cy="4104456"/>
          </a:xfrm>
        </p:spPr>
        <p:txBody>
          <a:bodyPr/>
          <a:lstStyle/>
          <a:p>
            <a:pPr>
              <a:buNone/>
            </a:pPr>
            <a:r>
              <a:rPr lang="nl-NL" sz="1400" b="1" dirty="0">
                <a:latin typeface="Arial" pitchFamily="34" charset="0"/>
                <a:cs typeface="Arial" pitchFamily="34" charset="0"/>
              </a:rPr>
              <a:t>Frequentie eet/drinkmomenten </a:t>
            </a:r>
            <a:r>
              <a:rPr lang="nl-NL" sz="1400" dirty="0">
                <a:latin typeface="Arial" pitchFamily="34" charset="0"/>
                <a:cs typeface="Arial" pitchFamily="34" charset="0"/>
              </a:rPr>
              <a:t> </a:t>
            </a:r>
          </a:p>
          <a:p>
            <a:r>
              <a:rPr lang="nl-NL" sz="1400" dirty="0">
                <a:latin typeface="Arial" pitchFamily="34" charset="0"/>
                <a:cs typeface="Arial" pitchFamily="34" charset="0"/>
              </a:rPr>
              <a:t>Diëtist		6 eetmomenten op een dag</a:t>
            </a:r>
          </a:p>
          <a:p>
            <a:pPr>
              <a:buNone/>
            </a:pPr>
            <a:r>
              <a:rPr lang="nl-NL" sz="1400" dirty="0">
                <a:latin typeface="Arial" pitchFamily="34" charset="0"/>
                <a:cs typeface="Arial" pitchFamily="34" charset="0"/>
              </a:rPr>
              <a:t>			vast en vloeibare voeding scheiden met 30 minuten tijdsverschil</a:t>
            </a:r>
          </a:p>
          <a:p>
            <a:pPr>
              <a:buNone/>
            </a:pPr>
            <a:r>
              <a:rPr lang="nl-NL" sz="1400" dirty="0">
                <a:latin typeface="Arial" pitchFamily="34" charset="0"/>
                <a:cs typeface="Arial" pitchFamily="34" charset="0"/>
              </a:rPr>
              <a:t>			drankgedrag (</a:t>
            </a:r>
            <a:r>
              <a:rPr lang="nl-NL" sz="1400" dirty="0" err="1">
                <a:latin typeface="Arial" pitchFamily="34" charset="0"/>
                <a:cs typeface="Arial" pitchFamily="34" charset="0"/>
              </a:rPr>
              <a:t>hersluitbare</a:t>
            </a:r>
            <a:r>
              <a:rPr lang="nl-NL" sz="1400" dirty="0">
                <a:latin typeface="Arial" pitchFamily="34" charset="0"/>
                <a:cs typeface="Arial" pitchFamily="34" charset="0"/>
              </a:rPr>
              <a:t> flesjes)</a:t>
            </a:r>
          </a:p>
          <a:p>
            <a:r>
              <a:rPr lang="nl-NL" sz="1400" dirty="0">
                <a:latin typeface="Arial" pitchFamily="34" charset="0"/>
                <a:cs typeface="Arial" pitchFamily="34" charset="0"/>
              </a:rPr>
              <a:t>Mondhygiënist	max. 6 – 7 eet en drink momenten op een dag met 2 uur tijdsverschil</a:t>
            </a:r>
          </a:p>
          <a:p>
            <a:pPr>
              <a:buNone/>
            </a:pPr>
            <a:r>
              <a:rPr lang="nl-NL" sz="1400" dirty="0">
                <a:latin typeface="Arial" pitchFamily="34" charset="0"/>
                <a:cs typeface="Arial" pitchFamily="34" charset="0"/>
              </a:rPr>
              <a:t>			geen voeding en/of dranken mee naar bed nemen</a:t>
            </a:r>
          </a:p>
          <a:p>
            <a:pPr>
              <a:buNone/>
            </a:pPr>
            <a:endParaRPr lang="nl-NL" sz="1400" b="1" dirty="0">
              <a:latin typeface="Arial" pitchFamily="34" charset="0"/>
              <a:cs typeface="Arial" pitchFamily="34" charset="0"/>
            </a:endParaRPr>
          </a:p>
          <a:p>
            <a:pPr>
              <a:buNone/>
            </a:pPr>
            <a:r>
              <a:rPr lang="nl-NL" sz="1400" b="1" dirty="0">
                <a:latin typeface="Arial" pitchFamily="34" charset="0"/>
                <a:cs typeface="Arial" pitchFamily="34" charset="0"/>
              </a:rPr>
              <a:t>Gezond, gevarieerd voedingspatroon </a:t>
            </a:r>
            <a:r>
              <a:rPr lang="nl-NL" sz="1400" dirty="0">
                <a:latin typeface="Arial" pitchFamily="34" charset="0"/>
                <a:cs typeface="Arial" pitchFamily="34" charset="0"/>
              </a:rPr>
              <a:t>“het lichaam voeden in plaats van vullen” </a:t>
            </a:r>
            <a:endParaRPr lang="nl-NL" sz="1400" b="1" dirty="0">
              <a:latin typeface="Arial" pitchFamily="34" charset="0"/>
              <a:cs typeface="Arial" pitchFamily="34" charset="0"/>
            </a:endParaRPr>
          </a:p>
          <a:p>
            <a:r>
              <a:rPr lang="nl-NL" sz="1400" b="1" dirty="0">
                <a:latin typeface="Arial" pitchFamily="34" charset="0"/>
                <a:cs typeface="Arial" pitchFamily="34" charset="0"/>
              </a:rPr>
              <a:t>Voedingsvezels ↑</a:t>
            </a:r>
          </a:p>
          <a:p>
            <a:pPr lvl="1"/>
            <a:r>
              <a:rPr lang="nl-NL" sz="1400" dirty="0">
                <a:latin typeface="Arial" pitchFamily="34" charset="0"/>
                <a:cs typeface="Arial" pitchFamily="34" charset="0"/>
              </a:rPr>
              <a:t>Volkorenbrood, volkoren graanproducten en peulvruchten</a:t>
            </a:r>
          </a:p>
          <a:p>
            <a:pPr lvl="1"/>
            <a:r>
              <a:rPr lang="nl-NL" sz="1400" dirty="0">
                <a:latin typeface="Arial" pitchFamily="34" charset="0"/>
                <a:cs typeface="Arial" pitchFamily="34" charset="0"/>
              </a:rPr>
              <a:t>Vers fruit en groenten (geen </a:t>
            </a:r>
            <a:r>
              <a:rPr lang="nl-NL" sz="1400" dirty="0" err="1">
                <a:latin typeface="Arial" pitchFamily="34" charset="0"/>
                <a:cs typeface="Arial" pitchFamily="34" charset="0"/>
              </a:rPr>
              <a:t>smoothies</a:t>
            </a:r>
            <a:r>
              <a:rPr lang="nl-NL" sz="1400" dirty="0">
                <a:latin typeface="Arial" pitchFamily="34" charset="0"/>
                <a:cs typeface="Arial" pitchFamily="34" charset="0"/>
              </a:rPr>
              <a:t>)</a:t>
            </a:r>
          </a:p>
          <a:p>
            <a:pPr lvl="1">
              <a:buNone/>
            </a:pPr>
            <a:r>
              <a:rPr lang="nl-NL" sz="1400" dirty="0">
                <a:latin typeface="Arial" pitchFamily="34" charset="0"/>
                <a:cs typeface="Arial" pitchFamily="34" charset="0"/>
              </a:rPr>
              <a:t>N.B. verhoging </a:t>
            </a:r>
            <a:r>
              <a:rPr lang="nl-NL" sz="1400" dirty="0" err="1">
                <a:latin typeface="Arial" pitchFamily="34" charset="0"/>
                <a:cs typeface="Arial" pitchFamily="34" charset="0"/>
              </a:rPr>
              <a:t>metabolisering</a:t>
            </a:r>
            <a:r>
              <a:rPr lang="nl-NL" sz="1400" dirty="0">
                <a:latin typeface="Arial" pitchFamily="34" charset="0"/>
                <a:cs typeface="Arial" pitchFamily="34" charset="0"/>
              </a:rPr>
              <a:t> in de darmen en stimuleren speekselproductie</a:t>
            </a:r>
            <a:endParaRPr lang="nl-NL" sz="1400" b="1" dirty="0">
              <a:latin typeface="Arial" pitchFamily="34" charset="0"/>
              <a:cs typeface="Arial" pitchFamily="34" charset="0"/>
            </a:endParaRPr>
          </a:p>
          <a:p>
            <a:r>
              <a:rPr lang="nl-NL" sz="1400" b="1" dirty="0">
                <a:latin typeface="Arial" pitchFamily="34" charset="0"/>
                <a:cs typeface="Arial" pitchFamily="34" charset="0"/>
              </a:rPr>
              <a:t>Geraffineerde koolhydraten ↓</a:t>
            </a:r>
          </a:p>
          <a:p>
            <a:pPr lvl="1"/>
            <a:r>
              <a:rPr lang="nl-NL" sz="1400" dirty="0">
                <a:latin typeface="Arial" pitchFamily="34" charset="0"/>
                <a:cs typeface="Arial" pitchFamily="34" charset="0"/>
              </a:rPr>
              <a:t>Evergreen, </a:t>
            </a:r>
            <a:r>
              <a:rPr lang="nl-NL" sz="1400" dirty="0" err="1">
                <a:latin typeface="Arial" pitchFamily="34" charset="0"/>
                <a:cs typeface="Arial" pitchFamily="34" charset="0"/>
              </a:rPr>
              <a:t>Sultana</a:t>
            </a:r>
            <a:r>
              <a:rPr lang="nl-NL" sz="1400" dirty="0">
                <a:latin typeface="Arial" pitchFamily="34" charset="0"/>
                <a:cs typeface="Arial" pitchFamily="34" charset="0"/>
              </a:rPr>
              <a:t>, mueslirepen, snoep, snacks, koek, gebak, frisdrank, vruchtensap</a:t>
            </a:r>
          </a:p>
          <a:p>
            <a:pPr lvl="1"/>
            <a:r>
              <a:rPr lang="nl-NL" sz="1400" dirty="0">
                <a:latin typeface="Arial" pitchFamily="34" charset="0"/>
                <a:cs typeface="Arial" pitchFamily="34" charset="0"/>
              </a:rPr>
              <a:t>Producten met toegevoegde suikers vermijden</a:t>
            </a:r>
          </a:p>
          <a:p>
            <a:pPr lvl="1">
              <a:buNone/>
            </a:pPr>
            <a:r>
              <a:rPr lang="nl-NL" sz="1400" dirty="0">
                <a:latin typeface="Arial" pitchFamily="34" charset="0"/>
                <a:cs typeface="Arial" pitchFamily="34" charset="0"/>
              </a:rPr>
              <a:t>N.B. teveel geraffineerde suikers verlagen immuunsysteem (parodontitis)</a:t>
            </a:r>
          </a:p>
          <a:p>
            <a:pPr lvl="2">
              <a:buNone/>
            </a:pPr>
            <a:endParaRPr lang="nl-NL" sz="1200" dirty="0">
              <a:latin typeface="Arial" pitchFamily="34" charset="0"/>
              <a:cs typeface="Arial" pitchFamily="34" charset="0"/>
            </a:endParaRPr>
          </a:p>
        </p:txBody>
      </p:sp>
      <p:pic>
        <p:nvPicPr>
          <p:cNvPr id="5" name="Picture 2" descr="D:\Users\PC3467\Documents\Artikelen mondgezondheid\20-11-2019\Handen in elkaar slaan.png"/>
          <p:cNvPicPr>
            <a:picLocks noChangeAspect="1" noChangeArrowheads="1"/>
          </p:cNvPicPr>
          <p:nvPr/>
        </p:nvPicPr>
        <p:blipFill>
          <a:blip r:embed="rId3" cstate="print"/>
          <a:srcRect/>
          <a:stretch>
            <a:fillRect/>
          </a:stretch>
        </p:blipFill>
        <p:spPr bwMode="auto">
          <a:xfrm>
            <a:off x="7251454" y="195486"/>
            <a:ext cx="1892546" cy="1368152"/>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Praktische adviezen</a:t>
            </a:r>
          </a:p>
        </p:txBody>
      </p:sp>
      <p:sp>
        <p:nvSpPr>
          <p:cNvPr id="3" name="Tijdelijke aanduiding voor tekst 2"/>
          <p:cNvSpPr>
            <a:spLocks noGrp="1"/>
          </p:cNvSpPr>
          <p:nvPr>
            <p:ph type="body" sz="quarter" idx="10"/>
          </p:nvPr>
        </p:nvSpPr>
        <p:spPr>
          <a:xfrm>
            <a:off x="323528" y="987574"/>
            <a:ext cx="8496300" cy="3528865"/>
          </a:xfrm>
        </p:spPr>
        <p:txBody>
          <a:bodyPr/>
          <a:lstStyle/>
          <a:p>
            <a:r>
              <a:rPr lang="nl-NL" sz="1400" b="1" dirty="0">
                <a:latin typeface="Arial" pitchFamily="34" charset="0"/>
                <a:cs typeface="Arial" pitchFamily="34" charset="0"/>
              </a:rPr>
              <a:t>Melk en melkproducten ↑</a:t>
            </a:r>
          </a:p>
          <a:p>
            <a:pPr lvl="1"/>
            <a:r>
              <a:rPr lang="nl-NL" sz="1400" dirty="0">
                <a:latin typeface="Arial" pitchFamily="34" charset="0"/>
                <a:cs typeface="Arial" pitchFamily="34" charset="0"/>
              </a:rPr>
              <a:t>Melk(producten) en kaas </a:t>
            </a:r>
          </a:p>
          <a:p>
            <a:pPr lvl="1"/>
            <a:r>
              <a:rPr lang="nl-NL" sz="1400" dirty="0">
                <a:latin typeface="Arial" pitchFamily="34" charset="0"/>
                <a:cs typeface="Arial" pitchFamily="34" charset="0"/>
              </a:rPr>
              <a:t>Bij lactose intolerantie:</a:t>
            </a:r>
          </a:p>
          <a:p>
            <a:pPr lvl="2"/>
            <a:r>
              <a:rPr lang="nl-NL" sz="1400" dirty="0">
                <a:latin typeface="Arial" pitchFamily="34" charset="0"/>
                <a:cs typeface="Arial" pitchFamily="34" charset="0"/>
              </a:rPr>
              <a:t>Lactosevrije (melk)producten</a:t>
            </a:r>
          </a:p>
          <a:p>
            <a:pPr lvl="2"/>
            <a:r>
              <a:rPr lang="nl-NL" sz="1400" dirty="0">
                <a:latin typeface="Arial" pitchFamily="34" charset="0"/>
                <a:cs typeface="Arial" pitchFamily="34" charset="0"/>
              </a:rPr>
              <a:t>Zure melkproducten</a:t>
            </a:r>
          </a:p>
          <a:p>
            <a:pPr lvl="2"/>
            <a:r>
              <a:rPr lang="nl-NL" sz="1400" dirty="0">
                <a:latin typeface="Arial" pitchFamily="34" charset="0"/>
                <a:cs typeface="Arial" pitchFamily="34" charset="0"/>
              </a:rPr>
              <a:t>Sojamelk en drinks</a:t>
            </a:r>
            <a:endParaRPr lang="nl-NL" sz="1400" b="1" dirty="0">
              <a:latin typeface="Arial" pitchFamily="34" charset="0"/>
              <a:cs typeface="Arial" pitchFamily="34" charset="0"/>
            </a:endParaRPr>
          </a:p>
          <a:p>
            <a:endParaRPr lang="nl-NL" sz="1400" b="1" dirty="0">
              <a:latin typeface="Arial" pitchFamily="34" charset="0"/>
              <a:cs typeface="Arial" pitchFamily="34" charset="0"/>
            </a:endParaRPr>
          </a:p>
          <a:p>
            <a:r>
              <a:rPr lang="nl-NL" sz="1400" b="1" dirty="0">
                <a:latin typeface="Arial" pitchFamily="34" charset="0"/>
                <a:cs typeface="Arial" pitchFamily="34" charset="0"/>
              </a:rPr>
              <a:t>Voedingdeficiënties </a:t>
            </a:r>
          </a:p>
          <a:p>
            <a:pPr lvl="1"/>
            <a:r>
              <a:rPr lang="nl-NL" sz="1400" dirty="0" err="1">
                <a:latin typeface="Arial" pitchFamily="34" charset="0"/>
                <a:cs typeface="Arial" pitchFamily="34" charset="0"/>
              </a:rPr>
              <a:t>Multi-vitaminen</a:t>
            </a:r>
            <a:r>
              <a:rPr lang="nl-NL" sz="1400" dirty="0">
                <a:latin typeface="Arial" pitchFamily="34" charset="0"/>
                <a:cs typeface="Arial" pitchFamily="34" charset="0"/>
              </a:rPr>
              <a:t> supplement dagelijks innemen</a:t>
            </a:r>
          </a:p>
          <a:p>
            <a:pPr lvl="1"/>
            <a:r>
              <a:rPr lang="nl-NL" sz="1400" dirty="0">
                <a:latin typeface="Arial" pitchFamily="34" charset="0"/>
                <a:cs typeface="Arial" pitchFamily="34" charset="0"/>
              </a:rPr>
              <a:t>Calciumsupplementen </a:t>
            </a:r>
          </a:p>
          <a:p>
            <a:pPr lvl="2"/>
            <a:r>
              <a:rPr lang="nl-NL" sz="1400" dirty="0">
                <a:latin typeface="Arial" pitchFamily="34" charset="0"/>
                <a:cs typeface="Arial" pitchFamily="34" charset="0"/>
              </a:rPr>
              <a:t>inname tijdens zuivelmoment </a:t>
            </a:r>
          </a:p>
          <a:p>
            <a:pPr lvl="2"/>
            <a:r>
              <a:rPr lang="nl-NL" sz="1400" dirty="0">
                <a:latin typeface="Arial" pitchFamily="34" charset="0"/>
                <a:cs typeface="Arial" pitchFamily="34" charset="0"/>
              </a:rPr>
              <a:t>mondspoelen met water of melk, niet tandenpoetsen</a:t>
            </a:r>
          </a:p>
          <a:p>
            <a:pPr lvl="1">
              <a:buNone/>
            </a:pPr>
            <a:endParaRPr lang="nl-NL" sz="900" b="1" dirty="0">
              <a:latin typeface="Arial" pitchFamily="34" charset="0"/>
              <a:cs typeface="Arial" pitchFamily="34" charset="0"/>
            </a:endParaRPr>
          </a:p>
          <a:p>
            <a:pPr lvl="1">
              <a:buNone/>
            </a:pPr>
            <a:endParaRPr lang="nl-NL" sz="900" dirty="0">
              <a:latin typeface="Arial" pitchFamily="34" charset="0"/>
              <a:cs typeface="Arial" pitchFamily="34" charset="0"/>
            </a:endParaRPr>
          </a:p>
          <a:p>
            <a:pPr lvl="1">
              <a:buNone/>
            </a:pPr>
            <a:r>
              <a:rPr lang="nl-NL" sz="900" dirty="0">
                <a:latin typeface="Arial" pitchFamily="34" charset="0"/>
                <a:cs typeface="Arial" pitchFamily="34" charset="0"/>
              </a:rPr>
              <a:t>	</a:t>
            </a:r>
          </a:p>
          <a:p>
            <a:endParaRPr lang="nl-NL" dirty="0"/>
          </a:p>
        </p:txBody>
      </p:sp>
      <p:pic>
        <p:nvPicPr>
          <p:cNvPr id="4" name="Picture 3" descr="D:\Users\PC3467\Documents\Artikelen mondgezondheid\20-11-2019\quote water1.jpg"/>
          <p:cNvPicPr>
            <a:picLocks noChangeAspect="1" noChangeArrowheads="1"/>
          </p:cNvPicPr>
          <p:nvPr/>
        </p:nvPicPr>
        <p:blipFill>
          <a:blip r:embed="rId3" cstate="print"/>
          <a:srcRect/>
          <a:stretch>
            <a:fillRect/>
          </a:stretch>
        </p:blipFill>
        <p:spPr bwMode="auto">
          <a:xfrm>
            <a:off x="6588224" y="1059582"/>
            <a:ext cx="2238375" cy="336232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421159"/>
          </a:xfrm>
        </p:spPr>
        <p:txBody>
          <a:bodyPr>
            <a:noAutofit/>
          </a:bodyPr>
          <a:lstStyle/>
          <a:p>
            <a:pPr algn="ctr"/>
            <a:r>
              <a:rPr lang="nl-NL" dirty="0">
                <a:latin typeface="Arial" pitchFamily="34" charset="0"/>
                <a:cs typeface="Arial" pitchFamily="34" charset="0"/>
              </a:rPr>
              <a:t>Praktische adviezen</a:t>
            </a:r>
          </a:p>
        </p:txBody>
      </p:sp>
      <p:sp>
        <p:nvSpPr>
          <p:cNvPr id="3" name="Tijdelijke aanduiding voor tekst 2"/>
          <p:cNvSpPr>
            <a:spLocks noGrp="1"/>
          </p:cNvSpPr>
          <p:nvPr>
            <p:ph type="body" sz="quarter" idx="10"/>
          </p:nvPr>
        </p:nvSpPr>
        <p:spPr>
          <a:xfrm>
            <a:off x="323850" y="915566"/>
            <a:ext cx="8496300" cy="3600873"/>
          </a:xfrm>
        </p:spPr>
        <p:txBody>
          <a:bodyPr/>
          <a:lstStyle/>
          <a:p>
            <a:endParaRPr lang="nl-NL" sz="1400" b="1" dirty="0">
              <a:latin typeface="Arial" pitchFamily="34" charset="0"/>
              <a:cs typeface="Arial" pitchFamily="34" charset="0"/>
            </a:endParaRPr>
          </a:p>
          <a:p>
            <a:r>
              <a:rPr lang="nl-NL" sz="1400" b="1" dirty="0">
                <a:latin typeface="Arial" pitchFamily="34" charset="0"/>
                <a:cs typeface="Arial" pitchFamily="34" charset="0"/>
              </a:rPr>
              <a:t>Xerostomie / </a:t>
            </a:r>
            <a:r>
              <a:rPr lang="nl-NL" sz="1400" b="1" dirty="0" err="1">
                <a:latin typeface="Arial" pitchFamily="34" charset="0"/>
                <a:cs typeface="Arial" pitchFamily="34" charset="0"/>
              </a:rPr>
              <a:t>Hyposialie</a:t>
            </a:r>
            <a:endParaRPr lang="nl-NL" sz="1400" b="1" dirty="0">
              <a:latin typeface="Arial" pitchFamily="34" charset="0"/>
              <a:cs typeface="Arial" pitchFamily="34" charset="0"/>
            </a:endParaRPr>
          </a:p>
          <a:p>
            <a:pPr lvl="1"/>
            <a:r>
              <a:rPr lang="nl-NL" sz="1400" dirty="0">
                <a:latin typeface="Arial" pitchFamily="34" charset="0"/>
                <a:cs typeface="Arial" pitchFamily="34" charset="0"/>
              </a:rPr>
              <a:t>Snoepjes    ↓  (</a:t>
            </a:r>
            <a:r>
              <a:rPr lang="nl-NL" sz="1400" dirty="0" err="1">
                <a:latin typeface="Arial" pitchFamily="34" charset="0"/>
                <a:cs typeface="Arial" pitchFamily="34" charset="0"/>
              </a:rPr>
              <a:t>Smint</a:t>
            </a:r>
            <a:r>
              <a:rPr lang="nl-NL" sz="1400" dirty="0">
                <a:latin typeface="Arial" pitchFamily="34" charset="0"/>
                <a:cs typeface="Arial" pitchFamily="34" charset="0"/>
              </a:rPr>
              <a:t> </a:t>
            </a:r>
            <a:r>
              <a:rPr lang="nl-NL" sz="1400" dirty="0" err="1">
                <a:latin typeface="Arial" pitchFamily="34" charset="0"/>
                <a:cs typeface="Arial" pitchFamily="34" charset="0"/>
              </a:rPr>
              <a:t>sugerfree</a:t>
            </a:r>
            <a:r>
              <a:rPr lang="nl-NL" sz="1400" dirty="0">
                <a:latin typeface="Arial" pitchFamily="34" charset="0"/>
                <a:cs typeface="Arial" pitchFamily="34" charset="0"/>
              </a:rPr>
              <a:t> XYLITOL)</a:t>
            </a:r>
          </a:p>
          <a:p>
            <a:pPr lvl="1"/>
            <a:r>
              <a:rPr lang="nl-NL" sz="1400" dirty="0">
                <a:latin typeface="Arial" pitchFamily="34" charset="0"/>
                <a:cs typeface="Arial" pitchFamily="34" charset="0"/>
              </a:rPr>
              <a:t>Drinken:     Gebitsvriendelijke dranken </a:t>
            </a:r>
          </a:p>
          <a:p>
            <a:pPr lvl="1"/>
            <a:r>
              <a:rPr lang="nl-NL" sz="1400" dirty="0" err="1">
                <a:latin typeface="Arial" pitchFamily="34" charset="0"/>
                <a:cs typeface="Arial" pitchFamily="34" charset="0"/>
              </a:rPr>
              <a:t>Géén</a:t>
            </a:r>
            <a:r>
              <a:rPr lang="nl-NL" sz="1400" dirty="0">
                <a:latin typeface="Arial" pitchFamily="34" charset="0"/>
                <a:cs typeface="Arial" pitchFamily="34" charset="0"/>
              </a:rPr>
              <a:t> kauwgom</a:t>
            </a:r>
          </a:p>
          <a:p>
            <a:pPr lvl="1">
              <a:buNone/>
            </a:pPr>
            <a:endParaRPr lang="nl-NL" sz="1400" dirty="0">
              <a:latin typeface="Arial" pitchFamily="34" charset="0"/>
              <a:cs typeface="Arial" pitchFamily="34" charset="0"/>
            </a:endParaRPr>
          </a:p>
          <a:p>
            <a:r>
              <a:rPr lang="nl-NL" sz="1400" b="1" dirty="0">
                <a:latin typeface="Arial" pitchFamily="34" charset="0"/>
                <a:cs typeface="Arial" pitchFamily="34" charset="0"/>
              </a:rPr>
              <a:t>Braken</a:t>
            </a:r>
            <a:r>
              <a:rPr lang="nl-NL" sz="1400" dirty="0">
                <a:latin typeface="Arial" pitchFamily="34" charset="0"/>
                <a:cs typeface="Arial" pitchFamily="34" charset="0"/>
              </a:rPr>
              <a:t> (“vastzittend voedsel” overmatige speekselvloed)</a:t>
            </a:r>
          </a:p>
          <a:p>
            <a:pPr lvl="1">
              <a:buFont typeface="Arial" charset="0"/>
              <a:buChar char="•"/>
            </a:pPr>
            <a:r>
              <a:rPr lang="nl-NL" sz="1400" dirty="0">
                <a:latin typeface="Arial" pitchFamily="34" charset="0"/>
                <a:cs typeface="Arial" pitchFamily="34" charset="0"/>
              </a:rPr>
              <a:t>Productkeuzes, (draderig) vlees, brood</a:t>
            </a:r>
          </a:p>
          <a:p>
            <a:pPr lvl="1">
              <a:buFont typeface="Arial" charset="0"/>
              <a:buChar char="•"/>
            </a:pPr>
            <a:r>
              <a:rPr lang="nl-NL" sz="1400" dirty="0">
                <a:latin typeface="Arial" pitchFamily="34" charset="0"/>
                <a:cs typeface="Arial" pitchFamily="34" charset="0"/>
              </a:rPr>
              <a:t>Eetgedrag, eettempo, 1 minuut regel (= 2 happen per minuut en 30x kauwen)  </a:t>
            </a:r>
          </a:p>
          <a:p>
            <a:pPr lvl="1">
              <a:buFont typeface="Arial" charset="0"/>
              <a:buChar char="•"/>
            </a:pPr>
            <a:r>
              <a:rPr lang="nl-NL" sz="1400" dirty="0">
                <a:latin typeface="Arial" pitchFamily="34" charset="0"/>
                <a:cs typeface="Arial" pitchFamily="34" charset="0"/>
              </a:rPr>
              <a:t>Na braken, spoelen met water en niet direct tandenpoetsen</a:t>
            </a:r>
          </a:p>
          <a:p>
            <a:pPr lvl="1">
              <a:buFont typeface="Arial" charset="0"/>
              <a:buChar char="•"/>
            </a:pPr>
            <a:endParaRPr lang="nl-NL" sz="1200" dirty="0">
              <a:latin typeface="Arial" pitchFamily="34" charset="0"/>
              <a:cs typeface="Arial" pitchFamily="34" charset="0"/>
            </a:endParaRPr>
          </a:p>
          <a:p>
            <a:pPr lvl="1"/>
            <a:endParaRPr lang="nl-NL" sz="1200" dirty="0">
              <a:latin typeface="Arial" pitchFamily="34" charset="0"/>
              <a:cs typeface="Arial" pitchFamily="34" charset="0"/>
            </a:endParaRPr>
          </a:p>
        </p:txBody>
      </p:sp>
      <p:pic>
        <p:nvPicPr>
          <p:cNvPr id="1026" name="Picture 2" descr="D:\Users\PC3467\Documents\Artikelen mondgezondheid\20-11-2019\smint xylitol.jpg"/>
          <p:cNvPicPr>
            <a:picLocks noChangeAspect="1" noChangeArrowheads="1"/>
          </p:cNvPicPr>
          <p:nvPr/>
        </p:nvPicPr>
        <p:blipFill>
          <a:blip r:embed="rId3" cstate="print"/>
          <a:srcRect/>
          <a:stretch>
            <a:fillRect/>
          </a:stretch>
        </p:blipFill>
        <p:spPr bwMode="auto">
          <a:xfrm>
            <a:off x="6516216" y="1190731"/>
            <a:ext cx="1008112" cy="1008112"/>
          </a:xfrm>
          <a:prstGeom prst="rect">
            <a:avLst/>
          </a:prstGeom>
          <a:noFill/>
        </p:spPr>
      </p:pic>
      <p:pic>
        <p:nvPicPr>
          <p:cNvPr id="1027" name="Picture 3" descr="D:\Users\PC3467\Documents\Artikelen mondgezondheid\20-11-2019\Smint.jpg"/>
          <p:cNvPicPr>
            <a:picLocks noChangeAspect="1" noChangeArrowheads="1"/>
          </p:cNvPicPr>
          <p:nvPr/>
        </p:nvPicPr>
        <p:blipFill>
          <a:blip r:embed="rId4" cstate="print"/>
          <a:srcRect/>
          <a:stretch>
            <a:fillRect/>
          </a:stretch>
        </p:blipFill>
        <p:spPr bwMode="auto">
          <a:xfrm>
            <a:off x="7752533" y="915566"/>
            <a:ext cx="1099840" cy="1099840"/>
          </a:xfrm>
          <a:prstGeom prst="rect">
            <a:avLst/>
          </a:prstGeom>
          <a:noFill/>
        </p:spPr>
      </p:pic>
      <p:pic>
        <p:nvPicPr>
          <p:cNvPr id="1028" name="Picture 4" descr="D:\Users\PC3467\Documents\Artikelen mondgezondheid\20-11-2019\tictac.jpg"/>
          <p:cNvPicPr>
            <a:picLocks noChangeAspect="1" noChangeArrowheads="1"/>
          </p:cNvPicPr>
          <p:nvPr/>
        </p:nvPicPr>
        <p:blipFill>
          <a:blip r:embed="rId5" cstate="print"/>
          <a:srcRect/>
          <a:stretch>
            <a:fillRect/>
          </a:stretch>
        </p:blipFill>
        <p:spPr bwMode="auto">
          <a:xfrm>
            <a:off x="5436096" y="1203598"/>
            <a:ext cx="932358" cy="1008112"/>
          </a:xfrm>
          <a:prstGeom prst="rect">
            <a:avLst/>
          </a:prstGeom>
          <a:noFill/>
        </p:spPr>
      </p:pic>
      <p:pic>
        <p:nvPicPr>
          <p:cNvPr id="5" name="Picture 2" descr="C:\Users\PC3467\Desktop\groene-vinkje--600-x-400.jpg"/>
          <p:cNvPicPr>
            <a:picLocks noChangeAspect="1" noChangeArrowheads="1"/>
          </p:cNvPicPr>
          <p:nvPr/>
        </p:nvPicPr>
        <p:blipFill>
          <a:blip r:embed="rId6" cstate="print"/>
          <a:srcRect/>
          <a:stretch>
            <a:fillRect/>
          </a:stretch>
        </p:blipFill>
        <p:spPr bwMode="auto">
          <a:xfrm>
            <a:off x="6732240" y="1635646"/>
            <a:ext cx="549960" cy="5318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Gebitsvriendelijke dranken </a:t>
            </a:r>
          </a:p>
        </p:txBody>
      </p:sp>
      <p:sp>
        <p:nvSpPr>
          <p:cNvPr id="3" name="Tijdelijke aanduiding voor tekst 2"/>
          <p:cNvSpPr>
            <a:spLocks noGrp="1"/>
          </p:cNvSpPr>
          <p:nvPr>
            <p:ph type="body" sz="quarter" idx="10"/>
          </p:nvPr>
        </p:nvSpPr>
        <p:spPr>
          <a:xfrm>
            <a:off x="314450" y="980255"/>
            <a:ext cx="8496300" cy="3528865"/>
          </a:xfrm>
        </p:spPr>
        <p:txBody>
          <a:bodyPr/>
          <a:lstStyle/>
          <a:p>
            <a:r>
              <a:rPr lang="nl-NL" dirty="0">
                <a:latin typeface="Arial" pitchFamily="34" charset="0"/>
                <a:cs typeface="Arial" pitchFamily="34" charset="0"/>
              </a:rPr>
              <a:t>(Koolzuurhoudende) dranken op waterbasis:</a:t>
            </a:r>
          </a:p>
          <a:p>
            <a:pPr lvl="1"/>
            <a:r>
              <a:rPr lang="nl-NL" dirty="0">
                <a:latin typeface="Arial" pitchFamily="34" charset="0"/>
                <a:cs typeface="Arial" pitchFamily="34" charset="0"/>
              </a:rPr>
              <a:t>Met aromastoffen (FL = flavour nummer)</a:t>
            </a:r>
          </a:p>
          <a:p>
            <a:pPr lvl="1"/>
            <a:r>
              <a:rPr lang="nl-NL" dirty="0">
                <a:latin typeface="Arial" pitchFamily="34" charset="0"/>
                <a:cs typeface="Arial" pitchFamily="34" charset="0"/>
              </a:rPr>
              <a:t>Suikervrij</a:t>
            </a:r>
          </a:p>
          <a:p>
            <a:pPr lvl="1"/>
            <a:r>
              <a:rPr lang="nl-NL" dirty="0">
                <a:latin typeface="Arial" pitchFamily="34" charset="0"/>
                <a:cs typeface="Arial" pitchFamily="34" charset="0"/>
              </a:rPr>
              <a:t>(vruchten)thee met kunstmatige geur-/kleur-/smaakstoffen </a:t>
            </a:r>
            <a:br>
              <a:rPr lang="nl-NL" dirty="0">
                <a:latin typeface="Arial" pitchFamily="34" charset="0"/>
                <a:cs typeface="Arial" pitchFamily="34" charset="0"/>
              </a:rPr>
            </a:br>
            <a:r>
              <a:rPr lang="nl-NL" dirty="0">
                <a:latin typeface="Arial" pitchFamily="34" charset="0"/>
                <a:cs typeface="Arial" pitchFamily="34" charset="0"/>
              </a:rPr>
              <a:t>&amp; koffie zonder suiker</a:t>
            </a:r>
            <a:r>
              <a:rPr lang="nl-NL" dirty="0"/>
              <a:t>			</a:t>
            </a:r>
          </a:p>
          <a:p>
            <a:pPr lvl="1">
              <a:buNone/>
            </a:pPr>
            <a:r>
              <a:rPr lang="nl-NL" sz="1000" dirty="0">
                <a:latin typeface="Arial" pitchFamily="34" charset="0"/>
                <a:cs typeface="Arial" pitchFamily="34" charset="0"/>
              </a:rPr>
              <a:t>								    Friswijzer (AH)</a:t>
            </a:r>
            <a:endParaRPr lang="nl-NL" dirty="0"/>
          </a:p>
          <a:p>
            <a:pPr marL="0" indent="0">
              <a:buNone/>
            </a:pPr>
            <a:r>
              <a:rPr lang="nl-NL" dirty="0"/>
              <a:t> 					</a:t>
            </a:r>
          </a:p>
          <a:p>
            <a:pPr marL="457200" lvl="1" indent="0">
              <a:buNone/>
            </a:pPr>
            <a:endParaRPr lang="nl-NL" dirty="0"/>
          </a:p>
          <a:p>
            <a:pPr marL="457200" lvl="1" indent="0">
              <a:buNone/>
            </a:pPr>
            <a:endParaRPr lang="nl-NL" dirty="0"/>
          </a:p>
          <a:p>
            <a:pPr marL="457200" lvl="1" indent="0">
              <a:buNone/>
            </a:pPr>
            <a:endParaRPr lang="nl-NL" dirty="0"/>
          </a:p>
          <a:p>
            <a:pPr marL="457200" lvl="1" indent="0">
              <a:buNone/>
            </a:pPr>
            <a:endParaRPr lang="nl-NL" sz="1000" dirty="0">
              <a:latin typeface="Arial" panose="020B0604020202020204" pitchFamily="34" charset="0"/>
              <a:cs typeface="Arial" panose="020B0604020202020204" pitchFamily="34" charset="0"/>
            </a:endParaRPr>
          </a:p>
          <a:p>
            <a:pPr marL="457200" lvl="1" indent="0">
              <a:buNone/>
            </a:pPr>
            <a:endParaRPr lang="nl-NL" dirty="0"/>
          </a:p>
          <a:p>
            <a:pPr marL="457200" lvl="1" indent="0">
              <a:buNone/>
            </a:pPr>
            <a:endParaRPr lang="nl-NL" dirty="0"/>
          </a:p>
        </p:txBody>
      </p:sp>
      <p:pic>
        <p:nvPicPr>
          <p:cNvPr id="3074" name="Picture 2" descr="D:\Users\PC3467\Documents\Artikelen mondgezondheid\20-11-2019\lipton cold infuse.jpg"/>
          <p:cNvPicPr>
            <a:picLocks noChangeAspect="1" noChangeArrowheads="1"/>
          </p:cNvPicPr>
          <p:nvPr/>
        </p:nvPicPr>
        <p:blipFill>
          <a:blip r:embed="rId3" cstate="print"/>
          <a:srcRect/>
          <a:stretch>
            <a:fillRect/>
          </a:stretch>
        </p:blipFill>
        <p:spPr bwMode="auto">
          <a:xfrm>
            <a:off x="2627784" y="3147814"/>
            <a:ext cx="1442210" cy="1442210"/>
          </a:xfrm>
          <a:prstGeom prst="rect">
            <a:avLst/>
          </a:prstGeom>
          <a:noFill/>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3219822"/>
            <a:ext cx="1226512" cy="1483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3219822"/>
            <a:ext cx="1296144" cy="1296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D:\Mijn documenten\Mijn afbeeldingen\00 AA\kruidenthee zonnatura.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6" y="3291830"/>
            <a:ext cx="1125023" cy="126499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friswijz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04248" y="3082757"/>
            <a:ext cx="1072351" cy="1765414"/>
          </a:xfrm>
          <a:prstGeom prst="rect">
            <a:avLst/>
          </a:prstGeom>
          <a:noFill/>
          <a:extLst>
            <a:ext uri="{909E8E84-426E-40DD-AFC4-6F175D3DCCD1}">
              <a14:hiddenFill xmlns:a14="http://schemas.microsoft.com/office/drawing/2010/main">
                <a:solidFill>
                  <a:srgbClr val="FFFFFF"/>
                </a:solidFill>
              </a14:hiddenFill>
            </a:ext>
          </a:extLst>
        </p:spPr>
      </p:pic>
      <p:sp>
        <p:nvSpPr>
          <p:cNvPr id="10" name="Ovaal 9"/>
          <p:cNvSpPr/>
          <p:nvPr/>
        </p:nvSpPr>
        <p:spPr>
          <a:xfrm>
            <a:off x="5436096" y="3723878"/>
            <a:ext cx="1084213" cy="169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2" descr="C:\Users\PC3467\Desktop\groene-vinkje--600-x-400.jpg"/>
          <p:cNvPicPr>
            <a:picLocks noChangeAspect="1" noChangeArrowheads="1"/>
          </p:cNvPicPr>
          <p:nvPr/>
        </p:nvPicPr>
        <p:blipFill>
          <a:blip r:embed="rId8" cstate="print"/>
          <a:srcRect/>
          <a:stretch>
            <a:fillRect/>
          </a:stretch>
        </p:blipFill>
        <p:spPr bwMode="auto">
          <a:xfrm>
            <a:off x="3059832" y="4011910"/>
            <a:ext cx="549960" cy="531829"/>
          </a:xfrm>
          <a:prstGeom prst="rect">
            <a:avLst/>
          </a:prstGeom>
          <a:noFill/>
        </p:spPr>
      </p:pic>
      <p:pic>
        <p:nvPicPr>
          <p:cNvPr id="12" name="Picture 2" descr="C:\Users\PC3467\Desktop\groene-vinkje--600-x-400.jpg"/>
          <p:cNvPicPr>
            <a:picLocks noChangeAspect="1" noChangeArrowheads="1"/>
          </p:cNvPicPr>
          <p:nvPr/>
        </p:nvPicPr>
        <p:blipFill>
          <a:blip r:embed="rId8" cstate="print"/>
          <a:srcRect/>
          <a:stretch>
            <a:fillRect/>
          </a:stretch>
        </p:blipFill>
        <p:spPr bwMode="auto">
          <a:xfrm>
            <a:off x="1259632" y="3939902"/>
            <a:ext cx="549960" cy="5318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Voorstellen</a:t>
            </a:r>
          </a:p>
        </p:txBody>
      </p:sp>
      <p:sp>
        <p:nvSpPr>
          <p:cNvPr id="3" name="Tijdelijke aanduiding voor tekst 2"/>
          <p:cNvSpPr>
            <a:spLocks noGrp="1"/>
          </p:cNvSpPr>
          <p:nvPr>
            <p:ph type="body" sz="quarter" idx="10"/>
          </p:nvPr>
        </p:nvSpPr>
        <p:spPr>
          <a:xfrm>
            <a:off x="323850" y="987574"/>
            <a:ext cx="8496300" cy="3528865"/>
          </a:xfrm>
        </p:spPr>
        <p:txBody>
          <a:bodyPr/>
          <a:lstStyle/>
          <a:p>
            <a:pPr lvl="3">
              <a:buNone/>
            </a:pPr>
            <a:r>
              <a:rPr lang="nl-NL" sz="3200" dirty="0">
                <a:latin typeface="Arial" pitchFamily="34" charset="0"/>
                <a:cs typeface="Arial" pitchFamily="34" charset="0"/>
              </a:rPr>
              <a:t>			</a:t>
            </a:r>
            <a:r>
              <a:rPr lang="nl-NL" sz="2400" dirty="0">
                <a:latin typeface="Arial" pitchFamily="34" charset="0"/>
                <a:cs typeface="Arial" pitchFamily="34" charset="0"/>
              </a:rPr>
              <a:t>Bernadette </a:t>
            </a:r>
            <a:r>
              <a:rPr lang="nl-NL" sz="2400" dirty="0" err="1">
                <a:latin typeface="Arial" pitchFamily="34" charset="0"/>
                <a:cs typeface="Arial" pitchFamily="34" charset="0"/>
              </a:rPr>
              <a:t>Deenen</a:t>
            </a:r>
            <a:r>
              <a:rPr lang="nl-NL" sz="2400" dirty="0">
                <a:latin typeface="Arial" pitchFamily="34" charset="0"/>
                <a:cs typeface="Arial" pitchFamily="34" charset="0"/>
              </a:rPr>
              <a:t>, diëtist </a:t>
            </a:r>
          </a:p>
          <a:p>
            <a:pPr lvl="3">
              <a:buNone/>
            </a:pPr>
            <a:r>
              <a:rPr lang="nl-NL" sz="2400" dirty="0">
                <a:latin typeface="Arial" pitchFamily="34" charset="0"/>
                <a:cs typeface="Arial" pitchFamily="34" charset="0"/>
              </a:rPr>
              <a:t>			- Nederlandse Obesitas Kliniek </a:t>
            </a:r>
          </a:p>
          <a:p>
            <a:pPr lvl="3">
              <a:buNone/>
            </a:pPr>
            <a:r>
              <a:rPr lang="nl-NL" sz="2400" dirty="0">
                <a:latin typeface="Arial" pitchFamily="34" charset="0"/>
                <a:cs typeface="Arial" pitchFamily="34" charset="0"/>
              </a:rPr>
              <a:t>			- Kenniscentrum Diëtisten </a:t>
            </a:r>
          </a:p>
          <a:p>
            <a:pPr lvl="3">
              <a:buNone/>
            </a:pPr>
            <a:r>
              <a:rPr lang="nl-NL" sz="2400" dirty="0">
                <a:latin typeface="Arial" pitchFamily="34" charset="0"/>
                <a:cs typeface="Arial" pitchFamily="34" charset="0"/>
              </a:rPr>
              <a:t>			  Overgewicht en Obesitas (KDOO)</a:t>
            </a:r>
          </a:p>
          <a:p>
            <a:pPr lvl="3">
              <a:buNone/>
            </a:pPr>
            <a:endParaRPr lang="nl-NL" sz="2400" dirty="0">
              <a:latin typeface="Arial" pitchFamily="34" charset="0"/>
              <a:cs typeface="Arial" pitchFamily="34" charset="0"/>
            </a:endParaRPr>
          </a:p>
          <a:p>
            <a:pPr lvl="3">
              <a:buNone/>
            </a:pPr>
            <a:r>
              <a:rPr lang="nl-NL" sz="2400" dirty="0">
                <a:latin typeface="Arial" pitchFamily="34" charset="0"/>
                <a:cs typeface="Arial" pitchFamily="34" charset="0"/>
              </a:rPr>
              <a:t>			Rianne Hanssen, mondhygiënist</a:t>
            </a:r>
          </a:p>
          <a:p>
            <a:pPr lvl="3">
              <a:buNone/>
            </a:pPr>
            <a:r>
              <a:rPr lang="nl-NL" sz="2400" dirty="0">
                <a:latin typeface="Arial" pitchFamily="34" charset="0"/>
                <a:cs typeface="Arial" pitchFamily="34" charset="0"/>
              </a:rPr>
              <a:t>			- Praktijk voor Parodontologie en</a:t>
            </a:r>
          </a:p>
          <a:p>
            <a:pPr lvl="3">
              <a:buNone/>
            </a:pPr>
            <a:r>
              <a:rPr lang="nl-NL" sz="2400" dirty="0">
                <a:latin typeface="Arial" pitchFamily="34" charset="0"/>
                <a:cs typeface="Arial" pitchFamily="34" charset="0"/>
              </a:rPr>
              <a:t>			  </a:t>
            </a:r>
            <a:r>
              <a:rPr lang="nl-NL" sz="2400" dirty="0" err="1">
                <a:latin typeface="Arial" pitchFamily="34" charset="0"/>
                <a:cs typeface="Arial" pitchFamily="34" charset="0"/>
              </a:rPr>
              <a:t>Implantologie</a:t>
            </a:r>
            <a:r>
              <a:rPr lang="nl-NL" sz="2400" dirty="0">
                <a:latin typeface="Arial" pitchFamily="34" charset="0"/>
                <a:cs typeface="Arial" pitchFamily="34" charset="0"/>
              </a:rPr>
              <a:t> Nijmegen / Horst</a:t>
            </a:r>
          </a:p>
        </p:txBody>
      </p:sp>
      <p:pic>
        <p:nvPicPr>
          <p:cNvPr id="8" name="Afbeelding 7" descr="Afbeelding met persoon, vrouw, vasthouden, man&#10;&#10;Automatisch gegenereerde beschrijving">
            <a:extLst>
              <a:ext uri="{FF2B5EF4-FFF2-40B4-BE49-F238E27FC236}">
                <a16:creationId xmlns:a16="http://schemas.microsoft.com/office/drawing/2014/main" xmlns="" id="{03080394-46F1-4720-91C6-858065C5E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3147814"/>
            <a:ext cx="1134667" cy="1551465"/>
          </a:xfrm>
          <a:prstGeom prst="rect">
            <a:avLst/>
          </a:prstGeom>
        </p:spPr>
      </p:pic>
      <p:pic>
        <p:nvPicPr>
          <p:cNvPr id="10" name="Afbeelding 9" descr="Afbeelding met persoon, binnen, tafel, zitten&#10;&#10;Automatisch gegenereerde beschrijving">
            <a:extLst>
              <a:ext uri="{FF2B5EF4-FFF2-40B4-BE49-F238E27FC236}">
                <a16:creationId xmlns:a16="http://schemas.microsoft.com/office/drawing/2014/main" xmlns="" id="{E8AD7202-4823-4122-9AA2-DC43BC2ADC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1425" y="1160903"/>
            <a:ext cx="1411505" cy="1551465"/>
          </a:xfrm>
          <a:prstGeom prst="rect">
            <a:avLst/>
          </a:prstGeom>
          <a:solidFill>
            <a:schemeClr val="bg1"/>
          </a:solidFill>
        </p:spPr>
      </p:pic>
      <p:sp>
        <p:nvSpPr>
          <p:cNvPr id="4" name="Tekstvak 3"/>
          <p:cNvSpPr txBox="1"/>
          <p:nvPr/>
        </p:nvSpPr>
        <p:spPr>
          <a:xfrm flipH="1">
            <a:off x="323528" y="4771828"/>
            <a:ext cx="167896" cy="184666"/>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498955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anose="020B0604020202020204" pitchFamily="34" charset="0"/>
                <a:cs typeface="Arial" panose="020B0604020202020204" pitchFamily="34" charset="0"/>
              </a:rPr>
              <a:t>Waterproducten</a:t>
            </a:r>
          </a:p>
        </p:txBody>
      </p:sp>
      <p:sp>
        <p:nvSpPr>
          <p:cNvPr id="3" name="Tijdelijke aanduiding voor tekst 2"/>
          <p:cNvSpPr>
            <a:spLocks noGrp="1"/>
          </p:cNvSpPr>
          <p:nvPr>
            <p:ph type="body" sz="quarter" idx="10"/>
          </p:nvPr>
        </p:nvSpPr>
        <p:spPr/>
        <p:txBody>
          <a:bodyPr/>
          <a:lstStyle/>
          <a:p>
            <a:r>
              <a:rPr lang="nl-NL" dirty="0">
                <a:latin typeface="Arial" pitchFamily="34" charset="0"/>
                <a:cs typeface="Arial" pitchFamily="34" charset="0"/>
              </a:rPr>
              <a:t>Let op: ingrediëntenlijst en voedingswaarde! </a:t>
            </a:r>
          </a:p>
          <a:p>
            <a:r>
              <a:rPr lang="nl-NL" dirty="0">
                <a:latin typeface="Arial" pitchFamily="34" charset="0"/>
                <a:cs typeface="Arial" pitchFamily="34" charset="0"/>
              </a:rPr>
              <a:t>Wat wordt er aan toegevoegd?</a:t>
            </a:r>
          </a:p>
          <a:p>
            <a:pPr lvl="1"/>
            <a:r>
              <a:rPr lang="nl-NL" sz="1600" dirty="0">
                <a:latin typeface="Arial" pitchFamily="34" charset="0"/>
                <a:cs typeface="Arial" pitchFamily="34" charset="0"/>
              </a:rPr>
              <a:t>Suikers		→  cariës risico</a:t>
            </a:r>
            <a:br>
              <a:rPr lang="nl-NL" sz="1600" dirty="0">
                <a:latin typeface="Arial" pitchFamily="34" charset="0"/>
                <a:cs typeface="Arial" pitchFamily="34" charset="0"/>
              </a:rPr>
            </a:br>
            <a:r>
              <a:rPr lang="nl-NL" sz="1600" dirty="0">
                <a:latin typeface="Arial" pitchFamily="34" charset="0"/>
                <a:cs typeface="Arial" pitchFamily="34" charset="0"/>
              </a:rPr>
              <a:t>(sapconcentraten)       </a:t>
            </a:r>
          </a:p>
          <a:p>
            <a:pPr lvl="1"/>
            <a:r>
              <a:rPr lang="nl-NL" sz="1600" dirty="0">
                <a:latin typeface="Arial" pitchFamily="34" charset="0"/>
                <a:cs typeface="Arial" pitchFamily="34" charset="0"/>
              </a:rPr>
              <a:t>Voedingszuren	→  erosie risico</a:t>
            </a:r>
          </a:p>
          <a:p>
            <a:r>
              <a:rPr lang="nl-NL" dirty="0">
                <a:latin typeface="Arial" pitchFamily="34" charset="0"/>
                <a:cs typeface="Arial" pitchFamily="34" charset="0"/>
              </a:rPr>
              <a:t>Voorbeelden:</a:t>
            </a:r>
          </a:p>
          <a:p>
            <a:endParaRPr lang="nl-NL" dirty="0"/>
          </a:p>
          <a:p>
            <a:endParaRPr lang="nl-NL"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291830"/>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1840" y="3363838"/>
            <a:ext cx="1324174" cy="1324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3291830"/>
            <a:ext cx="1368152" cy="1368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03802" y="3147814"/>
            <a:ext cx="1540198" cy="1540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1960" y="3291830"/>
            <a:ext cx="1381116" cy="13811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D:\Users\PC3467\Documents\Artikelen mondgezondheid\20-11-2019\bar le duc.jpg"/>
          <p:cNvPicPr>
            <a:picLocks noChangeAspect="1" noChangeArrowheads="1"/>
          </p:cNvPicPr>
          <p:nvPr/>
        </p:nvPicPr>
        <p:blipFill>
          <a:blip r:embed="rId8" cstate="print"/>
          <a:srcRect/>
          <a:stretch>
            <a:fillRect/>
          </a:stretch>
        </p:blipFill>
        <p:spPr bwMode="auto">
          <a:xfrm>
            <a:off x="2051720" y="3435846"/>
            <a:ext cx="1180157" cy="1180157"/>
          </a:xfrm>
          <a:prstGeom prst="rect">
            <a:avLst/>
          </a:prstGeom>
          <a:noFill/>
        </p:spPr>
      </p:pic>
      <p:pic>
        <p:nvPicPr>
          <p:cNvPr id="13" name="Picture 2" descr="C:\Users\PC3467\Desktop\groene-vinkje--600-x-400.jpg"/>
          <p:cNvPicPr>
            <a:picLocks noChangeAspect="1" noChangeArrowheads="1"/>
          </p:cNvPicPr>
          <p:nvPr/>
        </p:nvPicPr>
        <p:blipFill>
          <a:blip r:embed="rId9" cstate="print"/>
          <a:srcRect/>
          <a:stretch>
            <a:fillRect/>
          </a:stretch>
        </p:blipFill>
        <p:spPr bwMode="auto">
          <a:xfrm>
            <a:off x="2339752" y="4011910"/>
            <a:ext cx="549960" cy="531829"/>
          </a:xfrm>
          <a:prstGeom prst="rect">
            <a:avLst/>
          </a:prstGeom>
          <a:noFill/>
        </p:spPr>
      </p:pic>
      <p:pic>
        <p:nvPicPr>
          <p:cNvPr id="14" name="Picture 2" descr="C:\Users\PC3467\Desktop\groene-vinkje--600-x-400.jpg"/>
          <p:cNvPicPr>
            <a:picLocks noChangeAspect="1" noChangeArrowheads="1"/>
          </p:cNvPicPr>
          <p:nvPr/>
        </p:nvPicPr>
        <p:blipFill>
          <a:blip r:embed="rId9" cstate="print"/>
          <a:srcRect/>
          <a:stretch>
            <a:fillRect/>
          </a:stretch>
        </p:blipFill>
        <p:spPr bwMode="auto">
          <a:xfrm>
            <a:off x="3491880" y="4011910"/>
            <a:ext cx="549960" cy="531829"/>
          </a:xfrm>
          <a:prstGeom prst="rect">
            <a:avLst/>
          </a:prstGeom>
          <a:noFill/>
        </p:spPr>
      </p:pic>
      <p:pic>
        <p:nvPicPr>
          <p:cNvPr id="15" name="Picture 2" descr="C:\Users\PC3467\Desktop\groene-vinkje--600-x-400.jpg"/>
          <p:cNvPicPr>
            <a:picLocks noChangeAspect="1" noChangeArrowheads="1"/>
          </p:cNvPicPr>
          <p:nvPr/>
        </p:nvPicPr>
        <p:blipFill>
          <a:blip r:embed="rId9" cstate="print"/>
          <a:srcRect/>
          <a:stretch>
            <a:fillRect/>
          </a:stretch>
        </p:blipFill>
        <p:spPr bwMode="auto">
          <a:xfrm>
            <a:off x="4644008" y="4011910"/>
            <a:ext cx="549960" cy="531829"/>
          </a:xfrm>
          <a:prstGeom prst="rect">
            <a:avLst/>
          </a:prstGeom>
          <a:noFill/>
        </p:spPr>
      </p:pic>
      <p:pic>
        <p:nvPicPr>
          <p:cNvPr id="2050" name="Picture 2" descr="C:\Users\PC3467\Desktop\water kraan.jpg"/>
          <p:cNvPicPr>
            <a:picLocks noChangeAspect="1" noChangeArrowheads="1"/>
          </p:cNvPicPr>
          <p:nvPr/>
        </p:nvPicPr>
        <p:blipFill>
          <a:blip r:embed="rId10" cstate="print"/>
          <a:srcRect/>
          <a:stretch>
            <a:fillRect/>
          </a:stretch>
        </p:blipFill>
        <p:spPr bwMode="auto">
          <a:xfrm>
            <a:off x="755576" y="3435846"/>
            <a:ext cx="1152128" cy="1152128"/>
          </a:xfrm>
          <a:prstGeom prst="rect">
            <a:avLst/>
          </a:prstGeom>
          <a:noFill/>
        </p:spPr>
      </p:pic>
      <p:pic>
        <p:nvPicPr>
          <p:cNvPr id="17" name="Picture 2" descr="C:\Users\PC3467\Desktop\groene-vinkje--600-x-400.jpg"/>
          <p:cNvPicPr>
            <a:picLocks noChangeAspect="1" noChangeArrowheads="1"/>
          </p:cNvPicPr>
          <p:nvPr/>
        </p:nvPicPr>
        <p:blipFill>
          <a:blip r:embed="rId9" cstate="print"/>
          <a:srcRect/>
          <a:stretch>
            <a:fillRect/>
          </a:stretch>
        </p:blipFill>
        <p:spPr bwMode="auto">
          <a:xfrm>
            <a:off x="1115616" y="4011910"/>
            <a:ext cx="549960" cy="531829"/>
          </a:xfrm>
          <a:prstGeom prst="rect">
            <a:avLst/>
          </a:prstGeom>
          <a:noFill/>
        </p:spPr>
      </p:pic>
    </p:spTree>
    <p:extLst>
      <p:ext uri="{BB962C8B-B14F-4D97-AF65-F5344CB8AC3E}">
        <p14:creationId xmlns:p14="http://schemas.microsoft.com/office/powerpoint/2010/main" val="121178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dirty="0" err="1">
                <a:latin typeface="Arial" pitchFamily="34" charset="0"/>
                <a:cs typeface="Arial" pitchFamily="34" charset="0"/>
              </a:rPr>
              <a:t>Slimpie</a:t>
            </a:r>
            <a:r>
              <a:rPr lang="nl-NL" dirty="0">
                <a:latin typeface="Arial" pitchFamily="34" charset="0"/>
                <a:cs typeface="Arial" pitchFamily="34" charset="0"/>
              </a:rPr>
              <a:t> Siroop framboos 0% suiker … slim?</a:t>
            </a:r>
          </a:p>
        </p:txBody>
      </p:sp>
      <p:sp>
        <p:nvSpPr>
          <p:cNvPr id="3" name="Tijdelijke aanduiding voor tekst 2"/>
          <p:cNvSpPr>
            <a:spLocks noGrp="1"/>
          </p:cNvSpPr>
          <p:nvPr>
            <p:ph type="body" sz="quarter" idx="10"/>
          </p:nvPr>
        </p:nvSpPr>
        <p:spPr>
          <a:xfrm>
            <a:off x="323850" y="843558"/>
            <a:ext cx="8496300" cy="4104456"/>
          </a:xfrm>
        </p:spPr>
        <p:txBody>
          <a:bodyPr/>
          <a:lstStyle/>
          <a:p>
            <a:pPr>
              <a:buNone/>
            </a:pPr>
            <a:r>
              <a:rPr lang="nl-NL" dirty="0"/>
              <a:t>			</a:t>
            </a:r>
            <a:r>
              <a:rPr lang="nl-NL" sz="1600" dirty="0">
                <a:latin typeface="Arial" pitchFamily="34" charset="0"/>
                <a:cs typeface="Arial" pitchFamily="34" charset="0"/>
              </a:rPr>
              <a:t>Ingrediënten: </a:t>
            </a:r>
          </a:p>
          <a:p>
            <a:pPr>
              <a:buNone/>
            </a:pPr>
            <a:r>
              <a:rPr lang="nl-NL" sz="1600" dirty="0">
                <a:latin typeface="Arial" pitchFamily="34" charset="0"/>
                <a:cs typeface="Arial" pitchFamily="34" charset="0"/>
              </a:rPr>
              <a:t>			water</a:t>
            </a:r>
          </a:p>
          <a:p>
            <a:pPr>
              <a:buNone/>
            </a:pPr>
            <a:r>
              <a:rPr lang="nl-NL" sz="1600" dirty="0">
                <a:latin typeface="Arial" pitchFamily="34" charset="0"/>
                <a:cs typeface="Arial" pitchFamily="34" charset="0"/>
              </a:rPr>
              <a:t>			5% vruchtensap uit concentraat (2,5% framboos, 2,5% appel)</a:t>
            </a:r>
          </a:p>
          <a:p>
            <a:pPr>
              <a:buNone/>
            </a:pPr>
            <a:r>
              <a:rPr lang="nl-NL" sz="1600" dirty="0">
                <a:latin typeface="Arial" pitchFamily="34" charset="0"/>
                <a:cs typeface="Arial" pitchFamily="34" charset="0"/>
              </a:rPr>
              <a:t>			voedingszuur (citroenzuur) </a:t>
            </a:r>
          </a:p>
          <a:p>
            <a:pPr>
              <a:buNone/>
            </a:pPr>
            <a:r>
              <a:rPr lang="nl-NL" sz="1600" dirty="0">
                <a:latin typeface="Arial" pitchFamily="34" charset="0"/>
                <a:cs typeface="Arial" pitchFamily="34" charset="0"/>
              </a:rPr>
              <a:t>			aroma 	</a:t>
            </a:r>
          </a:p>
          <a:p>
            <a:pPr>
              <a:buNone/>
            </a:pPr>
            <a:r>
              <a:rPr lang="nl-NL" sz="1600" dirty="0">
                <a:latin typeface="Arial" pitchFamily="34" charset="0"/>
                <a:cs typeface="Arial" pitchFamily="34" charset="0"/>
              </a:rPr>
              <a:t>			kleurstoffen (zwarte wortel concentraat, karamel)</a:t>
            </a:r>
          </a:p>
          <a:p>
            <a:pPr>
              <a:buNone/>
            </a:pPr>
            <a:r>
              <a:rPr lang="nl-NL" sz="1600" dirty="0">
                <a:latin typeface="Arial" pitchFamily="34" charset="0"/>
                <a:cs typeface="Arial" pitchFamily="34" charset="0"/>
              </a:rPr>
              <a:t>			</a:t>
            </a:r>
            <a:r>
              <a:rPr lang="nl-NL" sz="1600" dirty="0" err="1">
                <a:latin typeface="Arial" pitchFamily="34" charset="0"/>
                <a:cs typeface="Arial" pitchFamily="34" charset="0"/>
              </a:rPr>
              <a:t>zuurteregelaar</a:t>
            </a:r>
            <a:r>
              <a:rPr lang="nl-NL" sz="1600" dirty="0">
                <a:latin typeface="Arial" pitchFamily="34" charset="0"/>
                <a:cs typeface="Arial" pitchFamily="34" charset="0"/>
              </a:rPr>
              <a:t> (E331)</a:t>
            </a:r>
          </a:p>
          <a:p>
            <a:pPr>
              <a:buNone/>
            </a:pPr>
            <a:r>
              <a:rPr lang="nl-NL" sz="1600" dirty="0">
                <a:latin typeface="Arial" pitchFamily="34" charset="0"/>
                <a:cs typeface="Arial" pitchFamily="34" charset="0"/>
              </a:rPr>
              <a:t>			zoetstoffen (</a:t>
            </a:r>
            <a:r>
              <a:rPr lang="nl-NL" sz="1600" dirty="0" err="1">
                <a:latin typeface="Arial" pitchFamily="34" charset="0"/>
                <a:cs typeface="Arial" pitchFamily="34" charset="0"/>
              </a:rPr>
              <a:t>sucralose</a:t>
            </a:r>
            <a:r>
              <a:rPr lang="nl-NL" sz="1600" dirty="0">
                <a:latin typeface="Arial" pitchFamily="34" charset="0"/>
                <a:cs typeface="Arial" pitchFamily="34" charset="0"/>
              </a:rPr>
              <a:t>, </a:t>
            </a:r>
            <a:r>
              <a:rPr lang="nl-NL" sz="1600" dirty="0" err="1">
                <a:latin typeface="Arial" pitchFamily="34" charset="0"/>
                <a:cs typeface="Arial" pitchFamily="34" charset="0"/>
              </a:rPr>
              <a:t>acesulfaam-K</a:t>
            </a:r>
            <a:r>
              <a:rPr lang="nl-NL" sz="1600" dirty="0">
                <a:latin typeface="Arial" pitchFamily="34" charset="0"/>
                <a:cs typeface="Arial" pitchFamily="34" charset="0"/>
              </a:rPr>
              <a:t>)</a:t>
            </a:r>
          </a:p>
          <a:p>
            <a:pPr>
              <a:buNone/>
            </a:pPr>
            <a:r>
              <a:rPr lang="nl-NL" sz="1600" dirty="0">
                <a:latin typeface="Arial" pitchFamily="34" charset="0"/>
                <a:cs typeface="Arial" pitchFamily="34" charset="0"/>
              </a:rPr>
              <a:t>			conserveermiddelen (E202, E211)</a:t>
            </a:r>
          </a:p>
          <a:p>
            <a:pPr>
              <a:buNone/>
            </a:pPr>
            <a:endParaRPr lang="nl-NL" sz="1800" dirty="0">
              <a:latin typeface="Arial" pitchFamily="34" charset="0"/>
              <a:cs typeface="Arial" pitchFamily="34" charset="0"/>
            </a:endParaRPr>
          </a:p>
          <a:p>
            <a:pPr>
              <a:buNone/>
            </a:pPr>
            <a:r>
              <a:rPr lang="nl-NL" sz="1800" dirty="0">
                <a:latin typeface="Arial" pitchFamily="34" charset="0"/>
                <a:cs typeface="Arial" pitchFamily="34" charset="0"/>
              </a:rPr>
              <a:t>			</a:t>
            </a:r>
            <a:r>
              <a:rPr lang="nl-NL" sz="1600" b="1" dirty="0">
                <a:latin typeface="Arial" pitchFamily="34" charset="0"/>
                <a:cs typeface="Arial" pitchFamily="34" charset="0"/>
              </a:rPr>
              <a:t>N.B. Verdunning siroop heeft nauwelijks invloed op zuurgraad!</a:t>
            </a:r>
          </a:p>
          <a:p>
            <a:pPr>
              <a:buNone/>
            </a:pPr>
            <a:r>
              <a:rPr lang="nl-NL" sz="1600" b="1" dirty="0">
                <a:latin typeface="Arial" pitchFamily="34" charset="0"/>
                <a:cs typeface="Arial" pitchFamily="34" charset="0"/>
              </a:rPr>
              <a:t>			Verhouding 1:5 of 1:10 geeft een pH van 2,8 resp. 3,2</a:t>
            </a:r>
          </a:p>
          <a:p>
            <a:pPr>
              <a:buNone/>
            </a:pPr>
            <a:r>
              <a:rPr lang="nl-NL" sz="1000" dirty="0">
                <a:latin typeface="Arial" pitchFamily="34" charset="0"/>
                <a:cs typeface="Arial" pitchFamily="34" charset="0"/>
              </a:rPr>
              <a:t/>
            </a:r>
            <a:br>
              <a:rPr lang="nl-NL" sz="1000" dirty="0">
                <a:latin typeface="Arial" pitchFamily="34" charset="0"/>
                <a:cs typeface="Arial" pitchFamily="34" charset="0"/>
              </a:rPr>
            </a:br>
            <a:endParaRPr lang="nl-NL" sz="1000" dirty="0">
              <a:latin typeface="Arial" pitchFamily="34" charset="0"/>
              <a:cs typeface="Arial" pitchFamily="34" charset="0"/>
            </a:endParaRPr>
          </a:p>
        </p:txBody>
      </p:sp>
      <p:pic>
        <p:nvPicPr>
          <p:cNvPr id="1028" name="Picture 4" descr="C:\Users\PC3467\Desktop\AHI_43545236313839323134_1_LowRes_JPG.jpg"/>
          <p:cNvPicPr>
            <a:picLocks noChangeAspect="1" noChangeArrowheads="1"/>
          </p:cNvPicPr>
          <p:nvPr/>
        </p:nvPicPr>
        <p:blipFill>
          <a:blip r:embed="rId3" cstate="print"/>
          <a:srcRect/>
          <a:stretch>
            <a:fillRect/>
          </a:stretch>
        </p:blipFill>
        <p:spPr bwMode="auto">
          <a:xfrm>
            <a:off x="-612576" y="1247168"/>
            <a:ext cx="2807817" cy="3024336"/>
          </a:xfrm>
          <a:prstGeom prst="rect">
            <a:avLst/>
          </a:prstGeom>
          <a:noFill/>
        </p:spPr>
      </p:pic>
      <p:cxnSp>
        <p:nvCxnSpPr>
          <p:cNvPr id="9" name="Rechte verbindingslijn met pijl 8"/>
          <p:cNvCxnSpPr/>
          <p:nvPr/>
        </p:nvCxnSpPr>
        <p:spPr>
          <a:xfrm flipH="1">
            <a:off x="4283968" y="2571750"/>
            <a:ext cx="1008112" cy="61206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13" name="Rechte verbindingslijn met pijl 12"/>
          <p:cNvCxnSpPr/>
          <p:nvPr/>
        </p:nvCxnSpPr>
        <p:spPr>
          <a:xfrm flipH="1">
            <a:off x="4644008" y="1419622"/>
            <a:ext cx="1008112" cy="612068"/>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anose="020B0604020202020204" pitchFamily="34" charset="0"/>
                <a:cs typeface="Arial" panose="020B0604020202020204" pitchFamily="34" charset="0"/>
              </a:rPr>
              <a:t>Melkproducten</a:t>
            </a:r>
          </a:p>
        </p:txBody>
      </p:sp>
      <p:sp>
        <p:nvSpPr>
          <p:cNvPr id="3" name="Tijdelijke aanduiding voor tekst 2"/>
          <p:cNvSpPr>
            <a:spLocks noGrp="1"/>
          </p:cNvSpPr>
          <p:nvPr>
            <p:ph type="body" sz="quarter" idx="10"/>
          </p:nvPr>
        </p:nvSpPr>
        <p:spPr>
          <a:xfrm>
            <a:off x="323850" y="987574"/>
            <a:ext cx="8496300" cy="3672408"/>
          </a:xfrm>
        </p:spPr>
        <p:txBody>
          <a:bodyPr/>
          <a:lstStyle/>
          <a:p>
            <a:r>
              <a:rPr lang="nl-NL" dirty="0">
                <a:latin typeface="Arial" pitchFamily="34" charset="0"/>
                <a:cs typeface="Arial" pitchFamily="34" charset="0"/>
              </a:rPr>
              <a:t>Let op: ingrediëntenlijst en voedingswaarde! </a:t>
            </a:r>
          </a:p>
          <a:p>
            <a:r>
              <a:rPr lang="nl-NL" dirty="0">
                <a:latin typeface="Arial" pitchFamily="34" charset="0"/>
                <a:cs typeface="Arial" pitchFamily="34" charset="0"/>
              </a:rPr>
              <a:t>Wat wordt er aan toegevoegd?</a:t>
            </a:r>
          </a:p>
          <a:p>
            <a:pPr lvl="1"/>
            <a:r>
              <a:rPr lang="nl-NL" dirty="0">
                <a:latin typeface="Arial" pitchFamily="34" charset="0"/>
                <a:cs typeface="Arial" pitchFamily="34" charset="0"/>
              </a:rPr>
              <a:t>Suikers e/o </a:t>
            </a:r>
            <a:r>
              <a:rPr lang="nl-NL" dirty="0" err="1">
                <a:latin typeface="Arial" pitchFamily="34" charset="0"/>
                <a:cs typeface="Arial" pitchFamily="34" charset="0"/>
              </a:rPr>
              <a:t>sapconcentraten</a:t>
            </a:r>
            <a:r>
              <a:rPr lang="nl-NL" dirty="0">
                <a:latin typeface="Arial" pitchFamily="34" charset="0"/>
                <a:cs typeface="Arial" pitchFamily="34" charset="0"/>
              </a:rPr>
              <a:t>   →  cariës risico</a:t>
            </a:r>
          </a:p>
          <a:p>
            <a:r>
              <a:rPr lang="nl-NL" dirty="0">
                <a:latin typeface="Arial" pitchFamily="34" charset="0"/>
                <a:cs typeface="Arial" pitchFamily="34" charset="0"/>
              </a:rPr>
              <a:t>Voorbeelden:</a:t>
            </a:r>
          </a:p>
          <a:p>
            <a:endParaRPr lang="nl-NL" dirty="0">
              <a:latin typeface="Arial" pitchFamily="34" charset="0"/>
              <a:cs typeface="Arial" pitchFamily="34" charset="0"/>
            </a:endParaRPr>
          </a:p>
          <a:p>
            <a:pPr marL="0" indent="0">
              <a:buNone/>
            </a:pPr>
            <a:endParaRPr lang="nl-NL" dirty="0"/>
          </a:p>
          <a:p>
            <a:pPr marL="0" indent="0">
              <a:buNone/>
            </a:pPr>
            <a:endParaRPr lang="nl-NL" dirty="0"/>
          </a:p>
          <a:p>
            <a:pPr marL="0" indent="0">
              <a:buNone/>
            </a:pPr>
            <a:endParaRPr lang="nl-NL" sz="1000" dirty="0">
              <a:latin typeface="Arial" panose="020B0604020202020204" pitchFamily="34" charset="0"/>
              <a:cs typeface="Arial" panose="020B0604020202020204" pitchFamily="34" charset="0"/>
            </a:endParaRPr>
          </a:p>
          <a:p>
            <a:pPr marL="0" indent="0">
              <a:buNone/>
            </a:pPr>
            <a:endParaRPr lang="nl-NL" sz="1000" dirty="0">
              <a:latin typeface="Arial" panose="020B0604020202020204" pitchFamily="34" charset="0"/>
              <a:cs typeface="Arial" panose="020B0604020202020204" pitchFamily="34" charset="0"/>
            </a:endParaRPr>
          </a:p>
          <a:p>
            <a:pPr marL="0" indent="0">
              <a:buNone/>
            </a:pPr>
            <a:endParaRPr lang="nl-NL" sz="1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859782"/>
            <a:ext cx="1616968" cy="1616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1920" y="3003798"/>
            <a:ext cx="1506575" cy="150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2931790"/>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87624" y="2859782"/>
            <a:ext cx="1700518" cy="17005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0072" y="2931790"/>
            <a:ext cx="165618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16416" y="2931791"/>
            <a:ext cx="453650"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D:\Users\PC3467\Documents\Artikelen mondgezondheid\20-11-2019\alpro.png"/>
          <p:cNvPicPr>
            <a:picLocks noChangeAspect="1" noChangeArrowheads="1"/>
          </p:cNvPicPr>
          <p:nvPr/>
        </p:nvPicPr>
        <p:blipFill>
          <a:blip r:embed="rId9" cstate="print"/>
          <a:srcRect/>
          <a:stretch>
            <a:fillRect/>
          </a:stretch>
        </p:blipFill>
        <p:spPr bwMode="auto">
          <a:xfrm>
            <a:off x="3059832" y="2931790"/>
            <a:ext cx="536587" cy="1532905"/>
          </a:xfrm>
          <a:prstGeom prst="rect">
            <a:avLst/>
          </a:prstGeom>
          <a:noFill/>
        </p:spPr>
      </p:pic>
      <p:pic>
        <p:nvPicPr>
          <p:cNvPr id="16" name="Picture 2" descr="C:\Users\PC3467\Desktop\groene-vinkje--600-x-400.jpg"/>
          <p:cNvPicPr>
            <a:picLocks noChangeAspect="1" noChangeArrowheads="1"/>
          </p:cNvPicPr>
          <p:nvPr/>
        </p:nvPicPr>
        <p:blipFill>
          <a:blip r:embed="rId10" cstate="print"/>
          <a:srcRect/>
          <a:stretch>
            <a:fillRect/>
          </a:stretch>
        </p:blipFill>
        <p:spPr bwMode="auto">
          <a:xfrm>
            <a:off x="1835696" y="3795886"/>
            <a:ext cx="549960" cy="531829"/>
          </a:xfrm>
          <a:prstGeom prst="rect">
            <a:avLst/>
          </a:prstGeom>
          <a:noFill/>
        </p:spPr>
      </p:pic>
      <p:pic>
        <p:nvPicPr>
          <p:cNvPr id="17" name="Picture 2" descr="C:\Users\PC3467\Desktop\groene-vinkje--600-x-400.jpg"/>
          <p:cNvPicPr>
            <a:picLocks noChangeAspect="1" noChangeArrowheads="1"/>
          </p:cNvPicPr>
          <p:nvPr/>
        </p:nvPicPr>
        <p:blipFill>
          <a:blip r:embed="rId10" cstate="print"/>
          <a:srcRect/>
          <a:stretch>
            <a:fillRect/>
          </a:stretch>
        </p:blipFill>
        <p:spPr bwMode="auto">
          <a:xfrm>
            <a:off x="539552" y="3795886"/>
            <a:ext cx="549960" cy="531829"/>
          </a:xfrm>
          <a:prstGeom prst="rect">
            <a:avLst/>
          </a:prstGeom>
          <a:noFill/>
        </p:spPr>
      </p:pic>
    </p:spTree>
    <p:extLst>
      <p:ext uri="{BB962C8B-B14F-4D97-AF65-F5344CB8AC3E}">
        <p14:creationId xmlns:p14="http://schemas.microsoft.com/office/powerpoint/2010/main" val="203017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algn="ctr"/>
            <a:r>
              <a:rPr lang="nl-NL" dirty="0">
                <a:latin typeface="Arial" pitchFamily="34" charset="0"/>
                <a:cs typeface="Arial" pitchFamily="34" charset="0"/>
              </a:rPr>
              <a:t>Mondzorg (aanvullende suggesties):</a:t>
            </a:r>
            <a:endParaRPr lang="nl-NL" dirty="0"/>
          </a:p>
        </p:txBody>
      </p:sp>
      <p:sp>
        <p:nvSpPr>
          <p:cNvPr id="3" name="Tijdelijke aanduiding voor tekst 2"/>
          <p:cNvSpPr>
            <a:spLocks noGrp="1"/>
          </p:cNvSpPr>
          <p:nvPr>
            <p:ph type="body" sz="quarter" idx="10"/>
          </p:nvPr>
        </p:nvSpPr>
        <p:spPr/>
        <p:txBody>
          <a:bodyPr/>
          <a:lstStyle/>
          <a:p>
            <a:pPr marL="342900" lvl="2" indent="-342900">
              <a:buClrTx/>
            </a:pPr>
            <a:endParaRPr lang="nl-NL" sz="2800" dirty="0">
              <a:latin typeface="Arial" pitchFamily="34" charset="0"/>
              <a:cs typeface="Arial" pitchFamily="34" charset="0"/>
            </a:endParaRPr>
          </a:p>
          <a:p>
            <a:pPr marL="342900" lvl="2" indent="-342900">
              <a:buClrTx/>
            </a:pPr>
            <a:r>
              <a:rPr lang="nl-NL" sz="2800" dirty="0" err="1">
                <a:latin typeface="Arial" pitchFamily="34" charset="0"/>
                <a:cs typeface="Arial" pitchFamily="34" charset="0"/>
              </a:rPr>
              <a:t>Duraphat</a:t>
            </a:r>
            <a:r>
              <a:rPr lang="nl-NL" sz="2800" dirty="0">
                <a:latin typeface="Arial" pitchFamily="34" charset="0"/>
                <a:cs typeface="Arial" pitchFamily="34" charset="0"/>
              </a:rPr>
              <a:t> 5000 </a:t>
            </a:r>
            <a:r>
              <a:rPr lang="nl-NL" sz="2800" dirty="0" err="1">
                <a:latin typeface="Arial" pitchFamily="34" charset="0"/>
                <a:cs typeface="Arial" pitchFamily="34" charset="0"/>
              </a:rPr>
              <a:t>ppm</a:t>
            </a:r>
            <a:r>
              <a:rPr lang="nl-NL" sz="2800" dirty="0">
                <a:latin typeface="Arial" pitchFamily="34" charset="0"/>
                <a:cs typeface="Arial" pitchFamily="34" charset="0"/>
              </a:rPr>
              <a:t> tandpasta (RVG 120994)</a:t>
            </a:r>
          </a:p>
          <a:p>
            <a:pPr marL="342900" lvl="2" indent="-342900">
              <a:buClrTx/>
            </a:pPr>
            <a:r>
              <a:rPr lang="nl-NL" sz="2800" dirty="0" err="1">
                <a:latin typeface="Arial" pitchFamily="34" charset="0"/>
                <a:cs typeface="Arial" pitchFamily="34" charset="0"/>
              </a:rPr>
              <a:t>XyliMelts</a:t>
            </a:r>
            <a:r>
              <a:rPr lang="nl-NL" sz="2800" dirty="0">
                <a:latin typeface="Arial" pitchFamily="34" charset="0"/>
                <a:cs typeface="Arial" pitchFamily="34" charset="0"/>
              </a:rPr>
              <a:t>® plaktabletten</a:t>
            </a:r>
          </a:p>
          <a:p>
            <a:pPr marL="342900" lvl="2" indent="-342900">
              <a:buClrTx/>
              <a:buNone/>
            </a:pPr>
            <a:endParaRPr lang="nl-NL" sz="2800" dirty="0">
              <a:latin typeface="Arial" pitchFamily="34" charset="0"/>
              <a:cs typeface="Arial" pitchFamily="34" charset="0"/>
            </a:endParaRPr>
          </a:p>
          <a:p>
            <a:endParaRPr lang="nl-NL" dirty="0"/>
          </a:p>
        </p:txBody>
      </p:sp>
      <p:pic>
        <p:nvPicPr>
          <p:cNvPr id="4" name="Picture 4" descr="D:\Users\PC3467\Documents\Artikelen mondgezondheid\20-11-2019\Duraphat 5000.jpg"/>
          <p:cNvPicPr>
            <a:picLocks noChangeAspect="1" noChangeArrowheads="1"/>
          </p:cNvPicPr>
          <p:nvPr/>
        </p:nvPicPr>
        <p:blipFill>
          <a:blip r:embed="rId3" cstate="print"/>
          <a:srcRect/>
          <a:stretch>
            <a:fillRect/>
          </a:stretch>
        </p:blipFill>
        <p:spPr bwMode="auto">
          <a:xfrm>
            <a:off x="6948264" y="2427734"/>
            <a:ext cx="1872208" cy="1872208"/>
          </a:xfrm>
          <a:prstGeom prst="rect">
            <a:avLst/>
          </a:prstGeom>
          <a:noFill/>
        </p:spPr>
      </p:pic>
      <p:pic>
        <p:nvPicPr>
          <p:cNvPr id="5" name="Picture 2" descr="D:\Users\PC3467\Documents\Artikelen mondgezondheid\20-11-2019\XyliMelts.jpg"/>
          <p:cNvPicPr>
            <a:picLocks noChangeAspect="1" noChangeArrowheads="1"/>
          </p:cNvPicPr>
          <p:nvPr/>
        </p:nvPicPr>
        <p:blipFill>
          <a:blip r:embed="rId4" cstate="print"/>
          <a:srcRect/>
          <a:stretch>
            <a:fillRect/>
          </a:stretch>
        </p:blipFill>
        <p:spPr bwMode="auto">
          <a:xfrm>
            <a:off x="4139952" y="2499742"/>
            <a:ext cx="1115616" cy="1115616"/>
          </a:xfrm>
          <a:prstGeom prst="rect">
            <a:avLst/>
          </a:prstGeom>
          <a:noFill/>
        </p:spPr>
      </p:pic>
      <p:pic>
        <p:nvPicPr>
          <p:cNvPr id="6" name="Picture 3" descr="D:\Users\PC3467\Documents\Artikelen mondgezondheid\20-11-2019\gebruik xylimelts.png"/>
          <p:cNvPicPr>
            <a:picLocks noChangeAspect="1" noChangeArrowheads="1"/>
          </p:cNvPicPr>
          <p:nvPr/>
        </p:nvPicPr>
        <p:blipFill>
          <a:blip r:embed="rId5" cstate="print"/>
          <a:srcRect/>
          <a:stretch>
            <a:fillRect/>
          </a:stretch>
        </p:blipFill>
        <p:spPr bwMode="auto">
          <a:xfrm>
            <a:off x="5292080" y="2067694"/>
            <a:ext cx="1373138" cy="1373138"/>
          </a:xfrm>
          <a:prstGeom prst="rect">
            <a:avLst/>
          </a:prstGeom>
          <a:noFill/>
        </p:spPr>
      </p:pic>
      <p:pic>
        <p:nvPicPr>
          <p:cNvPr id="3074" name="Picture 2" descr="D:\Users\PC3467\Documents\Artikelen mondgezondheid\20-11-2019\Dentaid-xeros.png"/>
          <p:cNvPicPr>
            <a:picLocks noChangeAspect="1" noChangeArrowheads="1"/>
          </p:cNvPicPr>
          <p:nvPr/>
        </p:nvPicPr>
        <p:blipFill>
          <a:blip r:embed="rId6" cstate="print"/>
          <a:srcRect/>
          <a:stretch>
            <a:fillRect/>
          </a:stretch>
        </p:blipFill>
        <p:spPr bwMode="auto">
          <a:xfrm>
            <a:off x="323528" y="3003798"/>
            <a:ext cx="3333750" cy="1990725"/>
          </a:xfrm>
          <a:prstGeom prst="rect">
            <a:avLst/>
          </a:prstGeom>
          <a:noFill/>
        </p:spPr>
      </p:pic>
      <p:pic>
        <p:nvPicPr>
          <p:cNvPr id="3075" name="Picture 3" descr="D:\Users\PC3467\Documents\Artikelen mondgezondheid\20-11-2019\xylifresh.png"/>
          <p:cNvPicPr>
            <a:picLocks noChangeAspect="1" noChangeArrowheads="1"/>
          </p:cNvPicPr>
          <p:nvPr/>
        </p:nvPicPr>
        <p:blipFill>
          <a:blip r:embed="rId7" cstate="print"/>
          <a:srcRect/>
          <a:stretch>
            <a:fillRect/>
          </a:stretch>
        </p:blipFill>
        <p:spPr bwMode="auto">
          <a:xfrm>
            <a:off x="4716016" y="3795886"/>
            <a:ext cx="1721768" cy="10115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Conclusie Diëtist &amp; Mondhygiënist </a:t>
            </a:r>
          </a:p>
        </p:txBody>
      </p:sp>
      <p:sp>
        <p:nvSpPr>
          <p:cNvPr id="3" name="Tijdelijke aanduiding voor tekst 2"/>
          <p:cNvSpPr>
            <a:spLocks noGrp="1"/>
          </p:cNvSpPr>
          <p:nvPr>
            <p:ph type="body" sz="quarter" idx="10"/>
          </p:nvPr>
        </p:nvSpPr>
        <p:spPr/>
        <p:txBody>
          <a:bodyPr/>
          <a:lstStyle/>
          <a:p>
            <a:endParaRPr lang="nl-NL" dirty="0">
              <a:latin typeface="Arial" pitchFamily="34" charset="0"/>
              <a:cs typeface="Arial" pitchFamily="34" charset="0"/>
            </a:endParaRPr>
          </a:p>
          <a:p>
            <a:r>
              <a:rPr lang="nl-NL" dirty="0">
                <a:latin typeface="Arial" pitchFamily="34" charset="0"/>
                <a:cs typeface="Arial" pitchFamily="34" charset="0"/>
              </a:rPr>
              <a:t>Preoperatief </a:t>
            </a:r>
          </a:p>
          <a:p>
            <a:pPr lvl="1"/>
            <a:r>
              <a:rPr lang="nl-NL" dirty="0">
                <a:latin typeface="Arial" pitchFamily="34" charset="0"/>
                <a:cs typeface="Arial" pitchFamily="34" charset="0"/>
              </a:rPr>
              <a:t>Gezonde leefstijl (BRAVO)</a:t>
            </a:r>
          </a:p>
          <a:p>
            <a:pPr lvl="1"/>
            <a:r>
              <a:rPr lang="nl-NL" dirty="0">
                <a:latin typeface="Arial" pitchFamily="34" charset="0"/>
                <a:cs typeface="Arial" pitchFamily="34" charset="0"/>
              </a:rPr>
              <a:t>Preventie (optimaliseren mondhygiëne)</a:t>
            </a:r>
          </a:p>
          <a:p>
            <a:endParaRPr lang="nl-NL" dirty="0">
              <a:latin typeface="Arial" pitchFamily="34" charset="0"/>
              <a:cs typeface="Arial" pitchFamily="34" charset="0"/>
            </a:endParaRPr>
          </a:p>
          <a:p>
            <a:r>
              <a:rPr lang="nl-NL" dirty="0">
                <a:latin typeface="Arial" pitchFamily="34" charset="0"/>
                <a:cs typeface="Arial" pitchFamily="34" charset="0"/>
              </a:rPr>
              <a:t>Postoperatief </a:t>
            </a:r>
          </a:p>
          <a:p>
            <a:pPr lvl="1"/>
            <a:r>
              <a:rPr lang="nl-NL" dirty="0">
                <a:latin typeface="Arial" pitchFamily="34" charset="0"/>
                <a:cs typeface="Arial" pitchFamily="34" charset="0"/>
              </a:rPr>
              <a:t>Regelmatige controle diëtist, mondhygiënist en/of tandarts</a:t>
            </a:r>
          </a:p>
          <a:p>
            <a:pPr lvl="1">
              <a:buNone/>
            </a:pPr>
            <a:endParaRPr lang="nl-NL" b="1" dirty="0">
              <a:latin typeface="Arial" pitchFamily="34" charset="0"/>
              <a:cs typeface="Arial" pitchFamily="34" charset="0"/>
            </a:endParaRPr>
          </a:p>
          <a:p>
            <a:pPr>
              <a:buNone/>
            </a:pPr>
            <a:endParaRPr lang="nl-NL" b="1" dirty="0"/>
          </a:p>
        </p:txBody>
      </p:sp>
      <p:sp>
        <p:nvSpPr>
          <p:cNvPr id="5" name="Tekstvak 4"/>
          <p:cNvSpPr txBox="1"/>
          <p:nvPr/>
        </p:nvSpPr>
        <p:spPr>
          <a:xfrm flipH="1">
            <a:off x="367932" y="4783397"/>
            <a:ext cx="243627" cy="184666"/>
          </a:xfrm>
          <a:prstGeom prst="rect">
            <a:avLst/>
          </a:prstGeom>
          <a:solidFill>
            <a:schemeClr val="bg1"/>
          </a:solidFill>
        </p:spPr>
        <p:txBody>
          <a:bodyPr wrap="square" rtlCol="0">
            <a:spAutoFit/>
          </a:bodyPr>
          <a:lstStyle/>
          <a:p>
            <a:endParaRPr lang="nl-NL" dirty="0"/>
          </a:p>
        </p:txBody>
      </p:sp>
      <p:pic>
        <p:nvPicPr>
          <p:cNvPr id="2051" name="Picture 3" descr="D:\Users\PC3467\Documents\Artikelen mondgezondheid\20-11-2019\bravo klein.png"/>
          <p:cNvPicPr>
            <a:picLocks noChangeAspect="1" noChangeArrowheads="1"/>
          </p:cNvPicPr>
          <p:nvPr/>
        </p:nvPicPr>
        <p:blipFill>
          <a:blip r:embed="rId3" cstate="print"/>
          <a:srcRect/>
          <a:stretch>
            <a:fillRect/>
          </a:stretch>
        </p:blipFill>
        <p:spPr bwMode="auto">
          <a:xfrm>
            <a:off x="6228184" y="915566"/>
            <a:ext cx="2552700" cy="21526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nog-een-lange-weg-te-gaan-1490816328.jpg"/>
          <p:cNvPicPr>
            <a:picLocks noChangeAspect="1"/>
          </p:cNvPicPr>
          <p:nvPr/>
        </p:nvPicPr>
        <p:blipFill>
          <a:blip r:embed="rId3" cstate="print"/>
          <a:stretch>
            <a:fillRect/>
          </a:stretch>
        </p:blipFill>
        <p:spPr>
          <a:xfrm>
            <a:off x="0" y="1047750"/>
            <a:ext cx="9144000" cy="3048000"/>
          </a:xfrm>
          <a:prstGeom prst="rect">
            <a:avLst/>
          </a:prstGeom>
        </p:spPr>
      </p:pic>
      <p:sp>
        <p:nvSpPr>
          <p:cNvPr id="2" name="Titel 1"/>
          <p:cNvSpPr>
            <a:spLocks noGrp="1"/>
          </p:cNvSpPr>
          <p:nvPr>
            <p:ph type="title"/>
          </p:nvPr>
        </p:nvSpPr>
        <p:spPr/>
        <p:txBody>
          <a:bodyPr/>
          <a:lstStyle/>
          <a:p>
            <a:pPr algn="ctr"/>
            <a:r>
              <a:rPr lang="nl-NL" dirty="0">
                <a:latin typeface="Arial" pitchFamily="34" charset="0"/>
                <a:cs typeface="Arial" pitchFamily="34" charset="0"/>
              </a:rPr>
              <a:t>Take Home Message</a:t>
            </a:r>
          </a:p>
        </p:txBody>
      </p:sp>
      <p:sp>
        <p:nvSpPr>
          <p:cNvPr id="3" name="Tijdelijke aanduiding voor tekst 2"/>
          <p:cNvSpPr>
            <a:spLocks noGrp="1"/>
          </p:cNvSpPr>
          <p:nvPr>
            <p:ph type="body" sz="quarter" idx="10"/>
          </p:nvPr>
        </p:nvSpPr>
        <p:spPr>
          <a:xfrm>
            <a:off x="323850" y="1059581"/>
            <a:ext cx="8496300" cy="3096345"/>
          </a:xfrm>
        </p:spPr>
        <p:txBody>
          <a:bodyPr/>
          <a:lstStyle/>
          <a:p>
            <a:r>
              <a:rPr lang="nl-NL" sz="2000" dirty="0" err="1">
                <a:solidFill>
                  <a:schemeClr val="bg1"/>
                </a:solidFill>
                <a:latin typeface="Arial" pitchFamily="34" charset="0"/>
                <a:cs typeface="Arial" pitchFamily="34" charset="0"/>
              </a:rPr>
              <a:t>Bariatrische</a:t>
            </a:r>
            <a:r>
              <a:rPr lang="nl-NL" sz="2000" dirty="0">
                <a:solidFill>
                  <a:schemeClr val="bg1"/>
                </a:solidFill>
                <a:latin typeface="Arial" pitchFamily="34" charset="0"/>
                <a:cs typeface="Arial" pitchFamily="34" charset="0"/>
              </a:rPr>
              <a:t> Chirurgie m.b.t. mondgezondheid is nog nauwelijks wetenschappelijk onderzocht met enigszins tegenstrijdige resultaten.</a:t>
            </a:r>
          </a:p>
          <a:p>
            <a:r>
              <a:rPr lang="nl-NL" sz="2000" dirty="0">
                <a:solidFill>
                  <a:schemeClr val="bg1"/>
                </a:solidFill>
                <a:latin typeface="Arial" pitchFamily="34" charset="0"/>
                <a:cs typeface="Arial" pitchFamily="34" charset="0"/>
              </a:rPr>
              <a:t>Patiënten ervaren een verbetering in de algemene gezondheid. </a:t>
            </a:r>
          </a:p>
          <a:p>
            <a:pPr>
              <a:buNone/>
            </a:pPr>
            <a:r>
              <a:rPr lang="nl-NL" sz="2000" dirty="0">
                <a:solidFill>
                  <a:schemeClr val="bg1"/>
                </a:solidFill>
                <a:latin typeface="Arial" pitchFamily="34" charset="0"/>
                <a:cs typeface="Arial" pitchFamily="34" charset="0"/>
              </a:rPr>
              <a:t>	De negatieve veranderingen in de orale gezondheidstoestand lijken </a:t>
            </a:r>
          </a:p>
          <a:p>
            <a:pPr>
              <a:buNone/>
            </a:pPr>
            <a:r>
              <a:rPr lang="nl-NL" sz="2000" dirty="0">
                <a:solidFill>
                  <a:schemeClr val="bg1"/>
                </a:solidFill>
                <a:latin typeface="Arial" pitchFamily="34" charset="0"/>
                <a:cs typeface="Arial" pitchFamily="34" charset="0"/>
              </a:rPr>
              <a:t>	geen invloed te hebben op de kwaliteit van leven. </a:t>
            </a:r>
          </a:p>
          <a:p>
            <a:r>
              <a:rPr lang="nl-NL" sz="2000" dirty="0">
                <a:solidFill>
                  <a:schemeClr val="bg1"/>
                </a:solidFill>
                <a:latin typeface="Arial" pitchFamily="34" charset="0"/>
                <a:cs typeface="Arial" pitchFamily="34" charset="0"/>
              </a:rPr>
              <a:t>Interdisciplinaire samenwerking is wenselijk.</a:t>
            </a:r>
          </a:p>
          <a:p>
            <a:r>
              <a:rPr lang="nl-NL" sz="2000" dirty="0">
                <a:solidFill>
                  <a:schemeClr val="bg1"/>
                </a:solidFill>
                <a:latin typeface="Arial" pitchFamily="34" charset="0"/>
                <a:cs typeface="Arial" pitchFamily="34" charset="0"/>
              </a:rPr>
              <a:t>Gezondheidsvragenlijst aanpassen ?</a:t>
            </a:r>
          </a:p>
          <a:p>
            <a:r>
              <a:rPr lang="nl-NL" sz="2000" dirty="0" err="1">
                <a:solidFill>
                  <a:schemeClr val="bg1"/>
                </a:solidFill>
                <a:latin typeface="Arial" pitchFamily="34" charset="0"/>
                <a:cs typeface="Arial" pitchFamily="34" charset="0"/>
              </a:rPr>
              <a:t>Mondverzorgingsprotocol</a:t>
            </a:r>
            <a:r>
              <a:rPr lang="nl-NL" sz="2000" dirty="0">
                <a:solidFill>
                  <a:schemeClr val="bg1"/>
                </a:solidFill>
                <a:latin typeface="Arial" pitchFamily="34" charset="0"/>
                <a:cs typeface="Arial" pitchFamily="34" charset="0"/>
              </a:rPr>
              <a:t> bij </a:t>
            </a:r>
            <a:r>
              <a:rPr lang="nl-NL" sz="2000" dirty="0" err="1">
                <a:solidFill>
                  <a:schemeClr val="bg1"/>
                </a:solidFill>
                <a:latin typeface="Arial" pitchFamily="34" charset="0"/>
                <a:cs typeface="Arial" pitchFamily="34" charset="0"/>
              </a:rPr>
              <a:t>bariatrische</a:t>
            </a:r>
            <a:r>
              <a:rPr lang="nl-NL" sz="2000" dirty="0">
                <a:solidFill>
                  <a:schemeClr val="bg1"/>
                </a:solidFill>
                <a:latin typeface="Arial" pitchFamily="34" charset="0"/>
                <a:cs typeface="Arial" pitchFamily="34" charset="0"/>
              </a:rPr>
              <a:t> chirurgie ?</a:t>
            </a:r>
          </a:p>
          <a:p>
            <a:pPr>
              <a:buNone/>
            </a:pPr>
            <a:endParaRPr lang="nl-NL" sz="2000" dirty="0">
              <a:solidFill>
                <a:schemeClr val="bg1"/>
              </a:solidFill>
            </a:endParaRPr>
          </a:p>
          <a:p>
            <a:endParaRPr lang="nl-NL" sz="2600" dirty="0">
              <a:solidFill>
                <a:schemeClr val="bg1"/>
              </a:solidFill>
            </a:endParaRPr>
          </a:p>
          <a:p>
            <a:endParaRPr lang="nl-NL" sz="1200" dirty="0"/>
          </a:p>
        </p:txBody>
      </p:sp>
      <p:sp>
        <p:nvSpPr>
          <p:cNvPr id="5" name="Tekstvak 4"/>
          <p:cNvSpPr txBox="1"/>
          <p:nvPr/>
        </p:nvSpPr>
        <p:spPr>
          <a:xfrm flipH="1">
            <a:off x="367932" y="4783397"/>
            <a:ext cx="243627" cy="184666"/>
          </a:xfrm>
          <a:prstGeom prst="rect">
            <a:avLst/>
          </a:prstGeom>
          <a:solidFill>
            <a:schemeClr val="bg1"/>
          </a:solidFill>
        </p:spPr>
        <p:txBody>
          <a:bodyPr wrap="square" rtlCol="0">
            <a:spAutoFit/>
          </a:bodyPr>
          <a:lstStyle/>
          <a:p>
            <a:endParaRPr lang="nl-NL"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 VRAGEN ??</a:t>
            </a:r>
          </a:p>
        </p:txBody>
      </p:sp>
      <p:sp>
        <p:nvSpPr>
          <p:cNvPr id="3" name="Tijdelijke aanduiding voor tekst 2"/>
          <p:cNvSpPr>
            <a:spLocks noGrp="1"/>
          </p:cNvSpPr>
          <p:nvPr>
            <p:ph type="body" sz="quarter" idx="10"/>
          </p:nvPr>
        </p:nvSpPr>
        <p:spPr/>
        <p:txBody>
          <a:bodyPr/>
          <a:lstStyle/>
          <a:p>
            <a:endParaRPr lang="nl-NL" dirty="0"/>
          </a:p>
        </p:txBody>
      </p:sp>
      <p:pic>
        <p:nvPicPr>
          <p:cNvPr id="5" name="Afbeelding 4" descr="!cid_image001_png@01D58FD3.png"/>
          <p:cNvPicPr>
            <a:picLocks noChangeAspect="1"/>
          </p:cNvPicPr>
          <p:nvPr/>
        </p:nvPicPr>
        <p:blipFill>
          <a:blip r:embed="rId2" cstate="print"/>
          <a:stretch>
            <a:fillRect/>
          </a:stretch>
        </p:blipFill>
        <p:spPr>
          <a:xfrm>
            <a:off x="1619672" y="987574"/>
            <a:ext cx="5825748" cy="3866840"/>
          </a:xfrm>
          <a:prstGeom prst="rect">
            <a:avLst/>
          </a:prstGeom>
        </p:spPr>
      </p:pic>
      <p:sp>
        <p:nvSpPr>
          <p:cNvPr id="6" name="Tekstvak 5"/>
          <p:cNvSpPr txBox="1"/>
          <p:nvPr/>
        </p:nvSpPr>
        <p:spPr>
          <a:xfrm flipH="1">
            <a:off x="367932" y="4783397"/>
            <a:ext cx="243627" cy="184666"/>
          </a:xfrm>
          <a:prstGeom prst="rect">
            <a:avLst/>
          </a:prstGeom>
          <a:solidFill>
            <a:schemeClr val="bg1"/>
          </a:solidFill>
        </p:spPr>
        <p:txBody>
          <a:bodyPr wrap="square" rtlCol="0">
            <a:spAutoFit/>
          </a:bodyPr>
          <a:lstStyle/>
          <a:p>
            <a:endParaRPr lang="nl-NL"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9502"/>
            <a:ext cx="8424936" cy="648072"/>
          </a:xfrm>
        </p:spPr>
        <p:txBody>
          <a:bodyPr/>
          <a:lstStyle/>
          <a:p>
            <a:r>
              <a:rPr lang="nl-NL" sz="3000" dirty="0">
                <a:solidFill>
                  <a:srgbClr val="0098D8"/>
                </a:solidFill>
                <a:latin typeface="Arial" pitchFamily="34" charset="0"/>
                <a:cs typeface="Arial" pitchFamily="34" charset="0"/>
              </a:rPr>
              <a:t>Hypothese</a:t>
            </a:r>
            <a:br>
              <a:rPr lang="nl-NL" sz="3000" dirty="0">
                <a:solidFill>
                  <a:srgbClr val="0098D8"/>
                </a:solidFill>
                <a:latin typeface="Arial" pitchFamily="34" charset="0"/>
                <a:cs typeface="Arial" pitchFamily="34" charset="0"/>
              </a:rPr>
            </a:br>
            <a:r>
              <a:rPr lang="nl-NL" sz="3200" dirty="0">
                <a:solidFill>
                  <a:srgbClr val="0098D8"/>
                </a:solidFill>
                <a:latin typeface="Arial" pitchFamily="34" charset="0"/>
                <a:cs typeface="Arial" pitchFamily="34" charset="0"/>
              </a:rPr>
              <a:t/>
            </a:r>
            <a:br>
              <a:rPr lang="nl-NL" sz="3200" dirty="0">
                <a:solidFill>
                  <a:srgbClr val="0098D8"/>
                </a:solidFill>
                <a:latin typeface="Arial" pitchFamily="34" charset="0"/>
                <a:cs typeface="Arial" pitchFamily="34" charset="0"/>
              </a:rPr>
            </a:br>
            <a:r>
              <a:rPr lang="nl-NL" sz="2800" dirty="0">
                <a:solidFill>
                  <a:srgbClr val="192A67"/>
                </a:solidFill>
                <a:latin typeface="Arial" pitchFamily="34" charset="0"/>
                <a:cs typeface="Arial" pitchFamily="34" charset="0"/>
              </a:rPr>
              <a:t/>
            </a:r>
            <a:br>
              <a:rPr lang="nl-NL" sz="2800" dirty="0">
                <a:solidFill>
                  <a:srgbClr val="192A67"/>
                </a:solidFill>
                <a:latin typeface="Arial" pitchFamily="34" charset="0"/>
                <a:cs typeface="Arial" pitchFamily="34" charset="0"/>
              </a:rPr>
            </a:br>
            <a:r>
              <a:rPr lang="nl-NL" sz="2800" dirty="0">
                <a:solidFill>
                  <a:srgbClr val="192A67"/>
                </a:solidFill>
                <a:latin typeface="Arial" pitchFamily="34" charset="0"/>
                <a:cs typeface="Arial" pitchFamily="34" charset="0"/>
              </a:rPr>
              <a:t/>
            </a:r>
            <a:br>
              <a:rPr lang="nl-NL" sz="2800" dirty="0">
                <a:solidFill>
                  <a:srgbClr val="192A67"/>
                </a:solidFill>
                <a:latin typeface="Arial" pitchFamily="34" charset="0"/>
                <a:cs typeface="Arial" pitchFamily="34" charset="0"/>
              </a:rPr>
            </a:br>
            <a:r>
              <a:rPr lang="nl-NL" sz="2800" dirty="0">
                <a:solidFill>
                  <a:srgbClr val="192A67"/>
                </a:solidFill>
                <a:latin typeface="Arial" pitchFamily="34" charset="0"/>
                <a:cs typeface="Arial" pitchFamily="34" charset="0"/>
              </a:rPr>
              <a:t/>
            </a:r>
            <a:br>
              <a:rPr lang="nl-NL" sz="2800" dirty="0">
                <a:solidFill>
                  <a:srgbClr val="192A67"/>
                </a:solidFill>
                <a:latin typeface="Arial" pitchFamily="34" charset="0"/>
                <a:cs typeface="Arial" pitchFamily="34" charset="0"/>
              </a:rPr>
            </a:br>
            <a:r>
              <a:rPr lang="nl-NL" sz="2800" dirty="0">
                <a:solidFill>
                  <a:srgbClr val="192A67"/>
                </a:solidFill>
                <a:latin typeface="Arial" pitchFamily="34" charset="0"/>
                <a:cs typeface="Arial" pitchFamily="34" charset="0"/>
              </a:rPr>
              <a:t/>
            </a:r>
            <a:br>
              <a:rPr lang="nl-NL" sz="2800" dirty="0">
                <a:solidFill>
                  <a:srgbClr val="192A67"/>
                </a:solidFill>
                <a:latin typeface="Arial" pitchFamily="34" charset="0"/>
                <a:cs typeface="Arial" pitchFamily="34" charset="0"/>
              </a:rPr>
            </a:br>
            <a:endParaRPr lang="nl-NL" sz="2800" dirty="0">
              <a:solidFill>
                <a:srgbClr val="192A67"/>
              </a:solidFill>
              <a:latin typeface="Arial" pitchFamily="34" charset="0"/>
              <a:cs typeface="Arial" pitchFamily="34" charset="0"/>
            </a:endParaRPr>
          </a:p>
        </p:txBody>
      </p:sp>
      <p:sp>
        <p:nvSpPr>
          <p:cNvPr id="3" name="Tijdelijke aanduiding voor inhoud 2"/>
          <p:cNvSpPr>
            <a:spLocks noGrp="1"/>
          </p:cNvSpPr>
          <p:nvPr>
            <p:ph idx="1"/>
          </p:nvPr>
        </p:nvSpPr>
        <p:spPr>
          <a:xfrm>
            <a:off x="683568" y="1131590"/>
            <a:ext cx="7886700" cy="3168352"/>
          </a:xfrm>
        </p:spPr>
        <p:txBody>
          <a:bodyPr/>
          <a:lstStyle/>
          <a:p>
            <a:pPr algn="ctr">
              <a:buNone/>
            </a:pPr>
            <a:r>
              <a:rPr lang="nl-NL" sz="2400" dirty="0">
                <a:latin typeface="Arial" pitchFamily="34" charset="0"/>
                <a:cs typeface="Arial" pitchFamily="34" charset="0"/>
              </a:rPr>
              <a:t>“Hebben de huidige </a:t>
            </a:r>
            <a:r>
              <a:rPr lang="nl-NL" sz="2400" dirty="0" err="1">
                <a:latin typeface="Arial" pitchFamily="34" charset="0"/>
                <a:cs typeface="Arial" pitchFamily="34" charset="0"/>
              </a:rPr>
              <a:t>voedings</a:t>
            </a:r>
            <a:r>
              <a:rPr lang="nl-NL" sz="2400" dirty="0">
                <a:latin typeface="Arial" pitchFamily="34" charset="0"/>
                <a:cs typeface="Arial" pitchFamily="34" charset="0"/>
              </a:rPr>
              <a:t>- en suppletie adviezen na</a:t>
            </a:r>
          </a:p>
          <a:p>
            <a:pPr algn="ctr">
              <a:buNone/>
            </a:pPr>
            <a:r>
              <a:rPr lang="nl-NL" sz="2400" dirty="0">
                <a:latin typeface="Arial" pitchFamily="34" charset="0"/>
                <a:cs typeface="Arial" pitchFamily="34" charset="0"/>
              </a:rPr>
              <a:t> </a:t>
            </a:r>
            <a:r>
              <a:rPr lang="nl-NL" sz="2400" dirty="0" err="1">
                <a:latin typeface="Arial" pitchFamily="34" charset="0"/>
                <a:cs typeface="Arial" pitchFamily="34" charset="0"/>
              </a:rPr>
              <a:t>bariatrische</a:t>
            </a:r>
            <a:r>
              <a:rPr lang="nl-NL" sz="2400" dirty="0">
                <a:latin typeface="Arial" pitchFamily="34" charset="0"/>
                <a:cs typeface="Arial" pitchFamily="34" charset="0"/>
              </a:rPr>
              <a:t> chirurgie invloed op de mondgezondheid”</a:t>
            </a:r>
          </a:p>
          <a:p>
            <a:pPr>
              <a:buNone/>
            </a:pPr>
            <a:endParaRPr lang="nl-NL" sz="2400" dirty="0">
              <a:latin typeface="Arial" pitchFamily="34" charset="0"/>
              <a:cs typeface="Arial" pitchFamily="34" charset="0"/>
            </a:endParaRPr>
          </a:p>
          <a:p>
            <a:pPr>
              <a:buNone/>
            </a:pPr>
            <a:r>
              <a:rPr lang="nl-NL" sz="2400" dirty="0">
                <a:latin typeface="Arial" pitchFamily="34" charset="0"/>
                <a:cs typeface="Arial" pitchFamily="34" charset="0"/>
              </a:rPr>
              <a:t>Een interdisciplinaire afstudeeropdracht voor </a:t>
            </a:r>
          </a:p>
          <a:p>
            <a:pPr>
              <a:buNone/>
            </a:pPr>
            <a:r>
              <a:rPr lang="nl-NL" sz="2400" dirty="0">
                <a:latin typeface="Arial" pitchFamily="34" charset="0"/>
                <a:cs typeface="Arial" pitchFamily="34" charset="0"/>
              </a:rPr>
              <a:t>2 studenten Voeding en </a:t>
            </a:r>
            <a:r>
              <a:rPr lang="nl-NL" sz="2400" dirty="0" err="1">
                <a:latin typeface="Arial" pitchFamily="34" charset="0"/>
                <a:cs typeface="Arial" pitchFamily="34" charset="0"/>
              </a:rPr>
              <a:t>Diëtetiek</a:t>
            </a:r>
            <a:r>
              <a:rPr lang="nl-NL" sz="2400" dirty="0">
                <a:latin typeface="Arial" pitchFamily="34" charset="0"/>
                <a:cs typeface="Arial" pitchFamily="34" charset="0"/>
              </a:rPr>
              <a:t> &amp; </a:t>
            </a:r>
          </a:p>
          <a:p>
            <a:pPr>
              <a:buNone/>
            </a:pPr>
            <a:r>
              <a:rPr lang="nl-NL" sz="2400" dirty="0">
                <a:latin typeface="Arial" pitchFamily="34" charset="0"/>
                <a:cs typeface="Arial" pitchFamily="34" charset="0"/>
              </a:rPr>
              <a:t>2 studenten Mondzorgkunde</a:t>
            </a:r>
          </a:p>
          <a:p>
            <a:pPr>
              <a:buNone/>
            </a:pPr>
            <a:endParaRPr lang="nl-NL" sz="2400" dirty="0">
              <a:latin typeface="Arial" pitchFamily="34" charset="0"/>
              <a:cs typeface="Arial" pitchFamily="34" charset="0"/>
            </a:endParaRPr>
          </a:p>
          <a:p>
            <a:pPr>
              <a:buNone/>
            </a:pPr>
            <a:endParaRPr lang="nl-NL" sz="2400" dirty="0">
              <a:latin typeface="Arial" pitchFamily="34" charset="0"/>
              <a:cs typeface="Arial" pitchFamily="34" charset="0"/>
            </a:endParaRPr>
          </a:p>
          <a:p>
            <a:pPr>
              <a:buNone/>
            </a:pPr>
            <a:endParaRPr lang="nl-NL" sz="2400"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a:latin typeface="Arial" pitchFamily="34" charset="0"/>
                <a:cs typeface="Arial" pitchFamily="34" charset="0"/>
              </a:rPr>
              <a:t>Lange termijn complicaties na BC</a:t>
            </a:r>
            <a:br>
              <a:rPr lang="nl-NL" dirty="0">
                <a:latin typeface="Arial" pitchFamily="34" charset="0"/>
                <a:cs typeface="Arial" pitchFamily="34" charset="0"/>
              </a:rPr>
            </a:br>
            <a:r>
              <a:rPr lang="nl-NL" dirty="0">
                <a:latin typeface="Arial" pitchFamily="34" charset="0"/>
                <a:cs typeface="Arial" pitchFamily="34" charset="0"/>
              </a:rPr>
              <a:t>m.b.t. mondgezondheid </a:t>
            </a:r>
            <a:r>
              <a:rPr lang="nl-NL" dirty="0"/>
              <a:t/>
            </a:r>
            <a:br>
              <a:rPr lang="nl-NL" dirty="0"/>
            </a:br>
            <a:r>
              <a:rPr lang="nl-NL" dirty="0"/>
              <a:t/>
            </a:r>
            <a:br>
              <a:rPr lang="nl-NL" dirty="0"/>
            </a:br>
            <a:endParaRPr lang="nl-NL" dirty="0"/>
          </a:p>
        </p:txBody>
      </p:sp>
      <p:sp>
        <p:nvSpPr>
          <p:cNvPr id="3" name="Tijdelijke aanduiding voor tekst 2"/>
          <p:cNvSpPr>
            <a:spLocks noGrp="1"/>
          </p:cNvSpPr>
          <p:nvPr>
            <p:ph type="body" sz="quarter" idx="10"/>
          </p:nvPr>
        </p:nvSpPr>
        <p:spPr/>
        <p:txBody>
          <a:bodyPr/>
          <a:lstStyle/>
          <a:p>
            <a:endParaRPr lang="nl-NL" dirty="0"/>
          </a:p>
          <a:p>
            <a:endParaRPr lang="nl-NL" dirty="0"/>
          </a:p>
          <a:p>
            <a:endParaRPr lang="nl-NL" dirty="0"/>
          </a:p>
          <a:p>
            <a:endParaRPr lang="nl-NL" dirty="0"/>
          </a:p>
          <a:p>
            <a:endParaRPr lang="nl-NL" dirty="0"/>
          </a:p>
          <a:p>
            <a:pPr>
              <a:buNone/>
            </a:pPr>
            <a:endParaRPr lang="nl-NL" dirty="0"/>
          </a:p>
          <a:p>
            <a:pPr>
              <a:buNone/>
            </a:pPr>
            <a:endParaRPr lang="nl-NL" dirty="0"/>
          </a:p>
          <a:p>
            <a:pPr>
              <a:buNone/>
            </a:pPr>
            <a:endParaRPr lang="nl-NL" dirty="0"/>
          </a:p>
        </p:txBody>
      </p:sp>
      <p:graphicFrame>
        <p:nvGraphicFramePr>
          <p:cNvPr id="5" name="Tabel 4"/>
          <p:cNvGraphicFramePr>
            <a:graphicFrameLocks noGrp="1"/>
          </p:cNvGraphicFramePr>
          <p:nvPr>
            <p:extLst>
              <p:ext uri="{D42A27DB-BD31-4B8C-83A1-F6EECF244321}">
                <p14:modId xmlns:p14="http://schemas.microsoft.com/office/powerpoint/2010/main" val="3207290728"/>
              </p:ext>
            </p:extLst>
          </p:nvPr>
        </p:nvGraphicFramePr>
        <p:xfrm>
          <a:off x="395536" y="1131591"/>
          <a:ext cx="8424936" cy="3322874"/>
        </p:xfrm>
        <a:graphic>
          <a:graphicData uri="http://schemas.openxmlformats.org/drawingml/2006/table">
            <a:tbl>
              <a:tblPr firstRow="1" bandRow="1">
                <a:tableStyleId>{5C22544A-7EE6-4342-B048-85BDC9FD1C3A}</a:tableStyleId>
              </a:tblPr>
              <a:tblGrid>
                <a:gridCol w="4104456">
                  <a:extLst>
                    <a:ext uri="{9D8B030D-6E8A-4147-A177-3AD203B41FA5}">
                      <a16:colId xmlns:a16="http://schemas.microsoft.com/office/drawing/2014/main" xmlns="" val="20000"/>
                    </a:ext>
                  </a:extLst>
                </a:gridCol>
                <a:gridCol w="4320480">
                  <a:extLst>
                    <a:ext uri="{9D8B030D-6E8A-4147-A177-3AD203B41FA5}">
                      <a16:colId xmlns:a16="http://schemas.microsoft.com/office/drawing/2014/main" xmlns="" val="20001"/>
                    </a:ext>
                  </a:extLst>
                </a:gridCol>
              </a:tblGrid>
              <a:tr h="355254">
                <a:tc>
                  <a:txBody>
                    <a:bodyPr/>
                    <a:lstStyle/>
                    <a:p>
                      <a:pPr algn="ctr"/>
                      <a:r>
                        <a:rPr lang="nl-NL" dirty="0" err="1">
                          <a:latin typeface="Arial" pitchFamily="34" charset="0"/>
                          <a:cs typeface="Arial" pitchFamily="34" charset="0"/>
                        </a:rPr>
                        <a:t>Gastric</a:t>
                      </a:r>
                      <a:r>
                        <a:rPr lang="nl-NL" dirty="0">
                          <a:latin typeface="Arial" pitchFamily="34" charset="0"/>
                          <a:cs typeface="Arial" pitchFamily="34" charset="0"/>
                        </a:rPr>
                        <a:t> Bypass</a:t>
                      </a:r>
                    </a:p>
                  </a:txBody>
                  <a:tcPr/>
                </a:tc>
                <a:tc>
                  <a:txBody>
                    <a:bodyPr/>
                    <a:lstStyle/>
                    <a:p>
                      <a:pPr algn="ctr"/>
                      <a:r>
                        <a:rPr lang="nl-NL" dirty="0" err="1">
                          <a:latin typeface="Arial" pitchFamily="34" charset="0"/>
                          <a:cs typeface="Arial" pitchFamily="34" charset="0"/>
                        </a:rPr>
                        <a:t>Gastric</a:t>
                      </a:r>
                      <a:r>
                        <a:rPr lang="nl-NL" dirty="0">
                          <a:latin typeface="Arial" pitchFamily="34" charset="0"/>
                          <a:cs typeface="Arial" pitchFamily="34" charset="0"/>
                        </a:rPr>
                        <a:t> </a:t>
                      </a:r>
                      <a:r>
                        <a:rPr lang="nl-NL" dirty="0" err="1">
                          <a:latin typeface="Arial" pitchFamily="34" charset="0"/>
                          <a:cs typeface="Arial" pitchFamily="34" charset="0"/>
                        </a:rPr>
                        <a:t>Sleeve</a:t>
                      </a:r>
                      <a:endParaRPr lang="nl-NL" dirty="0">
                        <a:latin typeface="Arial" pitchFamily="34" charset="0"/>
                        <a:cs typeface="Arial" pitchFamily="34" charset="0"/>
                      </a:endParaRPr>
                    </a:p>
                  </a:txBody>
                  <a:tcPr/>
                </a:tc>
                <a:extLst>
                  <a:ext uri="{0D108BD9-81ED-4DB2-BD59-A6C34878D82A}">
                    <a16:rowId xmlns:a16="http://schemas.microsoft.com/office/drawing/2014/main" xmlns="" val="10000"/>
                  </a:ext>
                </a:extLst>
              </a:tr>
              <a:tr h="1154574">
                <a:tc>
                  <a:txBody>
                    <a:bodyPr/>
                    <a:lstStyle/>
                    <a:p>
                      <a:r>
                        <a:rPr lang="nl-NL" sz="1600" dirty="0">
                          <a:latin typeface="Arial" pitchFamily="34" charset="0"/>
                          <a:cs typeface="Arial" pitchFamily="34" charset="0"/>
                        </a:rPr>
                        <a:t> Deficiënties:</a:t>
                      </a:r>
                    </a:p>
                    <a:p>
                      <a:pPr lvl="1"/>
                      <a:r>
                        <a:rPr lang="nl-NL" sz="1600" dirty="0">
                          <a:latin typeface="Arial" pitchFamily="34" charset="0"/>
                          <a:cs typeface="Arial" pitchFamily="34" charset="0"/>
                        </a:rPr>
                        <a:t>Eiwitten</a:t>
                      </a:r>
                      <a:br>
                        <a:rPr lang="nl-NL" sz="1600" dirty="0">
                          <a:latin typeface="Arial" pitchFamily="34" charset="0"/>
                          <a:cs typeface="Arial" pitchFamily="34" charset="0"/>
                        </a:rPr>
                      </a:br>
                      <a:r>
                        <a:rPr lang="nl-NL" sz="1600" dirty="0">
                          <a:latin typeface="Arial" pitchFamily="34" charset="0"/>
                          <a:cs typeface="Arial" pitchFamily="34" charset="0"/>
                        </a:rPr>
                        <a:t>Vit. B1, Foliumzuur (B11), B12 en D </a:t>
                      </a:r>
                    </a:p>
                    <a:p>
                      <a:pPr lvl="1"/>
                      <a:r>
                        <a:rPr lang="nl-NL" sz="1600" dirty="0">
                          <a:latin typeface="Arial" pitchFamily="34" charset="0"/>
                          <a:cs typeface="Arial" pitchFamily="34" charset="0"/>
                        </a:rPr>
                        <a:t>Calcium, ijzer en zink </a:t>
                      </a:r>
                      <a:endParaRPr lang="nl-NL" sz="1600" dirty="0">
                        <a:solidFill>
                          <a:srgbClr val="FF0000"/>
                        </a:solidFill>
                        <a:latin typeface="Arial" pitchFamily="34" charset="0"/>
                        <a:cs typeface="Arial" pitchFamily="34" charset="0"/>
                      </a:endParaRPr>
                    </a:p>
                  </a:txBody>
                  <a:tcPr/>
                </a:tc>
                <a:tc>
                  <a:txBody>
                    <a:bodyPr/>
                    <a:lstStyle/>
                    <a:p>
                      <a:r>
                        <a:rPr lang="nl-NL" sz="1600" dirty="0">
                          <a:latin typeface="Arial" pitchFamily="34" charset="0"/>
                          <a:cs typeface="Arial" pitchFamily="34" charset="0"/>
                        </a:rPr>
                        <a:t>  Deficiënties:</a:t>
                      </a:r>
                    </a:p>
                    <a:p>
                      <a:r>
                        <a:rPr lang="nl-NL" sz="1600" dirty="0">
                          <a:latin typeface="Arial" pitchFamily="34" charset="0"/>
                          <a:cs typeface="Arial" pitchFamily="34" charset="0"/>
                        </a:rPr>
                        <a:t>    </a:t>
                      </a:r>
                      <a:r>
                        <a:rPr lang="nl-NL" sz="1600" baseline="0" dirty="0">
                          <a:latin typeface="Arial" pitchFamily="34" charset="0"/>
                          <a:cs typeface="Arial" pitchFamily="34" charset="0"/>
                        </a:rPr>
                        <a:t>    Eiwitten</a:t>
                      </a:r>
                      <a:endParaRPr lang="nl-NL" sz="1600" dirty="0">
                        <a:latin typeface="Arial" pitchFamily="34" charset="0"/>
                        <a:cs typeface="Arial" pitchFamily="34" charset="0"/>
                      </a:endParaRPr>
                    </a:p>
                    <a:p>
                      <a:pPr lvl="1"/>
                      <a:r>
                        <a:rPr lang="nl-NL" sz="1600" dirty="0">
                          <a:latin typeface="Arial" pitchFamily="34" charset="0"/>
                          <a:cs typeface="Arial" pitchFamily="34" charset="0"/>
                        </a:rPr>
                        <a:t>Vit. B1, Foliumzuur (B11), B12 en D </a:t>
                      </a:r>
                    </a:p>
                    <a:p>
                      <a:pPr lvl="1"/>
                      <a:r>
                        <a:rPr lang="nl-NL" sz="1600" dirty="0">
                          <a:latin typeface="Arial" pitchFamily="34" charset="0"/>
                          <a:cs typeface="Arial" pitchFamily="34" charset="0"/>
                        </a:rPr>
                        <a:t>Calcium, ijzer en zink  </a:t>
                      </a:r>
                    </a:p>
                  </a:txBody>
                  <a:tcPr/>
                </a:tc>
                <a:extLst>
                  <a:ext uri="{0D108BD9-81ED-4DB2-BD59-A6C34878D82A}">
                    <a16:rowId xmlns:a16="http://schemas.microsoft.com/office/drawing/2014/main" xmlns="" val="10001"/>
                  </a:ext>
                </a:extLst>
              </a:tr>
              <a:tr h="3552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latin typeface="Arial" pitchFamily="34" charset="0"/>
                          <a:cs typeface="Arial" pitchFamily="34" charset="0"/>
                        </a:rPr>
                        <a:t> Hogere frequentie</a:t>
                      </a:r>
                      <a:r>
                        <a:rPr lang="nl-NL" sz="1600" baseline="0" dirty="0">
                          <a:latin typeface="Arial" pitchFamily="34" charset="0"/>
                          <a:cs typeface="Arial" pitchFamily="34" charset="0"/>
                        </a:rPr>
                        <a:t> eet/drink momenten</a:t>
                      </a:r>
                      <a:endParaRPr lang="nl-NL" sz="1600" dirty="0">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latin typeface="Arial" pitchFamily="34" charset="0"/>
                          <a:cs typeface="Arial" pitchFamily="34" charset="0"/>
                        </a:rPr>
                        <a:t>  Hogere frequentie</a:t>
                      </a:r>
                      <a:r>
                        <a:rPr lang="nl-NL" sz="1600" baseline="0" dirty="0">
                          <a:latin typeface="Arial" pitchFamily="34" charset="0"/>
                          <a:cs typeface="Arial" pitchFamily="34" charset="0"/>
                        </a:rPr>
                        <a:t> eet/drink momenten</a:t>
                      </a:r>
                      <a:endParaRPr lang="nl-NL" sz="1600" dirty="0">
                        <a:latin typeface="Arial" pitchFamily="34" charset="0"/>
                        <a:cs typeface="Arial" pitchFamily="34" charset="0"/>
                      </a:endParaRPr>
                    </a:p>
                  </a:txBody>
                  <a:tcPr/>
                </a:tc>
                <a:extLst>
                  <a:ext uri="{0D108BD9-81ED-4DB2-BD59-A6C34878D82A}">
                    <a16:rowId xmlns:a16="http://schemas.microsoft.com/office/drawing/2014/main" xmlns="" val="10002"/>
                  </a:ext>
                </a:extLst>
              </a:tr>
              <a:tr h="355254">
                <a:tc>
                  <a:txBody>
                    <a:bodyPr/>
                    <a:lstStyle/>
                    <a:p>
                      <a:r>
                        <a:rPr lang="nl-NL" sz="1600" dirty="0">
                          <a:solidFill>
                            <a:srgbClr val="FF0000"/>
                          </a:solidFill>
                          <a:latin typeface="Arial" pitchFamily="34" charset="0"/>
                          <a:cs typeface="Arial" pitchFamily="34" charset="0"/>
                        </a:rPr>
                        <a:t> </a:t>
                      </a:r>
                      <a:r>
                        <a:rPr lang="nl-NL" sz="1600" dirty="0">
                          <a:latin typeface="Arial" pitchFamily="34" charset="0"/>
                          <a:cs typeface="Arial" pitchFamily="34" charset="0"/>
                        </a:rPr>
                        <a:t>Afname speekselproductie</a:t>
                      </a:r>
                      <a:endParaRPr lang="nl-NL" sz="1600" dirty="0">
                        <a:solidFill>
                          <a:srgbClr val="FF0000"/>
                        </a:solidFill>
                        <a:latin typeface="Arial" pitchFamily="34" charset="0"/>
                        <a:cs typeface="Arial" pitchFamily="34" charset="0"/>
                      </a:endParaRPr>
                    </a:p>
                  </a:txBody>
                  <a:tcPr/>
                </a:tc>
                <a:tc>
                  <a:txBody>
                    <a:bodyPr/>
                    <a:lstStyle/>
                    <a:p>
                      <a:r>
                        <a:rPr lang="nl-NL" sz="1600" dirty="0">
                          <a:solidFill>
                            <a:srgbClr val="FF0000"/>
                          </a:solidFill>
                          <a:latin typeface="Arial" pitchFamily="34" charset="0"/>
                          <a:cs typeface="Arial" pitchFamily="34" charset="0"/>
                        </a:rPr>
                        <a:t>  </a:t>
                      </a:r>
                      <a:r>
                        <a:rPr lang="nl-NL" sz="1600" dirty="0">
                          <a:latin typeface="Arial" pitchFamily="34" charset="0"/>
                          <a:cs typeface="Arial" pitchFamily="34" charset="0"/>
                        </a:rPr>
                        <a:t>Afname</a:t>
                      </a:r>
                      <a:r>
                        <a:rPr lang="nl-NL" sz="1600" baseline="0" dirty="0">
                          <a:latin typeface="Arial" pitchFamily="34" charset="0"/>
                          <a:cs typeface="Arial" pitchFamily="34" charset="0"/>
                        </a:rPr>
                        <a:t> speekselproductie</a:t>
                      </a:r>
                      <a:endParaRPr lang="nl-NL" sz="1600" dirty="0">
                        <a:latin typeface="Arial" pitchFamily="34" charset="0"/>
                        <a:cs typeface="Arial" pitchFamily="34" charset="0"/>
                      </a:endParaRPr>
                    </a:p>
                  </a:txBody>
                  <a:tcPr/>
                </a:tc>
                <a:extLst>
                  <a:ext uri="{0D108BD9-81ED-4DB2-BD59-A6C34878D82A}">
                    <a16:rowId xmlns:a16="http://schemas.microsoft.com/office/drawing/2014/main" xmlns="" val="10003"/>
                  </a:ext>
                </a:extLst>
              </a:tr>
              <a:tr h="621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solidFill>
                            <a:srgbClr val="192A67"/>
                          </a:solidFill>
                          <a:latin typeface="Arial" pitchFamily="34" charset="0"/>
                          <a:cs typeface="Arial" pitchFamily="34" charset="0"/>
                        </a:rPr>
                        <a:t> Lactose intolerantie</a:t>
                      </a:r>
                      <a:endParaRPr lang="nl-NL" sz="1600" dirty="0">
                        <a:solidFill>
                          <a:srgbClr val="192A67"/>
                        </a:solidFill>
                        <a:highlight>
                          <a:srgbClr val="FFFF00"/>
                        </a:highlight>
                        <a:latin typeface="Arial" pitchFamily="34" charset="0"/>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600" dirty="0">
                          <a:solidFill>
                            <a:srgbClr val="192A67"/>
                          </a:solidFill>
                          <a:latin typeface="Arial" pitchFamily="34" charset="0"/>
                          <a:cs typeface="Arial" pitchFamily="34" charset="0"/>
                        </a:rPr>
                        <a:t>  Gastro-oesofageale</a:t>
                      </a:r>
                      <a:r>
                        <a:rPr lang="nl-NL" sz="1600" baseline="0" dirty="0">
                          <a:solidFill>
                            <a:srgbClr val="192A67"/>
                          </a:solidFill>
                          <a:latin typeface="Arial" pitchFamily="34" charset="0"/>
                          <a:cs typeface="Arial" pitchFamily="34" charset="0"/>
                        </a:rPr>
                        <a:t> r</a:t>
                      </a:r>
                      <a:r>
                        <a:rPr lang="nl-NL" sz="1600" dirty="0">
                          <a:solidFill>
                            <a:srgbClr val="192A67"/>
                          </a:solidFill>
                          <a:latin typeface="Arial" pitchFamily="34" charset="0"/>
                          <a:cs typeface="Arial" pitchFamily="34" charset="0"/>
                        </a:rPr>
                        <a:t>eflux (GERD) /  </a:t>
                      </a:r>
                      <a:r>
                        <a:rPr lang="nl-NL" sz="1600" baseline="0" dirty="0">
                          <a:solidFill>
                            <a:srgbClr val="192A67"/>
                          </a:solidFill>
                          <a:latin typeface="Arial" pitchFamily="34" charset="0"/>
                          <a:cs typeface="Arial"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nl-NL" sz="1600" baseline="0" dirty="0">
                          <a:solidFill>
                            <a:srgbClr val="192A67"/>
                          </a:solidFill>
                          <a:latin typeface="Arial" pitchFamily="34" charset="0"/>
                          <a:cs typeface="Arial" pitchFamily="34" charset="0"/>
                        </a:rPr>
                        <a:t>  </a:t>
                      </a:r>
                      <a:r>
                        <a:rPr lang="nl-NL" sz="1600" dirty="0">
                          <a:solidFill>
                            <a:srgbClr val="192A67"/>
                          </a:solidFill>
                          <a:latin typeface="Arial" pitchFamily="34" charset="0"/>
                          <a:cs typeface="Arial" pitchFamily="34" charset="0"/>
                        </a:rPr>
                        <a:t>zuurbranden</a:t>
                      </a:r>
                    </a:p>
                  </a:txBody>
                  <a:tcPr/>
                </a:tc>
                <a:extLst>
                  <a:ext uri="{0D108BD9-81ED-4DB2-BD59-A6C34878D82A}">
                    <a16:rowId xmlns:a16="http://schemas.microsoft.com/office/drawing/2014/main" xmlns="" val="10004"/>
                  </a:ext>
                </a:extLst>
              </a:tr>
              <a:tr h="470338">
                <a:tc>
                  <a:txBody>
                    <a:bodyPr/>
                    <a:lstStyle/>
                    <a:p>
                      <a:r>
                        <a:rPr lang="nl-NL" sz="1600" dirty="0">
                          <a:solidFill>
                            <a:srgbClr val="192A67"/>
                          </a:solidFill>
                          <a:latin typeface="Arial" pitchFamily="34" charset="0"/>
                          <a:cs typeface="Arial" pitchFamily="34" charset="0"/>
                        </a:rPr>
                        <a:t> Dumping</a:t>
                      </a:r>
                    </a:p>
                  </a:txBody>
                  <a:tcPr/>
                </a:tc>
                <a:tc>
                  <a:txBody>
                    <a:bodyPr/>
                    <a:lstStyle/>
                    <a:p>
                      <a:r>
                        <a:rPr lang="nl-NL" sz="1600" dirty="0">
                          <a:solidFill>
                            <a:srgbClr val="192A67"/>
                          </a:solidFill>
                          <a:latin typeface="Arial" pitchFamily="34" charset="0"/>
                          <a:cs typeface="Arial" pitchFamily="34" charset="0"/>
                        </a:rPr>
                        <a:t>  Passage klachten of braken </a:t>
                      </a:r>
                    </a:p>
                  </a:txBody>
                  <a:tcPr/>
                </a:tc>
                <a:extLst>
                  <a:ext uri="{0D108BD9-81ED-4DB2-BD59-A6C34878D82A}">
                    <a16:rowId xmlns:a16="http://schemas.microsoft.com/office/drawing/2014/main" xmlns=""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dirty="0">
                <a:latin typeface="Arial" pitchFamily="34" charset="0"/>
                <a:cs typeface="Arial" pitchFamily="34" charset="0"/>
              </a:rPr>
              <a:t>Effecten supplementen op de mondgezondheid</a:t>
            </a:r>
          </a:p>
        </p:txBody>
      </p:sp>
      <p:sp>
        <p:nvSpPr>
          <p:cNvPr id="3" name="Tijdelijke aanduiding voor tekst 2"/>
          <p:cNvSpPr>
            <a:spLocks noGrp="1"/>
          </p:cNvSpPr>
          <p:nvPr>
            <p:ph type="body" sz="quarter" idx="10"/>
          </p:nvPr>
        </p:nvSpPr>
        <p:spPr/>
        <p:txBody>
          <a:bodyPr/>
          <a:lstStyle/>
          <a:p>
            <a:pPr>
              <a:buNone/>
            </a:pPr>
            <a:endParaRPr lang="nl-NL" dirty="0"/>
          </a:p>
          <a:p>
            <a:pPr>
              <a:buNone/>
            </a:pPr>
            <a:endParaRPr lang="nl-NL" dirty="0"/>
          </a:p>
        </p:txBody>
      </p:sp>
      <p:graphicFrame>
        <p:nvGraphicFramePr>
          <p:cNvPr id="7" name="Tabel 6"/>
          <p:cNvGraphicFramePr>
            <a:graphicFrameLocks noGrp="1"/>
          </p:cNvGraphicFramePr>
          <p:nvPr>
            <p:extLst>
              <p:ext uri="{D42A27DB-BD31-4B8C-83A1-F6EECF244321}">
                <p14:modId xmlns:p14="http://schemas.microsoft.com/office/powerpoint/2010/main" val="633135926"/>
              </p:ext>
            </p:extLst>
          </p:nvPr>
        </p:nvGraphicFramePr>
        <p:xfrm>
          <a:off x="683569" y="1059584"/>
          <a:ext cx="7776864" cy="3384373"/>
        </p:xfrm>
        <a:graphic>
          <a:graphicData uri="http://schemas.openxmlformats.org/drawingml/2006/table">
            <a:tbl>
              <a:tblPr firstRow="1" bandRow="1">
                <a:tableStyleId>{5C22544A-7EE6-4342-B048-85BDC9FD1C3A}</a:tableStyleId>
              </a:tblPr>
              <a:tblGrid>
                <a:gridCol w="2689197">
                  <a:extLst>
                    <a:ext uri="{9D8B030D-6E8A-4147-A177-3AD203B41FA5}">
                      <a16:colId xmlns:a16="http://schemas.microsoft.com/office/drawing/2014/main" xmlns="" val="20000"/>
                    </a:ext>
                  </a:extLst>
                </a:gridCol>
                <a:gridCol w="2107748">
                  <a:extLst>
                    <a:ext uri="{9D8B030D-6E8A-4147-A177-3AD203B41FA5}">
                      <a16:colId xmlns:a16="http://schemas.microsoft.com/office/drawing/2014/main" xmlns="" val="20001"/>
                    </a:ext>
                  </a:extLst>
                </a:gridCol>
                <a:gridCol w="2979919">
                  <a:extLst>
                    <a:ext uri="{9D8B030D-6E8A-4147-A177-3AD203B41FA5}">
                      <a16:colId xmlns:a16="http://schemas.microsoft.com/office/drawing/2014/main" xmlns="" val="20002"/>
                    </a:ext>
                  </a:extLst>
                </a:gridCol>
              </a:tblGrid>
              <a:tr h="565935">
                <a:tc>
                  <a:txBody>
                    <a:bodyPr/>
                    <a:lstStyle/>
                    <a:p>
                      <a:r>
                        <a:rPr lang="nl-NL" sz="2400" dirty="0">
                          <a:latin typeface="Arial" pitchFamily="34" charset="0"/>
                          <a:cs typeface="Arial" pitchFamily="34" charset="0"/>
                        </a:rPr>
                        <a:t>Suppletie</a:t>
                      </a:r>
                    </a:p>
                  </a:txBody>
                  <a:tcPr/>
                </a:tc>
                <a:tc>
                  <a:txBody>
                    <a:bodyPr/>
                    <a:lstStyle/>
                    <a:p>
                      <a:r>
                        <a:rPr lang="nl-NL" sz="2400" dirty="0">
                          <a:latin typeface="Arial" pitchFamily="34" charset="0"/>
                          <a:cs typeface="Arial" pitchFamily="34" charset="0"/>
                        </a:rPr>
                        <a:t>Vorm</a:t>
                      </a:r>
                    </a:p>
                  </a:txBody>
                  <a:tcPr/>
                </a:tc>
                <a:tc>
                  <a:txBody>
                    <a:bodyPr/>
                    <a:lstStyle/>
                    <a:p>
                      <a:r>
                        <a:rPr lang="nl-NL" sz="2400" dirty="0">
                          <a:latin typeface="Arial" pitchFamily="34" charset="0"/>
                          <a:cs typeface="Arial" pitchFamily="34" charset="0"/>
                        </a:rPr>
                        <a:t>Orale bijwerkingen</a:t>
                      </a:r>
                    </a:p>
                  </a:txBody>
                  <a:tcPr/>
                </a:tc>
                <a:extLst>
                  <a:ext uri="{0D108BD9-81ED-4DB2-BD59-A6C34878D82A}">
                    <a16:rowId xmlns:a16="http://schemas.microsoft.com/office/drawing/2014/main" xmlns="" val="10000"/>
                  </a:ext>
                </a:extLst>
              </a:tr>
              <a:tr h="554698">
                <a:tc>
                  <a:txBody>
                    <a:bodyPr/>
                    <a:lstStyle/>
                    <a:p>
                      <a:r>
                        <a:rPr lang="nl-NL" sz="2400" dirty="0">
                          <a:latin typeface="Arial" pitchFamily="34" charset="0"/>
                          <a:cs typeface="Arial" pitchFamily="34" charset="0"/>
                        </a:rPr>
                        <a:t>Maagbeschermer  </a:t>
                      </a:r>
                    </a:p>
                  </a:txBody>
                  <a:tcPr/>
                </a:tc>
                <a:tc>
                  <a:txBody>
                    <a:bodyPr/>
                    <a:lstStyle/>
                    <a:p>
                      <a:r>
                        <a:rPr lang="nl-NL" sz="2400" dirty="0">
                          <a:latin typeface="Arial" pitchFamily="34" charset="0"/>
                          <a:cs typeface="Arial" pitchFamily="34" charset="0"/>
                        </a:rPr>
                        <a:t>capsule</a:t>
                      </a:r>
                    </a:p>
                  </a:txBody>
                  <a:tcPr/>
                </a:tc>
                <a:tc>
                  <a:txBody>
                    <a:bodyPr/>
                    <a:lstStyle/>
                    <a:p>
                      <a:r>
                        <a:rPr lang="nl-NL" sz="2400" dirty="0">
                          <a:latin typeface="Arial" pitchFamily="34" charset="0"/>
                          <a:cs typeface="Arial" pitchFamily="34" charset="0"/>
                        </a:rPr>
                        <a:t>droge mond </a:t>
                      </a:r>
                    </a:p>
                  </a:txBody>
                  <a:tcPr/>
                </a:tc>
                <a:extLst>
                  <a:ext uri="{0D108BD9-81ED-4DB2-BD59-A6C34878D82A}">
                    <a16:rowId xmlns:a16="http://schemas.microsoft.com/office/drawing/2014/main" xmlns="" val="10001"/>
                  </a:ext>
                </a:extLst>
              </a:tr>
              <a:tr h="565935">
                <a:tc>
                  <a:txBody>
                    <a:bodyPr/>
                    <a:lstStyle/>
                    <a:p>
                      <a:r>
                        <a:rPr lang="nl-NL" sz="2400" dirty="0" err="1">
                          <a:latin typeface="Arial" pitchFamily="34" charset="0"/>
                          <a:cs typeface="Arial" pitchFamily="34" charset="0"/>
                        </a:rPr>
                        <a:t>Multi-vitamine</a:t>
                      </a:r>
                      <a:endParaRPr lang="nl-NL" sz="2400" dirty="0">
                        <a:latin typeface="Arial" pitchFamily="34" charset="0"/>
                        <a:cs typeface="Arial" pitchFamily="34" charset="0"/>
                      </a:endParaRPr>
                    </a:p>
                  </a:txBody>
                  <a:tcPr/>
                </a:tc>
                <a:tc>
                  <a:txBody>
                    <a:bodyPr/>
                    <a:lstStyle/>
                    <a:p>
                      <a:r>
                        <a:rPr lang="nl-NL" sz="2400" dirty="0">
                          <a:latin typeface="Arial" pitchFamily="34" charset="0"/>
                          <a:cs typeface="Arial" pitchFamily="34" charset="0"/>
                        </a:rPr>
                        <a:t>capsule </a:t>
                      </a:r>
                    </a:p>
                  </a:txBody>
                  <a:tcPr/>
                </a:tc>
                <a:tc>
                  <a:txBody>
                    <a:bodyPr/>
                    <a:lstStyle/>
                    <a:p>
                      <a:r>
                        <a:rPr lang="nl-NL" sz="2400" dirty="0">
                          <a:latin typeface="Arial" pitchFamily="34" charset="0"/>
                          <a:cs typeface="Arial" pitchFamily="34" charset="0"/>
                        </a:rPr>
                        <a:t>geen </a:t>
                      </a:r>
                    </a:p>
                  </a:txBody>
                  <a:tcPr/>
                </a:tc>
                <a:extLst>
                  <a:ext uri="{0D108BD9-81ED-4DB2-BD59-A6C34878D82A}">
                    <a16:rowId xmlns:a16="http://schemas.microsoft.com/office/drawing/2014/main" xmlns="" val="10002"/>
                  </a:ext>
                </a:extLst>
              </a:tr>
              <a:tr h="565935">
                <a:tc>
                  <a:txBody>
                    <a:bodyPr/>
                    <a:lstStyle/>
                    <a:p>
                      <a:r>
                        <a:rPr lang="nl-NL" sz="2400" dirty="0" err="1">
                          <a:latin typeface="Arial" pitchFamily="34" charset="0"/>
                          <a:cs typeface="Arial" pitchFamily="34" charset="0"/>
                        </a:rPr>
                        <a:t>Multi-vitamine</a:t>
                      </a:r>
                      <a:endParaRPr lang="nl-NL" sz="2400" dirty="0">
                        <a:latin typeface="Arial" pitchFamily="34" charset="0"/>
                        <a:cs typeface="Arial" pitchFamily="34" charset="0"/>
                      </a:endParaRPr>
                    </a:p>
                  </a:txBody>
                  <a:tcPr/>
                </a:tc>
                <a:tc>
                  <a:txBody>
                    <a:bodyPr/>
                    <a:lstStyle/>
                    <a:p>
                      <a:r>
                        <a:rPr lang="nl-NL" sz="2400" dirty="0">
                          <a:latin typeface="Arial" pitchFamily="34" charset="0"/>
                          <a:cs typeface="Arial" pitchFamily="34" charset="0"/>
                        </a:rPr>
                        <a:t>kauwtablet </a:t>
                      </a:r>
                    </a:p>
                  </a:txBody>
                  <a:tcPr/>
                </a:tc>
                <a:tc>
                  <a:txBody>
                    <a:bodyPr/>
                    <a:lstStyle/>
                    <a:p>
                      <a:r>
                        <a:rPr lang="nl-NL" sz="2400" dirty="0" err="1">
                          <a:latin typeface="Arial" pitchFamily="34" charset="0"/>
                          <a:cs typeface="Arial" pitchFamily="34" charset="0"/>
                        </a:rPr>
                        <a:t>cariogeen</a:t>
                      </a:r>
                      <a:r>
                        <a:rPr lang="nl-NL" sz="2400" dirty="0">
                          <a:latin typeface="Arial" pitchFamily="34" charset="0"/>
                          <a:cs typeface="Arial" pitchFamily="34" charset="0"/>
                        </a:rPr>
                        <a:t> </a:t>
                      </a:r>
                    </a:p>
                  </a:txBody>
                  <a:tcPr/>
                </a:tc>
                <a:extLst>
                  <a:ext uri="{0D108BD9-81ED-4DB2-BD59-A6C34878D82A}">
                    <a16:rowId xmlns:a16="http://schemas.microsoft.com/office/drawing/2014/main" xmlns="" val="10003"/>
                  </a:ext>
                </a:extLst>
              </a:tr>
              <a:tr h="565935">
                <a:tc>
                  <a:txBody>
                    <a:bodyPr/>
                    <a:lstStyle/>
                    <a:p>
                      <a:r>
                        <a:rPr lang="nl-NL" sz="2400" dirty="0">
                          <a:latin typeface="Arial" pitchFamily="34" charset="0"/>
                          <a:cs typeface="Arial" pitchFamily="34" charset="0"/>
                        </a:rPr>
                        <a:t>Calcium/vit D3 </a:t>
                      </a:r>
                    </a:p>
                  </a:txBody>
                  <a:tcPr/>
                </a:tc>
                <a:tc>
                  <a:txBody>
                    <a:bodyPr/>
                    <a:lstStyle/>
                    <a:p>
                      <a:r>
                        <a:rPr lang="nl-NL" sz="2400" dirty="0">
                          <a:latin typeface="Arial" pitchFamily="34" charset="0"/>
                          <a:cs typeface="Arial" pitchFamily="34" charset="0"/>
                        </a:rPr>
                        <a:t>kauwtablet</a:t>
                      </a:r>
                    </a:p>
                  </a:txBody>
                  <a:tcPr/>
                </a:tc>
                <a:tc>
                  <a:txBody>
                    <a:bodyPr/>
                    <a:lstStyle/>
                    <a:p>
                      <a:r>
                        <a:rPr lang="nl-NL" sz="2400" dirty="0" err="1">
                          <a:latin typeface="Arial" pitchFamily="34" charset="0"/>
                          <a:cs typeface="Arial" pitchFamily="34" charset="0"/>
                        </a:rPr>
                        <a:t>cariogeen</a:t>
                      </a:r>
                      <a:endParaRPr lang="nl-NL" sz="2400" dirty="0">
                        <a:latin typeface="Arial" pitchFamily="34" charset="0"/>
                        <a:cs typeface="Arial" pitchFamily="34" charset="0"/>
                      </a:endParaRPr>
                    </a:p>
                  </a:txBody>
                  <a:tcPr/>
                </a:tc>
                <a:extLst>
                  <a:ext uri="{0D108BD9-81ED-4DB2-BD59-A6C34878D82A}">
                    <a16:rowId xmlns:a16="http://schemas.microsoft.com/office/drawing/2014/main" xmlns="" val="10004"/>
                  </a:ext>
                </a:extLst>
              </a:tr>
              <a:tr h="565935">
                <a:tc>
                  <a:txBody>
                    <a:bodyPr/>
                    <a:lstStyle/>
                    <a:p>
                      <a:r>
                        <a:rPr lang="nl-NL" sz="2400" dirty="0">
                          <a:latin typeface="Arial" pitchFamily="34" charset="0"/>
                          <a:cs typeface="Arial" pitchFamily="34" charset="0"/>
                        </a:rPr>
                        <a:t>Calcium/vit</a:t>
                      </a:r>
                      <a:r>
                        <a:rPr lang="nl-NL" sz="2400" baseline="0" dirty="0">
                          <a:latin typeface="Arial" pitchFamily="34" charset="0"/>
                          <a:cs typeface="Arial" pitchFamily="34" charset="0"/>
                        </a:rPr>
                        <a:t> D3</a:t>
                      </a:r>
                      <a:endParaRPr lang="nl-NL" sz="2400" dirty="0">
                        <a:latin typeface="Arial" pitchFamily="34" charset="0"/>
                        <a:cs typeface="Arial" pitchFamily="34" charset="0"/>
                      </a:endParaRPr>
                    </a:p>
                  </a:txBody>
                  <a:tcPr/>
                </a:tc>
                <a:tc>
                  <a:txBody>
                    <a:bodyPr/>
                    <a:lstStyle/>
                    <a:p>
                      <a:r>
                        <a:rPr lang="nl-NL" sz="2400" dirty="0">
                          <a:latin typeface="Arial" pitchFamily="34" charset="0"/>
                          <a:cs typeface="Arial" pitchFamily="34" charset="0"/>
                        </a:rPr>
                        <a:t>bruistablet</a:t>
                      </a:r>
                    </a:p>
                  </a:txBody>
                  <a:tcPr/>
                </a:tc>
                <a:tc>
                  <a:txBody>
                    <a:bodyPr/>
                    <a:lstStyle/>
                    <a:p>
                      <a:r>
                        <a:rPr lang="nl-NL" sz="2400" dirty="0" err="1">
                          <a:latin typeface="Arial" pitchFamily="34" charset="0"/>
                          <a:cs typeface="Arial" pitchFamily="34" charset="0"/>
                        </a:rPr>
                        <a:t>cariogeen</a:t>
                      </a:r>
                      <a:endParaRPr lang="nl-NL" sz="2400" dirty="0">
                        <a:latin typeface="Arial" pitchFamily="34" charset="0"/>
                        <a:cs typeface="Arial" pitchFamily="34" charset="0"/>
                      </a:endParaRPr>
                    </a:p>
                  </a:txBody>
                  <a:tcPr/>
                </a:tc>
                <a:extLst>
                  <a:ext uri="{0D108BD9-81ED-4DB2-BD59-A6C34878D82A}">
                    <a16:rowId xmlns:a16="http://schemas.microsoft.com/office/drawing/2014/main" xmlns="" val="10005"/>
                  </a:ext>
                </a:extLst>
              </a:tr>
            </a:tbl>
          </a:graphicData>
        </a:graphic>
      </p:graphicFrame>
      <p:sp>
        <p:nvSpPr>
          <p:cNvPr id="5" name="Tekstvak 4"/>
          <p:cNvSpPr txBox="1"/>
          <p:nvPr/>
        </p:nvSpPr>
        <p:spPr>
          <a:xfrm flipH="1">
            <a:off x="367932" y="4783397"/>
            <a:ext cx="243627" cy="184666"/>
          </a:xfrm>
          <a:prstGeom prst="rect">
            <a:avLst/>
          </a:prstGeom>
          <a:solidFill>
            <a:schemeClr val="bg1"/>
          </a:solidFill>
        </p:spPr>
        <p:txBody>
          <a:bodyPr wrap="square" rtlCol="0">
            <a:spAutoFit/>
          </a:bodyPr>
          <a:lstStyle/>
          <a:p>
            <a:endParaRPr lang="nl-NL"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xmlns="" id="{BCD01F34-8FDF-4615-9A56-476D1684A0C5}"/>
              </a:ext>
            </a:extLst>
          </p:cNvPr>
          <p:cNvSpPr>
            <a:spLocks noGrp="1"/>
          </p:cNvSpPr>
          <p:nvPr>
            <p:ph type="title"/>
          </p:nvPr>
        </p:nvSpPr>
        <p:spPr/>
        <p:txBody>
          <a:bodyPr>
            <a:normAutofit fontScale="90000"/>
          </a:bodyPr>
          <a:lstStyle/>
          <a:p>
            <a:pPr algn="ctr"/>
            <a:r>
              <a:rPr lang="nl-NL" sz="3300" dirty="0">
                <a:latin typeface="Arial" pitchFamily="34" charset="0"/>
                <a:cs typeface="Arial" pitchFamily="34" charset="0"/>
              </a:rPr>
              <a:t>Dagmenu: 1 jaar na </a:t>
            </a:r>
            <a:r>
              <a:rPr lang="nl-NL" sz="3300" dirty="0" err="1">
                <a:latin typeface="Arial" pitchFamily="34" charset="0"/>
                <a:cs typeface="Arial" pitchFamily="34" charset="0"/>
              </a:rPr>
              <a:t>Gastric</a:t>
            </a:r>
            <a:r>
              <a:rPr lang="nl-NL" sz="3300" dirty="0">
                <a:latin typeface="Arial" pitchFamily="34" charset="0"/>
                <a:cs typeface="Arial" pitchFamily="34" charset="0"/>
              </a:rPr>
              <a:t> Bypass </a:t>
            </a:r>
            <a:r>
              <a:rPr lang="nl-NL" dirty="0"/>
              <a:t/>
            </a:r>
            <a:br>
              <a:rPr lang="nl-NL" dirty="0"/>
            </a:br>
            <a:endParaRPr lang="nl-NL" dirty="0"/>
          </a:p>
        </p:txBody>
      </p:sp>
      <p:sp>
        <p:nvSpPr>
          <p:cNvPr id="7" name="Tijdelijke aanduiding voor tekst 6">
            <a:extLst>
              <a:ext uri="{FF2B5EF4-FFF2-40B4-BE49-F238E27FC236}">
                <a16:creationId xmlns:a16="http://schemas.microsoft.com/office/drawing/2014/main" xmlns="" id="{D7C72F0B-B758-457A-9683-9D460EAC11C6}"/>
              </a:ext>
            </a:extLst>
          </p:cNvPr>
          <p:cNvSpPr>
            <a:spLocks noGrp="1"/>
          </p:cNvSpPr>
          <p:nvPr>
            <p:ph type="body" sz="quarter" idx="10"/>
          </p:nvPr>
        </p:nvSpPr>
        <p:spPr/>
        <p:txBody>
          <a:bodyPr/>
          <a:lstStyle/>
          <a:p>
            <a:pPr>
              <a:buNone/>
            </a:pPr>
            <a:endParaRPr lang="nl-NL" sz="1400" dirty="0">
              <a:latin typeface="Arial" pitchFamily="34" charset="0"/>
              <a:cs typeface="Arial" pitchFamily="34" charset="0"/>
            </a:endParaRPr>
          </a:p>
          <a:p>
            <a:pPr>
              <a:buNone/>
            </a:pPr>
            <a:endParaRPr lang="nl-NL" sz="1400" dirty="0">
              <a:latin typeface="Arial" pitchFamily="34" charset="0"/>
              <a:cs typeface="Arial" pitchFamily="34" charset="0"/>
            </a:endParaRPr>
          </a:p>
          <a:p>
            <a:pPr>
              <a:buNone/>
            </a:pPr>
            <a:r>
              <a:rPr lang="nl-NL" sz="1400" dirty="0">
                <a:latin typeface="Arial" pitchFamily="34" charset="0"/>
                <a:cs typeface="Arial" pitchFamily="34" charset="0"/>
              </a:rPr>
              <a:t>Ontbijt 		8.00   uur 		150 ml kwark met 2 eetlepels muesli </a:t>
            </a:r>
          </a:p>
          <a:p>
            <a:pPr>
              <a:buNone/>
            </a:pPr>
            <a:r>
              <a:rPr lang="nl-NL" sz="1400" dirty="0">
                <a:latin typeface="Arial" pitchFamily="34" charset="0"/>
                <a:cs typeface="Arial" pitchFamily="34" charset="0"/>
              </a:rPr>
              <a:t>		</a:t>
            </a:r>
            <a:r>
              <a:rPr lang="nl-NL" sz="1400" dirty="0">
                <a:solidFill>
                  <a:srgbClr val="0098D8"/>
                </a:solidFill>
                <a:latin typeface="Arial" pitchFamily="34" charset="0"/>
                <a:cs typeface="Arial" pitchFamily="34" charset="0"/>
              </a:rPr>
              <a:t>Vocht         			water met </a:t>
            </a:r>
            <a:r>
              <a:rPr lang="nl-NL" sz="1400" dirty="0" err="1">
                <a:solidFill>
                  <a:srgbClr val="0098D8"/>
                </a:solidFill>
                <a:latin typeface="Arial" pitchFamily="34" charset="0"/>
                <a:cs typeface="Arial" pitchFamily="34" charset="0"/>
              </a:rPr>
              <a:t>Slimpie</a:t>
            </a:r>
            <a:r>
              <a:rPr lang="nl-NL" sz="1400" dirty="0">
                <a:solidFill>
                  <a:srgbClr val="0098D8"/>
                </a:solidFill>
                <a:latin typeface="Arial" pitchFamily="34" charset="0"/>
                <a:cs typeface="Arial" pitchFamily="34" charset="0"/>
              </a:rPr>
              <a:t> 		</a:t>
            </a:r>
            <a:r>
              <a:rPr lang="nl-NL" sz="1400" dirty="0">
                <a:solidFill>
                  <a:srgbClr val="00B050"/>
                </a:solidFill>
                <a:latin typeface="Arial" pitchFamily="34" charset="0"/>
                <a:cs typeface="Arial" pitchFamily="34" charset="0"/>
              </a:rPr>
              <a:t>10.00 uur 1 Calcium</a:t>
            </a:r>
          </a:p>
          <a:p>
            <a:pPr>
              <a:buNone/>
            </a:pPr>
            <a:r>
              <a:rPr lang="nl-NL" sz="1400" dirty="0">
                <a:latin typeface="Arial" pitchFamily="34" charset="0"/>
                <a:cs typeface="Arial" pitchFamily="34" charset="0"/>
              </a:rPr>
              <a:t>			10.30 uur		1 volkoren cracker met hummus en komkommer </a:t>
            </a:r>
          </a:p>
          <a:p>
            <a:pPr>
              <a:buNone/>
            </a:pPr>
            <a:r>
              <a:rPr lang="nl-NL" sz="1400" dirty="0">
                <a:latin typeface="Arial" pitchFamily="34" charset="0"/>
                <a:cs typeface="Arial" pitchFamily="34" charset="0"/>
              </a:rPr>
              <a:t>		</a:t>
            </a:r>
            <a:r>
              <a:rPr lang="nl-NL" sz="1400" dirty="0">
                <a:solidFill>
                  <a:srgbClr val="0098D8"/>
                </a:solidFill>
                <a:latin typeface="Arial" pitchFamily="34" charset="0"/>
                <a:cs typeface="Arial" pitchFamily="34" charset="0"/>
              </a:rPr>
              <a:t>Vocht			appelsap troebel verdund met water </a:t>
            </a:r>
          </a:p>
          <a:p>
            <a:pPr>
              <a:buNone/>
            </a:pPr>
            <a:r>
              <a:rPr lang="nl-NL" sz="1400" dirty="0">
                <a:latin typeface="Arial" pitchFamily="34" charset="0"/>
                <a:cs typeface="Arial" pitchFamily="34" charset="0"/>
              </a:rPr>
              <a:t>Lunch		12.30 uur		omelet van 1 ei met 2 eetlepels soepgroenten</a:t>
            </a:r>
          </a:p>
          <a:p>
            <a:pPr>
              <a:buNone/>
            </a:pPr>
            <a:r>
              <a:rPr lang="nl-NL" sz="1400" dirty="0">
                <a:latin typeface="Arial" pitchFamily="34" charset="0"/>
                <a:cs typeface="Arial" pitchFamily="34" charset="0"/>
              </a:rPr>
              <a:t>		</a:t>
            </a:r>
            <a:r>
              <a:rPr lang="nl-NL" sz="1400" dirty="0">
                <a:solidFill>
                  <a:srgbClr val="0098D8"/>
                </a:solidFill>
                <a:latin typeface="Arial" pitchFamily="34" charset="0"/>
                <a:cs typeface="Arial" pitchFamily="34" charset="0"/>
              </a:rPr>
              <a:t>Vocht			yoghurtdrink (gezoet)</a:t>
            </a:r>
            <a:endParaRPr lang="nl-NL" sz="1400" dirty="0">
              <a:solidFill>
                <a:srgbClr val="00B0F0"/>
              </a:solidFill>
              <a:latin typeface="Arial" pitchFamily="34" charset="0"/>
              <a:cs typeface="Arial" pitchFamily="34" charset="0"/>
            </a:endParaRPr>
          </a:p>
          <a:p>
            <a:pPr>
              <a:buNone/>
            </a:pPr>
            <a:r>
              <a:rPr lang="nl-NL" sz="1400" dirty="0">
                <a:latin typeface="Arial" pitchFamily="34" charset="0"/>
                <a:cs typeface="Arial" pitchFamily="34" charset="0"/>
              </a:rPr>
              <a:t>			15.00 uur 		fruit			</a:t>
            </a:r>
            <a:r>
              <a:rPr lang="nl-NL" sz="1400" dirty="0">
                <a:solidFill>
                  <a:srgbClr val="00B050"/>
                </a:solidFill>
                <a:latin typeface="Arial" pitchFamily="34" charset="0"/>
                <a:cs typeface="Arial" pitchFamily="34" charset="0"/>
              </a:rPr>
              <a:t>16.00 uur  2 Calcium</a:t>
            </a:r>
          </a:p>
          <a:p>
            <a:pPr>
              <a:buNone/>
            </a:pPr>
            <a:r>
              <a:rPr lang="nl-NL" sz="1400" dirty="0">
                <a:latin typeface="Arial" pitchFamily="34" charset="0"/>
                <a:cs typeface="Arial" pitchFamily="34" charset="0"/>
              </a:rPr>
              <a:t>		</a:t>
            </a:r>
            <a:r>
              <a:rPr lang="nl-NL" sz="1400" dirty="0">
                <a:solidFill>
                  <a:srgbClr val="0098D8"/>
                </a:solidFill>
                <a:latin typeface="Arial" pitchFamily="34" charset="0"/>
                <a:cs typeface="Arial" pitchFamily="34" charset="0"/>
              </a:rPr>
              <a:t> Vocht         		water met </a:t>
            </a:r>
            <a:r>
              <a:rPr lang="nl-NL" sz="1400" dirty="0" err="1">
                <a:solidFill>
                  <a:srgbClr val="0098D8"/>
                </a:solidFill>
                <a:latin typeface="Arial" pitchFamily="34" charset="0"/>
                <a:cs typeface="Arial" pitchFamily="34" charset="0"/>
              </a:rPr>
              <a:t>Slimpie</a:t>
            </a:r>
            <a:r>
              <a:rPr lang="nl-NL" sz="1400" dirty="0">
                <a:solidFill>
                  <a:srgbClr val="0098D8"/>
                </a:solidFill>
                <a:latin typeface="Arial" pitchFamily="34" charset="0"/>
                <a:cs typeface="Arial" pitchFamily="34" charset="0"/>
              </a:rPr>
              <a:t> </a:t>
            </a:r>
            <a:endParaRPr lang="nl-NL" sz="1400" dirty="0">
              <a:latin typeface="Arial" pitchFamily="34" charset="0"/>
              <a:cs typeface="Arial" pitchFamily="34" charset="0"/>
            </a:endParaRPr>
          </a:p>
          <a:p>
            <a:pPr>
              <a:buNone/>
            </a:pPr>
            <a:r>
              <a:rPr lang="nl-NL" sz="1400" dirty="0">
                <a:latin typeface="Arial" pitchFamily="34" charset="0"/>
                <a:cs typeface="Arial" pitchFamily="34" charset="0"/>
              </a:rPr>
              <a:t>Warme maaltijd	18.00 uur		</a:t>
            </a:r>
            <a:r>
              <a:rPr lang="nl-NL" sz="1400" dirty="0" err="1">
                <a:latin typeface="Arial" pitchFamily="34" charset="0"/>
                <a:cs typeface="Arial" pitchFamily="34" charset="0"/>
              </a:rPr>
              <a:t>wrap</a:t>
            </a:r>
            <a:r>
              <a:rPr lang="nl-NL" sz="1400" dirty="0">
                <a:latin typeface="Arial" pitchFamily="34" charset="0"/>
                <a:cs typeface="Arial" pitchFamily="34" charset="0"/>
              </a:rPr>
              <a:t> met vlees en groenten			</a:t>
            </a:r>
          </a:p>
          <a:p>
            <a:pPr>
              <a:buNone/>
            </a:pPr>
            <a:r>
              <a:rPr lang="nl-NL" sz="1400" dirty="0">
                <a:latin typeface="Arial" pitchFamily="34" charset="0"/>
                <a:cs typeface="Arial" pitchFamily="34" charset="0"/>
              </a:rPr>
              <a:t>		</a:t>
            </a:r>
            <a:r>
              <a:rPr lang="nl-NL" sz="1400" dirty="0">
                <a:solidFill>
                  <a:srgbClr val="0098D8"/>
                </a:solidFill>
                <a:latin typeface="Arial" pitchFamily="34" charset="0"/>
                <a:cs typeface="Arial" pitchFamily="34" charset="0"/>
              </a:rPr>
              <a:t>Vocht			thee zonder suiker		</a:t>
            </a:r>
            <a:r>
              <a:rPr lang="nl-NL" sz="1400" dirty="0">
                <a:solidFill>
                  <a:srgbClr val="00B050"/>
                </a:solidFill>
                <a:latin typeface="Arial" pitchFamily="34" charset="0"/>
                <a:cs typeface="Arial" pitchFamily="34" charset="0"/>
              </a:rPr>
              <a:t>19.00 uur  </a:t>
            </a:r>
            <a:r>
              <a:rPr lang="nl-NL" sz="1400" dirty="0" err="1">
                <a:solidFill>
                  <a:srgbClr val="00B050"/>
                </a:solidFill>
                <a:latin typeface="Arial" pitchFamily="34" charset="0"/>
                <a:cs typeface="Arial" pitchFamily="34" charset="0"/>
              </a:rPr>
              <a:t>multi-vit</a:t>
            </a:r>
            <a:endParaRPr lang="nl-NL" sz="1400" dirty="0">
              <a:solidFill>
                <a:srgbClr val="00B050"/>
              </a:solidFill>
              <a:latin typeface="Arial" pitchFamily="34" charset="0"/>
              <a:cs typeface="Arial" pitchFamily="34" charset="0"/>
            </a:endParaRPr>
          </a:p>
          <a:p>
            <a:pPr>
              <a:buNone/>
            </a:pPr>
            <a:r>
              <a:rPr lang="nl-NL" sz="1400" dirty="0">
                <a:latin typeface="Arial" pitchFamily="34" charset="0"/>
                <a:cs typeface="Arial" pitchFamily="34" charset="0"/>
              </a:rPr>
              <a:t>			22.00 uur		schaaltje </a:t>
            </a:r>
            <a:r>
              <a:rPr lang="nl-NL" sz="1400" dirty="0" err="1">
                <a:latin typeface="Arial" pitchFamily="34" charset="0"/>
                <a:cs typeface="Arial" pitchFamily="34" charset="0"/>
              </a:rPr>
              <a:t>Optimel</a:t>
            </a:r>
            <a:r>
              <a:rPr lang="nl-NL" sz="1400" dirty="0">
                <a:latin typeface="Arial" pitchFamily="34" charset="0"/>
                <a:cs typeface="Arial" pitchFamily="34" charset="0"/>
              </a:rPr>
              <a:t> Griekse yoghurt  </a:t>
            </a:r>
          </a:p>
          <a:p>
            <a:pPr>
              <a:buNone/>
            </a:pPr>
            <a:r>
              <a:rPr lang="nl-NL" sz="1400" dirty="0">
                <a:latin typeface="Arial" pitchFamily="34" charset="0"/>
                <a:cs typeface="Arial" pitchFamily="34" charset="0"/>
              </a:rPr>
              <a:t>		</a:t>
            </a:r>
            <a:r>
              <a:rPr lang="nl-NL" sz="1400" dirty="0">
                <a:solidFill>
                  <a:srgbClr val="0098D8"/>
                </a:solidFill>
                <a:latin typeface="Arial" pitchFamily="34" charset="0"/>
                <a:cs typeface="Arial" pitchFamily="34" charset="0"/>
              </a:rPr>
              <a:t>Vocht			ijsthee (green)</a:t>
            </a:r>
          </a:p>
          <a:p>
            <a:pPr>
              <a:buNone/>
            </a:pPr>
            <a:endParaRPr lang="nl-NL" sz="1600" dirty="0"/>
          </a:p>
        </p:txBody>
      </p:sp>
      <p:sp>
        <p:nvSpPr>
          <p:cNvPr id="4" name="Tekstvak 3"/>
          <p:cNvSpPr txBox="1"/>
          <p:nvPr/>
        </p:nvSpPr>
        <p:spPr>
          <a:xfrm flipH="1">
            <a:off x="367932" y="4783397"/>
            <a:ext cx="243627" cy="184666"/>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32467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Dagmenu: 3 jaar na </a:t>
            </a:r>
            <a:r>
              <a:rPr lang="nl-NL" dirty="0" err="1">
                <a:latin typeface="Arial" pitchFamily="34" charset="0"/>
                <a:cs typeface="Arial" pitchFamily="34" charset="0"/>
              </a:rPr>
              <a:t>Gastric</a:t>
            </a:r>
            <a:r>
              <a:rPr lang="nl-NL" dirty="0">
                <a:latin typeface="Arial" pitchFamily="34" charset="0"/>
                <a:cs typeface="Arial" pitchFamily="34" charset="0"/>
              </a:rPr>
              <a:t> Bypass</a:t>
            </a:r>
          </a:p>
        </p:txBody>
      </p:sp>
      <p:sp>
        <p:nvSpPr>
          <p:cNvPr id="3" name="Tijdelijke aanduiding voor tekst 2"/>
          <p:cNvSpPr>
            <a:spLocks noGrp="1"/>
          </p:cNvSpPr>
          <p:nvPr>
            <p:ph type="body" sz="quarter" idx="10"/>
          </p:nvPr>
        </p:nvSpPr>
        <p:spPr/>
        <p:txBody>
          <a:bodyPr/>
          <a:lstStyle/>
          <a:p>
            <a:pPr>
              <a:buNone/>
            </a:pPr>
            <a:r>
              <a:rPr lang="nl-NL" sz="1600" dirty="0"/>
              <a:t>	</a:t>
            </a:r>
            <a:r>
              <a:rPr lang="nl-NL" sz="1800" dirty="0">
                <a:latin typeface="Arial" pitchFamily="34" charset="0"/>
                <a:cs typeface="Arial" pitchFamily="34" charset="0"/>
              </a:rPr>
              <a:t>Ontbijt		1 beschuitje pindakaas met stukjes pinda </a:t>
            </a:r>
          </a:p>
          <a:p>
            <a:pPr>
              <a:buNone/>
            </a:pPr>
            <a:r>
              <a:rPr lang="nl-NL" sz="1800" dirty="0">
                <a:latin typeface="Arial" pitchFamily="34" charset="0"/>
                <a:cs typeface="Arial" pitchFamily="34" charset="0"/>
              </a:rPr>
              <a:t>				1 beschuitje met kaas</a:t>
            </a:r>
          </a:p>
          <a:p>
            <a:pPr>
              <a:buNone/>
            </a:pPr>
            <a:r>
              <a:rPr lang="nl-NL" sz="1800" dirty="0">
                <a:latin typeface="Arial" pitchFamily="34" charset="0"/>
                <a:cs typeface="Arial" pitchFamily="34" charset="0"/>
              </a:rPr>
              <a:t>	Tussendoortje    	2 liga koeken </a:t>
            </a:r>
          </a:p>
          <a:p>
            <a:pPr>
              <a:buNone/>
            </a:pPr>
            <a:r>
              <a:rPr lang="nl-NL" sz="1800" dirty="0">
                <a:latin typeface="Arial" pitchFamily="34" charset="0"/>
                <a:cs typeface="Arial" pitchFamily="34" charset="0"/>
              </a:rPr>
              <a:t>	Lunch		2 bruine boterhammen met kaas en vlees</a:t>
            </a:r>
          </a:p>
          <a:p>
            <a:pPr>
              <a:buNone/>
            </a:pPr>
            <a:r>
              <a:rPr lang="nl-NL" sz="1800" dirty="0">
                <a:latin typeface="Arial" pitchFamily="34" charset="0"/>
                <a:cs typeface="Arial" pitchFamily="34" charset="0"/>
              </a:rPr>
              <a:t>	Tussendoortje 	2 liga koeken of </a:t>
            </a:r>
            <a:r>
              <a:rPr lang="nl-NL" sz="1800" dirty="0" err="1">
                <a:latin typeface="Arial" pitchFamily="34" charset="0"/>
                <a:cs typeface="Arial" pitchFamily="34" charset="0"/>
              </a:rPr>
              <a:t>Sultana</a:t>
            </a:r>
            <a:r>
              <a:rPr lang="nl-NL" sz="1800" dirty="0">
                <a:latin typeface="Arial" pitchFamily="34" charset="0"/>
                <a:cs typeface="Arial" pitchFamily="34" charset="0"/>
              </a:rPr>
              <a:t> </a:t>
            </a:r>
          </a:p>
          <a:p>
            <a:pPr>
              <a:buNone/>
            </a:pPr>
            <a:r>
              <a:rPr lang="nl-NL" sz="1800" dirty="0">
                <a:latin typeface="Arial" pitchFamily="34" charset="0"/>
                <a:cs typeface="Arial" pitchFamily="34" charset="0"/>
              </a:rPr>
              <a:t>	Warme maaltijd	klein stukje vlees met groenten</a:t>
            </a:r>
          </a:p>
          <a:p>
            <a:pPr>
              <a:buNone/>
            </a:pPr>
            <a:r>
              <a:rPr lang="nl-NL" sz="1800" dirty="0">
                <a:latin typeface="Arial" pitchFamily="34" charset="0"/>
                <a:cs typeface="Arial" pitchFamily="34" charset="0"/>
              </a:rPr>
              <a:t>	Tussendoortje 	(groente)chips bij de televisie </a:t>
            </a:r>
          </a:p>
          <a:p>
            <a:endParaRPr lang="nl-NL" sz="1800" dirty="0">
              <a:latin typeface="Arial" pitchFamily="34" charset="0"/>
              <a:cs typeface="Arial" pitchFamily="34" charset="0"/>
            </a:endParaRPr>
          </a:p>
          <a:p>
            <a:pPr>
              <a:buNone/>
            </a:pPr>
            <a:r>
              <a:rPr lang="nl-NL" sz="1800" dirty="0">
                <a:solidFill>
                  <a:srgbClr val="0098D8"/>
                </a:solidFill>
                <a:latin typeface="Arial" pitchFamily="34" charset="0"/>
                <a:cs typeface="Arial" pitchFamily="34" charset="0"/>
              </a:rPr>
              <a:t>	Vochtintake: 	2 liter / dag, water aangemaakt met </a:t>
            </a:r>
            <a:r>
              <a:rPr lang="nl-NL" sz="1800" dirty="0" err="1">
                <a:solidFill>
                  <a:srgbClr val="0098D8"/>
                </a:solidFill>
                <a:latin typeface="Arial" pitchFamily="34" charset="0"/>
                <a:cs typeface="Arial" pitchFamily="34" charset="0"/>
              </a:rPr>
              <a:t>Slimpie</a:t>
            </a:r>
            <a:r>
              <a:rPr lang="nl-NL" sz="1800" dirty="0">
                <a:solidFill>
                  <a:srgbClr val="0098D8"/>
                </a:solidFill>
                <a:latin typeface="Arial" pitchFamily="34" charset="0"/>
                <a:cs typeface="Arial" pitchFamily="34" charset="0"/>
              </a:rPr>
              <a:t> (bidon)</a:t>
            </a:r>
          </a:p>
          <a:p>
            <a:pPr>
              <a:buNone/>
            </a:pPr>
            <a:r>
              <a:rPr lang="nl-NL" sz="1800" dirty="0">
                <a:solidFill>
                  <a:srgbClr val="0098D8"/>
                </a:solidFill>
                <a:latin typeface="Arial" pitchFamily="34" charset="0"/>
                <a:cs typeface="Arial" pitchFamily="34" charset="0"/>
              </a:rPr>
              <a:t>			‘s avonds een glas </a:t>
            </a:r>
            <a:r>
              <a:rPr lang="nl-NL" sz="1800" dirty="0" err="1">
                <a:solidFill>
                  <a:srgbClr val="0098D8"/>
                </a:solidFill>
                <a:latin typeface="Arial" pitchFamily="34" charset="0"/>
                <a:cs typeface="Arial" pitchFamily="34" charset="0"/>
              </a:rPr>
              <a:t>Fuze</a:t>
            </a:r>
            <a:r>
              <a:rPr lang="nl-NL" sz="1800" dirty="0">
                <a:solidFill>
                  <a:srgbClr val="0098D8"/>
                </a:solidFill>
                <a:latin typeface="Arial" pitchFamily="34" charset="0"/>
                <a:cs typeface="Arial" pitchFamily="34" charset="0"/>
              </a:rPr>
              <a:t> ijsthee </a:t>
            </a:r>
          </a:p>
          <a:p>
            <a:pPr>
              <a:buNone/>
            </a:pPr>
            <a:r>
              <a:rPr lang="nl-NL" sz="1800" dirty="0">
                <a:solidFill>
                  <a:srgbClr val="0098D8"/>
                </a:solidFill>
                <a:latin typeface="Arial" pitchFamily="34" charset="0"/>
                <a:cs typeface="Arial" pitchFamily="34" charset="0"/>
              </a:rPr>
              <a:t>	Dagelijks:	3 x calcium (kauwtabletten), ervaart patiënt als “snoepjes”   </a:t>
            </a:r>
          </a:p>
          <a:p>
            <a:pPr>
              <a:buNone/>
            </a:pPr>
            <a:endParaRPr lang="nl-NL" sz="2400" dirty="0"/>
          </a:p>
          <a:p>
            <a:endParaRPr lang="nl-NL" sz="1800" dirty="0"/>
          </a:p>
          <a:p>
            <a:pPr>
              <a:buNone/>
            </a:pPr>
            <a:r>
              <a:rPr lang="nl-NL" sz="1800" dirty="0"/>
              <a:t> </a:t>
            </a:r>
          </a:p>
        </p:txBody>
      </p:sp>
      <p:sp>
        <p:nvSpPr>
          <p:cNvPr id="4" name="Tekstvak 3"/>
          <p:cNvSpPr txBox="1"/>
          <p:nvPr/>
        </p:nvSpPr>
        <p:spPr>
          <a:xfrm flipH="1">
            <a:off x="367932" y="4783397"/>
            <a:ext cx="243627" cy="184666"/>
          </a:xfrm>
          <a:prstGeom prst="rect">
            <a:avLst/>
          </a:prstGeom>
          <a:solidFill>
            <a:schemeClr val="bg1"/>
          </a:solidFill>
        </p:spPr>
        <p:txBody>
          <a:bodyPr wrap="square" rtlCol="0">
            <a:spAutoFit/>
          </a:bodyPr>
          <a:lstStyle/>
          <a:p>
            <a:endParaRPr lang="nl-NL"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9" y="206375"/>
            <a:ext cx="8496943" cy="565175"/>
          </a:xfrm>
        </p:spPr>
        <p:txBody>
          <a:bodyPr/>
          <a:lstStyle/>
          <a:p>
            <a:pPr algn="ctr"/>
            <a:r>
              <a:rPr lang="nl-NL" dirty="0">
                <a:latin typeface="Arial" pitchFamily="34" charset="0"/>
                <a:cs typeface="Arial" pitchFamily="34" charset="0"/>
              </a:rPr>
              <a:t>Tandcariës</a:t>
            </a:r>
          </a:p>
        </p:txBody>
      </p:sp>
      <p:sp>
        <p:nvSpPr>
          <p:cNvPr id="3" name="Tijdelijke aanduiding voor tekst 2"/>
          <p:cNvSpPr>
            <a:spLocks noGrp="1"/>
          </p:cNvSpPr>
          <p:nvPr>
            <p:ph type="body" sz="quarter" idx="10"/>
          </p:nvPr>
        </p:nvSpPr>
        <p:spPr>
          <a:xfrm>
            <a:off x="323850" y="987574"/>
            <a:ext cx="8496300" cy="3528865"/>
          </a:xfrm>
        </p:spPr>
        <p:txBody>
          <a:bodyPr/>
          <a:lstStyle/>
          <a:p>
            <a:pPr>
              <a:buNone/>
            </a:pPr>
            <a:r>
              <a:rPr lang="nl-NL" sz="1000" dirty="0"/>
              <a:t>    	</a:t>
            </a:r>
            <a:r>
              <a:rPr lang="nl-NL" dirty="0">
                <a:latin typeface="Arial" pitchFamily="34" charset="0"/>
                <a:cs typeface="Arial" pitchFamily="34" charset="0"/>
              </a:rPr>
              <a:t>Tijdens eten en drinken zetten </a:t>
            </a:r>
            <a:r>
              <a:rPr lang="nl-NL" u="sng" dirty="0">
                <a:latin typeface="Arial" pitchFamily="34" charset="0"/>
                <a:cs typeface="Arial" pitchFamily="34" charset="0"/>
              </a:rPr>
              <a:t>bacteriën</a:t>
            </a:r>
            <a:r>
              <a:rPr lang="nl-NL" dirty="0">
                <a:latin typeface="Arial" pitchFamily="34" charset="0"/>
                <a:cs typeface="Arial" pitchFamily="34" charset="0"/>
              </a:rPr>
              <a:t> in de tandplak de suikers en koolhydraten in het voedsel om in zuur. Zo’n ‘zuurstoot’ kan het glazuur van de gebitselementen aantasten. </a:t>
            </a:r>
            <a:br>
              <a:rPr lang="nl-NL" dirty="0">
                <a:latin typeface="Arial" pitchFamily="34" charset="0"/>
                <a:cs typeface="Arial" pitchFamily="34" charset="0"/>
              </a:rPr>
            </a:br>
            <a:r>
              <a:rPr lang="nl-NL" dirty="0">
                <a:latin typeface="Arial" pitchFamily="34" charset="0"/>
                <a:cs typeface="Arial" pitchFamily="34" charset="0"/>
              </a:rPr>
              <a:t>Dat veroorzaakt tandbederf. </a:t>
            </a:r>
            <a:br>
              <a:rPr lang="nl-NL" dirty="0">
                <a:latin typeface="Arial" pitchFamily="34" charset="0"/>
                <a:cs typeface="Arial" pitchFamily="34" charset="0"/>
              </a:rPr>
            </a:br>
            <a:r>
              <a:rPr lang="nl-NL" dirty="0">
                <a:latin typeface="Arial" pitchFamily="34" charset="0"/>
                <a:cs typeface="Arial" pitchFamily="34" charset="0"/>
              </a:rPr>
              <a:t>Cariës is een </a:t>
            </a:r>
            <a:r>
              <a:rPr lang="nl-NL" dirty="0" err="1">
                <a:latin typeface="Arial" pitchFamily="34" charset="0"/>
                <a:cs typeface="Arial" pitchFamily="34" charset="0"/>
              </a:rPr>
              <a:t>multifactoriële</a:t>
            </a:r>
            <a:r>
              <a:rPr lang="nl-NL" dirty="0">
                <a:latin typeface="Arial" pitchFamily="34" charset="0"/>
                <a:cs typeface="Arial" pitchFamily="34" charset="0"/>
              </a:rPr>
              <a:t> ziekte.</a:t>
            </a:r>
          </a:p>
          <a:p>
            <a:pPr>
              <a:buNone/>
            </a:pPr>
            <a:endParaRPr lang="nl-NL" sz="1000" dirty="0"/>
          </a:p>
          <a:p>
            <a:pPr>
              <a:buNone/>
            </a:pPr>
            <a:endParaRPr lang="nl-NL" sz="1000" dirty="0"/>
          </a:p>
          <a:p>
            <a:pPr>
              <a:buNone/>
            </a:pPr>
            <a:endParaRPr lang="nl-NL" sz="1000" dirty="0"/>
          </a:p>
          <a:p>
            <a:pPr>
              <a:buNone/>
            </a:pPr>
            <a:endParaRPr lang="nl-NL" sz="1000" dirty="0"/>
          </a:p>
          <a:p>
            <a:pPr>
              <a:buNone/>
            </a:pPr>
            <a:endParaRPr lang="nl-NL" sz="1000" dirty="0"/>
          </a:p>
          <a:p>
            <a:pPr>
              <a:buNone/>
            </a:pPr>
            <a:endParaRPr lang="nl-NL" sz="1000" dirty="0">
              <a:latin typeface="Arial" pitchFamily="34" charset="0"/>
              <a:cs typeface="Arial" pitchFamily="34" charset="0"/>
            </a:endParaRPr>
          </a:p>
          <a:p>
            <a:pPr>
              <a:buNone/>
            </a:pPr>
            <a:endParaRPr lang="nl-NL" sz="1000" dirty="0"/>
          </a:p>
          <a:p>
            <a:pPr>
              <a:buNone/>
            </a:pPr>
            <a:r>
              <a:rPr lang="nl-NL" sz="1000" dirty="0"/>
              <a:t>	</a:t>
            </a:r>
          </a:p>
          <a:p>
            <a:pPr>
              <a:buNone/>
            </a:pPr>
            <a:endParaRPr lang="nl-NL" sz="1000" dirty="0"/>
          </a:p>
          <a:p>
            <a:pPr>
              <a:buNone/>
            </a:pPr>
            <a:r>
              <a:rPr lang="nl-NL" sz="1000" dirty="0"/>
              <a:t>            </a:t>
            </a:r>
          </a:p>
        </p:txBody>
      </p:sp>
      <p:pic>
        <p:nvPicPr>
          <p:cNvPr id="7" name="Picture 2" descr="C:\Users\PC3467\Desktop\Tandbederf-fase-3.png"/>
          <p:cNvPicPr>
            <a:picLocks noChangeAspect="1" noChangeArrowheads="1"/>
          </p:cNvPicPr>
          <p:nvPr/>
        </p:nvPicPr>
        <p:blipFill>
          <a:blip r:embed="rId3" cstate="print"/>
          <a:srcRect/>
          <a:stretch>
            <a:fillRect/>
          </a:stretch>
        </p:blipFill>
        <p:spPr bwMode="auto">
          <a:xfrm>
            <a:off x="6588224" y="2787774"/>
            <a:ext cx="2376264" cy="17844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dirty="0">
                <a:latin typeface="Arial" pitchFamily="34" charset="0"/>
                <a:cs typeface="Arial" pitchFamily="34" charset="0"/>
              </a:rPr>
              <a:t>Tanderosie</a:t>
            </a:r>
          </a:p>
        </p:txBody>
      </p:sp>
      <p:sp>
        <p:nvSpPr>
          <p:cNvPr id="3" name="Tijdelijke aanduiding voor tekst 2"/>
          <p:cNvSpPr>
            <a:spLocks noGrp="1"/>
          </p:cNvSpPr>
          <p:nvPr>
            <p:ph type="body" sz="quarter" idx="10"/>
          </p:nvPr>
        </p:nvSpPr>
        <p:spPr>
          <a:xfrm>
            <a:off x="489744" y="1059582"/>
            <a:ext cx="8235899" cy="3456857"/>
          </a:xfrm>
        </p:spPr>
        <p:txBody>
          <a:bodyPr/>
          <a:lstStyle/>
          <a:p>
            <a:pPr>
              <a:buNone/>
            </a:pPr>
            <a:r>
              <a:rPr lang="nl-NL" dirty="0">
                <a:latin typeface="Arial" pitchFamily="34" charset="0"/>
                <a:cs typeface="Arial" pitchFamily="34" charset="0"/>
              </a:rPr>
              <a:t>Het </a:t>
            </a:r>
            <a:r>
              <a:rPr lang="nl-NL" dirty="0">
                <a:solidFill>
                  <a:srgbClr val="192A67"/>
                </a:solidFill>
                <a:latin typeface="Arial" pitchFamily="34" charset="0"/>
                <a:cs typeface="Arial" pitchFamily="34" charset="0"/>
              </a:rPr>
              <a:t>oplossen</a:t>
            </a:r>
            <a:r>
              <a:rPr lang="nl-NL" dirty="0">
                <a:latin typeface="Arial" pitchFamily="34" charset="0"/>
                <a:cs typeface="Arial" pitchFamily="34" charset="0"/>
              </a:rPr>
              <a:t> van het tandglazuur door zuren:</a:t>
            </a:r>
          </a:p>
          <a:p>
            <a:pPr lvl="1"/>
            <a:r>
              <a:rPr lang="nl-NL" b="1" dirty="0">
                <a:latin typeface="Arial" pitchFamily="34" charset="0"/>
                <a:cs typeface="Arial" pitchFamily="34" charset="0"/>
              </a:rPr>
              <a:t>Extrinsieke zuren</a:t>
            </a:r>
            <a:endParaRPr lang="nl-NL" dirty="0">
              <a:latin typeface="Arial" pitchFamily="34" charset="0"/>
              <a:cs typeface="Arial" pitchFamily="34" charset="0"/>
            </a:endParaRPr>
          </a:p>
          <a:p>
            <a:pPr lvl="2"/>
            <a:r>
              <a:rPr lang="nl-NL" dirty="0">
                <a:latin typeface="Arial" pitchFamily="34" charset="0"/>
                <a:cs typeface="Arial" pitchFamily="34" charset="0"/>
              </a:rPr>
              <a:t>voeding / dranken</a:t>
            </a:r>
          </a:p>
          <a:p>
            <a:pPr lvl="2"/>
            <a:r>
              <a:rPr lang="nl-NL" dirty="0">
                <a:solidFill>
                  <a:srgbClr val="192A67"/>
                </a:solidFill>
                <a:latin typeface="Arial" pitchFamily="34" charset="0"/>
                <a:cs typeface="Arial" pitchFamily="34" charset="0"/>
              </a:rPr>
              <a:t>medicatie / supplementen</a:t>
            </a:r>
            <a:endParaRPr lang="nl-NL" dirty="0">
              <a:solidFill>
                <a:schemeClr val="accent2">
                  <a:lumMod val="50000"/>
                </a:schemeClr>
              </a:solidFill>
              <a:latin typeface="Arial" pitchFamily="34" charset="0"/>
              <a:cs typeface="Arial" pitchFamily="34" charset="0"/>
            </a:endParaRPr>
          </a:p>
          <a:p>
            <a:pPr lvl="1"/>
            <a:r>
              <a:rPr lang="nl-NL" b="1" dirty="0">
                <a:latin typeface="Arial" pitchFamily="34" charset="0"/>
                <a:cs typeface="Arial" pitchFamily="34" charset="0"/>
              </a:rPr>
              <a:t>Intrinsieke zuren</a:t>
            </a:r>
            <a:endParaRPr lang="nl-NL" dirty="0">
              <a:latin typeface="Arial" pitchFamily="34" charset="0"/>
              <a:cs typeface="Arial" pitchFamily="34" charset="0"/>
            </a:endParaRPr>
          </a:p>
          <a:p>
            <a:pPr lvl="2"/>
            <a:r>
              <a:rPr lang="nl-NL" dirty="0">
                <a:latin typeface="Arial" pitchFamily="34" charset="0"/>
                <a:cs typeface="Arial" pitchFamily="34" charset="0"/>
              </a:rPr>
              <a:t>maagzuur </a:t>
            </a:r>
            <a:r>
              <a:rPr lang="nl-NL" dirty="0">
                <a:solidFill>
                  <a:srgbClr val="192A67"/>
                </a:solidFill>
                <a:latin typeface="Arial" pitchFamily="34" charset="0"/>
                <a:cs typeface="Arial" pitchFamily="34" charset="0"/>
              </a:rPr>
              <a:t>(</a:t>
            </a:r>
            <a:r>
              <a:rPr lang="nl-NL" dirty="0" err="1">
                <a:solidFill>
                  <a:srgbClr val="192A67"/>
                </a:solidFill>
                <a:latin typeface="Arial" pitchFamily="34" charset="0"/>
                <a:cs typeface="Arial" pitchFamily="34" charset="0"/>
              </a:rPr>
              <a:t>gastro-oesofageale</a:t>
            </a:r>
            <a:r>
              <a:rPr lang="nl-NL" dirty="0">
                <a:solidFill>
                  <a:srgbClr val="192A67"/>
                </a:solidFill>
                <a:latin typeface="Arial" pitchFamily="34" charset="0"/>
                <a:cs typeface="Arial" pitchFamily="34" charset="0"/>
              </a:rPr>
              <a:t> </a:t>
            </a:r>
            <a:r>
              <a:rPr lang="nl-NL" dirty="0" err="1">
                <a:solidFill>
                  <a:srgbClr val="192A67"/>
                </a:solidFill>
                <a:latin typeface="Arial" pitchFamily="34" charset="0"/>
                <a:cs typeface="Arial" pitchFamily="34" charset="0"/>
              </a:rPr>
              <a:t>reflux</a:t>
            </a:r>
            <a:r>
              <a:rPr lang="nl-NL" dirty="0">
                <a:solidFill>
                  <a:srgbClr val="192A67"/>
                </a:solidFill>
                <a:latin typeface="Arial" pitchFamily="34" charset="0"/>
                <a:cs typeface="Arial" pitchFamily="34" charset="0"/>
              </a:rPr>
              <a:t>)</a:t>
            </a:r>
          </a:p>
          <a:p>
            <a:pPr lvl="2"/>
            <a:r>
              <a:rPr lang="nl-NL" dirty="0">
                <a:solidFill>
                  <a:srgbClr val="192A67"/>
                </a:solidFill>
                <a:latin typeface="Arial" pitchFamily="34" charset="0"/>
                <a:cs typeface="Arial" pitchFamily="34" charset="0"/>
              </a:rPr>
              <a:t>braken</a:t>
            </a:r>
          </a:p>
          <a:p>
            <a:pPr lvl="2">
              <a:buNone/>
            </a:pPr>
            <a:endParaRPr lang="nl-NL" dirty="0">
              <a:solidFill>
                <a:srgbClr val="192A67"/>
              </a:solidFill>
              <a:latin typeface="Arial" pitchFamily="34" charset="0"/>
              <a:cs typeface="Arial" pitchFamily="34" charset="0"/>
            </a:endParaRPr>
          </a:p>
          <a:p>
            <a:pPr>
              <a:buNone/>
            </a:pPr>
            <a:r>
              <a:rPr lang="nl-NL" sz="2000" dirty="0">
                <a:latin typeface="Arial" pitchFamily="34" charset="0"/>
                <a:cs typeface="Arial" pitchFamily="34" charset="0"/>
              </a:rPr>
              <a:t>(zonder bacteriële betrokkenheid)</a:t>
            </a:r>
          </a:p>
          <a:p>
            <a:pPr>
              <a:buNone/>
            </a:pPr>
            <a:endParaRPr lang="nl-NL" dirty="0">
              <a:solidFill>
                <a:srgbClr val="FF0000"/>
              </a:solidFill>
              <a:latin typeface="Arial" panose="020B0604020202020204" pitchFamily="34" charset="0"/>
              <a:cs typeface="Arial" panose="020B0604020202020204" pitchFamily="34" charset="0"/>
            </a:endParaRPr>
          </a:p>
          <a:p>
            <a:pPr>
              <a:buNone/>
            </a:pPr>
            <a:endParaRPr lang="nl-NL" dirty="0">
              <a:solidFill>
                <a:srgbClr val="192A67"/>
              </a:solidFill>
              <a:latin typeface="Arial" panose="020B0604020202020204" pitchFamily="34" charset="0"/>
              <a:cs typeface="Arial" panose="020B0604020202020204" pitchFamily="34" charset="0"/>
            </a:endParaRPr>
          </a:p>
          <a:p>
            <a:pPr>
              <a:buNone/>
            </a:pPr>
            <a:endParaRPr lang="nl-NL" dirty="0">
              <a:solidFill>
                <a:srgbClr val="192A67"/>
              </a:solidFill>
              <a:latin typeface="Arial" panose="020B0604020202020204" pitchFamily="34" charset="0"/>
              <a:cs typeface="Arial" panose="020B0604020202020204" pitchFamily="34" charset="0"/>
            </a:endParaRPr>
          </a:p>
          <a:p>
            <a:pPr>
              <a:buNone/>
            </a:pPr>
            <a:endParaRPr lang="nl-NL" dirty="0">
              <a:solidFill>
                <a:srgbClr val="192A67"/>
              </a:solidFill>
              <a:latin typeface="Arial" panose="020B0604020202020204" pitchFamily="34" charset="0"/>
              <a:cs typeface="Arial" panose="020B0604020202020204" pitchFamily="34" charset="0"/>
            </a:endParaRPr>
          </a:p>
          <a:p>
            <a:pPr>
              <a:buNone/>
            </a:pPr>
            <a:endParaRPr lang="nl-NL" sz="1000" dirty="0">
              <a:solidFill>
                <a:srgbClr val="192A67"/>
              </a:solidFill>
              <a:latin typeface="Arial" panose="020B0604020202020204" pitchFamily="34" charset="0"/>
              <a:cs typeface="Arial" panose="020B0604020202020204" pitchFamily="34" charset="0"/>
            </a:endParaRPr>
          </a:p>
          <a:p>
            <a:pPr>
              <a:buNone/>
            </a:pPr>
            <a:endParaRPr lang="nl-NL" sz="1000" dirty="0">
              <a:solidFill>
                <a:srgbClr val="192A67"/>
              </a:solidFill>
              <a:latin typeface="Arial" panose="020B0604020202020204" pitchFamily="34" charset="0"/>
              <a:cs typeface="Arial" panose="020B0604020202020204" pitchFamily="34" charset="0"/>
            </a:endParaRPr>
          </a:p>
          <a:p>
            <a:pPr>
              <a:buNone/>
            </a:pPr>
            <a:r>
              <a:rPr lang="nl-NL" sz="1000" dirty="0">
                <a:solidFill>
                  <a:srgbClr val="192A67"/>
                </a:solidFill>
              </a:rPr>
              <a:t>Bron: Ivoren Kruis</a:t>
            </a:r>
            <a:r>
              <a:rPr lang="nl-NL" dirty="0">
                <a:solidFill>
                  <a:srgbClr val="FF0000"/>
                </a:solidFill>
              </a:rPr>
              <a:t/>
            </a:r>
            <a:br>
              <a:rPr lang="nl-NL" dirty="0">
                <a:solidFill>
                  <a:srgbClr val="FF0000"/>
                </a:solidFill>
              </a:rPr>
            </a:br>
            <a:endParaRPr lang="nl-NL" dirty="0"/>
          </a:p>
        </p:txBody>
      </p:sp>
      <p:pic>
        <p:nvPicPr>
          <p:cNvPr id="3074" name="Picture 2" descr="C:\Users\PC3467\Desktop\Tanderosie-e1453994457399-300x195.jpg"/>
          <p:cNvPicPr>
            <a:picLocks noChangeAspect="1" noChangeArrowheads="1"/>
          </p:cNvPicPr>
          <p:nvPr/>
        </p:nvPicPr>
        <p:blipFill>
          <a:blip r:embed="rId3" cstate="print"/>
          <a:srcRect/>
          <a:stretch>
            <a:fillRect/>
          </a:stretch>
        </p:blipFill>
        <p:spPr bwMode="auto">
          <a:xfrm>
            <a:off x="6272496" y="2715766"/>
            <a:ext cx="2525155" cy="1641351"/>
          </a:xfrm>
          <a:prstGeom prst="rect">
            <a:avLst/>
          </a:prstGeom>
          <a:noFill/>
        </p:spPr>
      </p:pic>
    </p:spTree>
  </p:cSld>
  <p:clrMapOvr>
    <a:masterClrMapping/>
  </p:clrMapOvr>
</p:sld>
</file>

<file path=ppt/theme/theme1.xml><?xml version="1.0" encoding="utf-8"?>
<a:theme xmlns:a="http://schemas.openxmlformats.org/drawingml/2006/main" name="Nederlandse Obesitas Kliniek">
  <a:themeElements>
    <a:clrScheme name="Nederlandse Obesitas Kliniek">
      <a:dk1>
        <a:srgbClr val="133E74"/>
      </a:dk1>
      <a:lt1>
        <a:sysClr val="window" lastClr="FFFFFF"/>
      </a:lt1>
      <a:dk2>
        <a:srgbClr val="133E74"/>
      </a:dk2>
      <a:lt2>
        <a:srgbClr val="FFFFFF"/>
      </a:lt2>
      <a:accent1>
        <a:srgbClr val="00B0E4"/>
      </a:accent1>
      <a:accent2>
        <a:srgbClr val="FFC000"/>
      </a:accent2>
      <a:accent3>
        <a:srgbClr val="8DB3E2"/>
      </a:accent3>
      <a:accent4>
        <a:srgbClr val="DBE5F1"/>
      </a:accent4>
      <a:accent5>
        <a:srgbClr val="548DD4"/>
      </a:accent5>
      <a:accent6>
        <a:srgbClr val="17365D"/>
      </a:accent6>
      <a:hlink>
        <a:srgbClr val="3D85DF"/>
      </a:hlink>
      <a:folHlink>
        <a:srgbClr val="A5A5A5"/>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derlandse Obesitas Kliniek West">
  <a:themeElements>
    <a:clrScheme name="Nederlandse Obesitas Kliniek">
      <a:dk1>
        <a:srgbClr val="133E74"/>
      </a:dk1>
      <a:lt1>
        <a:sysClr val="window" lastClr="FFFFFF"/>
      </a:lt1>
      <a:dk2>
        <a:srgbClr val="133E74"/>
      </a:dk2>
      <a:lt2>
        <a:srgbClr val="FFFFFF"/>
      </a:lt2>
      <a:accent1>
        <a:srgbClr val="00B0E4"/>
      </a:accent1>
      <a:accent2>
        <a:srgbClr val="FFC000"/>
      </a:accent2>
      <a:accent3>
        <a:srgbClr val="8DB3E2"/>
      </a:accent3>
      <a:accent4>
        <a:srgbClr val="DBE5F1"/>
      </a:accent4>
      <a:accent5>
        <a:srgbClr val="548DD4"/>
      </a:accent5>
      <a:accent6>
        <a:srgbClr val="17365D"/>
      </a:accent6>
      <a:hlink>
        <a:srgbClr val="3D85DF"/>
      </a:hlink>
      <a:folHlink>
        <a:srgbClr val="A5A5A5"/>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ederlandse Obesitas Kliniek Zuid">
  <a:themeElements>
    <a:clrScheme name="Nederlandse Obesitas Kliniek">
      <a:dk1>
        <a:srgbClr val="133E74"/>
      </a:dk1>
      <a:lt1>
        <a:sysClr val="window" lastClr="FFFFFF"/>
      </a:lt1>
      <a:dk2>
        <a:srgbClr val="133E74"/>
      </a:dk2>
      <a:lt2>
        <a:srgbClr val="FFFFFF"/>
      </a:lt2>
      <a:accent1>
        <a:srgbClr val="00B0E4"/>
      </a:accent1>
      <a:accent2>
        <a:srgbClr val="FFC000"/>
      </a:accent2>
      <a:accent3>
        <a:srgbClr val="8DB3E2"/>
      </a:accent3>
      <a:accent4>
        <a:srgbClr val="DBE5F1"/>
      </a:accent4>
      <a:accent5>
        <a:srgbClr val="548DD4"/>
      </a:accent5>
      <a:accent6>
        <a:srgbClr val="17365D"/>
      </a:accent6>
      <a:hlink>
        <a:srgbClr val="3D85DF"/>
      </a:hlink>
      <a:folHlink>
        <a:srgbClr val="A5A5A5"/>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6377</TotalTime>
  <Words>1972</Words>
  <Application>Microsoft Office PowerPoint</Application>
  <PresentationFormat>Diavoorstelling (16:9)</PresentationFormat>
  <Paragraphs>489</Paragraphs>
  <Slides>26</Slides>
  <Notes>24</Notes>
  <HiddenSlides>0</HiddenSlides>
  <MMClips>0</MMClips>
  <ScaleCrop>false</ScaleCrop>
  <HeadingPairs>
    <vt:vector size="6" baseType="variant">
      <vt:variant>
        <vt:lpstr>Gebruikte lettertypen</vt:lpstr>
      </vt:variant>
      <vt:variant>
        <vt:i4>2</vt:i4>
      </vt:variant>
      <vt:variant>
        <vt:lpstr>Thema</vt:lpstr>
      </vt:variant>
      <vt:variant>
        <vt:i4>3</vt:i4>
      </vt:variant>
      <vt:variant>
        <vt:lpstr>Diatitels</vt:lpstr>
      </vt:variant>
      <vt:variant>
        <vt:i4>26</vt:i4>
      </vt:variant>
    </vt:vector>
  </HeadingPairs>
  <TitlesOfParts>
    <vt:vector size="31" baseType="lpstr">
      <vt:lpstr>Arial</vt:lpstr>
      <vt:lpstr>Calibri</vt:lpstr>
      <vt:lpstr>Nederlandse Obesitas Kliniek</vt:lpstr>
      <vt:lpstr>Nederlandse Obesitas Kliniek West</vt:lpstr>
      <vt:lpstr>Nederlandse Obesitas Kliniek Zuid</vt:lpstr>
      <vt:lpstr> Verborgen complicaties na Bariatrische Chirurgie </vt:lpstr>
      <vt:lpstr>Voorstellen</vt:lpstr>
      <vt:lpstr>Hypothese      </vt:lpstr>
      <vt:lpstr>Lange termijn complicaties na BC m.b.t. mondgezondheid   </vt:lpstr>
      <vt:lpstr>Effecten supplementen op de mondgezondheid</vt:lpstr>
      <vt:lpstr>Dagmenu: 1 jaar na Gastric Bypass  </vt:lpstr>
      <vt:lpstr>Dagmenu: 3 jaar na Gastric Bypass</vt:lpstr>
      <vt:lpstr>Tandcariës</vt:lpstr>
      <vt:lpstr>Tanderosie</vt:lpstr>
      <vt:lpstr>Gingivitis / Parodontitis (tandvleesontsteking) </vt:lpstr>
      <vt:lpstr>PowerPoint-presentatie</vt:lpstr>
      <vt:lpstr>Xerostomie</vt:lpstr>
      <vt:lpstr>Onderzoeksvraag  </vt:lpstr>
      <vt:lpstr>Voedingsvragen onderverdeeld in 3 categorieën  </vt:lpstr>
      <vt:lpstr>Voorlopige conclusie</vt:lpstr>
      <vt:lpstr>Praktische adviezen</vt:lpstr>
      <vt:lpstr>Praktische adviezen</vt:lpstr>
      <vt:lpstr>Praktische adviezen</vt:lpstr>
      <vt:lpstr>Gebitsvriendelijke dranken </vt:lpstr>
      <vt:lpstr>Waterproducten</vt:lpstr>
      <vt:lpstr>Slimpie Siroop framboos 0% suiker … slim?</vt:lpstr>
      <vt:lpstr>Melkproducten</vt:lpstr>
      <vt:lpstr>Mondzorg (aanvullende suggesties):</vt:lpstr>
      <vt:lpstr>Conclusie Diëtist &amp; Mondhygiënist </vt:lpstr>
      <vt:lpstr>Take Home Message</vt:lpstr>
      <vt:lpstr>?? VRAGEN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Klaas Leussink</dc:creator>
  <cp:lastModifiedBy>Bere JAIME</cp:lastModifiedBy>
  <cp:revision>1060</cp:revision>
  <dcterms:created xsi:type="dcterms:W3CDTF">2015-05-01T08:46:41Z</dcterms:created>
  <dcterms:modified xsi:type="dcterms:W3CDTF">2020-01-23T21:06:06Z</dcterms:modified>
</cp:coreProperties>
</file>