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6" r:id="rId2"/>
    <p:sldId id="390" r:id="rId3"/>
    <p:sldId id="264" r:id="rId4"/>
    <p:sldId id="373" r:id="rId5"/>
    <p:sldId id="391" r:id="rId6"/>
    <p:sldId id="379" r:id="rId7"/>
    <p:sldId id="39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413B-B525-4D11-B007-5C77F235197F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1AB3-36E0-41B8-928D-12F1AC32BA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64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C108B-61F4-4B34-A805-A89AECFA4AB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09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16C8FD6-366B-4224-A2FE-5FF658889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23441C4E-9042-4ED9-8085-769987655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8C2434F-6C07-4A61-8F29-6DD01DFC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A159AA3-3C7B-41C4-BA5B-9F0F90C8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17ADFAF-C732-4CE0-8F8C-7B380552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019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99F446C-1EEE-4B81-BE9E-9BB94E83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4BB7CD75-760B-4FCB-9B2F-0D755F049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3C0E626-E4BA-4B99-91C9-03A7D812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7314645E-5E7B-4385-9BFE-EED74FE23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E477798-DBF5-4544-B78B-234AD9555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83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CB844F49-0661-466E-9F35-A184741CB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45D5C1D8-6634-4C75-9A8E-7711127F7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4F59497-2926-41B9-93B9-8F4D75858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71181692-3DED-4AE0-BFD2-DAAFD8C14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BC08919-7423-44FD-A657-4A05961B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44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8E0D725-8D95-4C95-A909-F7473EC1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5A7AA4B-7695-4772-A9B1-68557E90A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7141A74-9B70-4643-99F0-EEDD95AE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4B86140-AEE9-495E-BE95-0C2B3F34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D0DB8A8-1F18-4339-9073-42838FE60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68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AEAD71C-5EE5-4A7D-93B5-9A5A6B46E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20DE329-1021-4A20-BE64-C80AEA625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0D127B9-05AC-4394-B1FE-01FA4CC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875D175-4ED1-499A-A934-DC48D7CC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5746A14-CB17-4314-8DFE-116714D2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68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90B304C-2545-4D2F-8086-4D3BFCE9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D26E745-53DF-4515-92C6-923EBCA0F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12F805AB-F5BE-4355-AB61-827E16825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8395F106-3303-420E-828A-0AF05E97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DF2B46B8-E0A6-4129-AB36-E5C815DF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2EF1F0DB-8E54-4A5D-B1D0-93F89D56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37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19A0D8A-1958-4815-B8F0-A8BB5EDB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1C34469E-39A2-471D-8C69-DD3A5238A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A62D2B9C-0B82-4200-AE95-88C4EE2A7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17F017DB-0E6D-433C-9722-4C96CBCA6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6BC7325D-23CB-441C-9DBD-882AE2028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8466C5B0-C58E-4CE9-B70B-607D55DE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D3637E7A-756F-45B9-BA79-3E0D8923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A8A94236-DF1B-4C93-8C86-0EDC9FC3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77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C2258AD-C179-4832-A030-20A4EBDD9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3EE8B4A1-3529-4A3B-9F21-6E9B8686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BFDD9573-AAAB-4967-BE08-F67D443A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30BCF676-E73A-4A43-B913-2B24031B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30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2926E1DA-0988-4BD5-93B2-CAB81E171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8F6796FF-08F2-424A-8673-7CDA47E0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CD228CE5-E9BF-44C3-8EFB-064125EE6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54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E538C4-2509-4BC3-AB04-D8B9B156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AF9F241-D402-4358-9710-0B2541DA8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533941C6-712F-4DA7-8CC6-576C7C2AA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417114D8-FEE6-4002-9710-7872527F2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A4EABD3C-F5F6-4333-955F-06278F1B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E258A08A-7B34-461C-B8DF-315514303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96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EB6D0D-34ED-4A0E-9A77-F30B9626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A5849F7B-A4CE-40A0-A98A-F0BE9B014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5047D926-76DB-401E-959F-73E803BEF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3C5B0F2-7557-4CAD-B738-3B4FDD99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843FD4F2-EDD0-4ADF-9FFF-675A7A82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0EAA1C03-0B52-48A8-BD5F-97E2A2D0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51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7EDA396E-76C0-4C24-8AFC-8FAD8E15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95A239A-A6DE-495D-AA6A-506B15F64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47DB5A6-683E-42B5-82BB-8411770D7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2168C-5770-4693-B76B-32DB676B8F70}" type="datetimeFigureOut">
              <a:rPr lang="nl-NL" smtClean="0"/>
              <a:t>23-3-2021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F4B40BD-EE4E-47DE-8AEE-0895C34B3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AE09902-9A54-4948-AF05-DD26285B9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6AAC2-ABBC-455B-BF39-DF9F4F77A3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19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BE94A7FA-F530-4562-BABB-31CF2EFA8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HOE BETREK JE DE HUISARTS EN DE POH?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xmlns="" id="{0DBD6479-9D82-4E0A-BFE8-A11AB3680D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latin typeface="Comic Sans MS" panose="030F0702030302020204" pitchFamily="66" charset="0"/>
              </a:rPr>
              <a:t>Een concept model gebaseerd op model HZG</a:t>
            </a:r>
          </a:p>
          <a:p>
            <a:r>
              <a:rPr lang="nl-NL" dirty="0">
                <a:latin typeface="Comic Sans MS" panose="030F0702030302020204" pitchFamily="66" charset="0"/>
              </a:rPr>
              <a:t>Ismay Wiggers</a:t>
            </a:r>
          </a:p>
        </p:txBody>
      </p:sp>
    </p:spTree>
    <p:extLst>
      <p:ext uri="{BB962C8B-B14F-4D97-AF65-F5344CB8AC3E}">
        <p14:creationId xmlns:p14="http://schemas.microsoft.com/office/powerpoint/2010/main" val="80147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162FC1-792C-4CFD-88E1-C4DEB50D1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i="0" u="none" strike="noStrike" dirty="0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Indicatie verwijzing naar diëtist door </a:t>
            </a:r>
            <a:r>
              <a:rPr lang="nl-NL" sz="3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HA of </a:t>
            </a:r>
            <a:r>
              <a:rPr lang="nl-NL" sz="36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Poh</a:t>
            </a:r>
            <a:endParaRPr lang="nl-NL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0452104-80D1-4A91-8155-608B829F8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30000"/>
              </a:lnSpc>
              <a:buSzPts val="900"/>
              <a:buFont typeface="Wingdings" panose="05000000000000000000" pitchFamily="2" charset="2"/>
              <a:buChar char="q"/>
            </a:pPr>
            <a:r>
              <a:rPr lang="nl-NL" sz="2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Snel doorverwijzen bij overgewicht/obesitas zonder comorbiditeit</a:t>
            </a:r>
          </a:p>
          <a:p>
            <a:pPr lvl="1">
              <a:lnSpc>
                <a:spcPct val="130000"/>
              </a:lnSpc>
              <a:buSzPts val="900"/>
              <a:buFont typeface="Wingdings" panose="05000000000000000000" pitchFamily="2" charset="2"/>
              <a:buChar char="q"/>
            </a:pPr>
            <a:r>
              <a:rPr lang="nl-NL" sz="2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Overgewicht al dan niet i.c.m. comorbiditeit (NB andere BMI-richtlijnen bij hindoestanen of vergrote buikomvang). </a:t>
            </a:r>
          </a:p>
          <a:p>
            <a:pPr lvl="1">
              <a:lnSpc>
                <a:spcPct val="130000"/>
              </a:lnSpc>
              <a:buSzPts val="900"/>
              <a:buFont typeface="Wingdings" panose="05000000000000000000" pitchFamily="2" charset="2"/>
              <a:buChar char="q"/>
            </a:pPr>
            <a:r>
              <a:rPr lang="nl-NL" sz="2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Bij gewenste leefstijlverandering.</a:t>
            </a:r>
          </a:p>
          <a:p>
            <a:pPr lvl="1">
              <a:lnSpc>
                <a:spcPct val="130000"/>
              </a:lnSpc>
              <a:buSzPts val="900"/>
              <a:buFont typeface="Wingdings" panose="05000000000000000000" pitchFamily="2" charset="2"/>
              <a:buChar char="q"/>
            </a:pPr>
            <a:r>
              <a:rPr lang="nl-NL" sz="2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Bij terugval in lichaamsgewicht.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859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E97156-ADF5-49FC-9E80-411D332A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nl-NL" sz="3600" b="1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Hoe haalt de huisarts een patiënt met SIRD eruit? </a:t>
            </a:r>
            <a:endParaRPr lang="nl-NL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ABB2F52-EB2E-4FD4-8C2A-90DA440D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30000"/>
              </a:lnSpc>
              <a:buFont typeface="+mj-lt"/>
              <a:buAutoNum type="arabicPeriod"/>
            </a:pPr>
            <a:r>
              <a:rPr lang="nl-NL" sz="1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Forse buikomvang.</a:t>
            </a:r>
          </a:p>
          <a:p>
            <a:pPr marL="342900" lvl="0" indent="-342900">
              <a:lnSpc>
                <a:spcPct val="130000"/>
              </a:lnSpc>
              <a:buFont typeface="+mj-lt"/>
              <a:buAutoNum type="arabicPeriod"/>
            </a:pPr>
            <a:r>
              <a:rPr lang="nl-NL" sz="1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Verhoogde BMI &gt;30.</a:t>
            </a:r>
          </a:p>
          <a:p>
            <a:pPr marL="342900" lvl="0" indent="-342900">
              <a:lnSpc>
                <a:spcPct val="130000"/>
              </a:lnSpc>
              <a:buFont typeface="+mj-lt"/>
              <a:buAutoNum type="arabicPeriod"/>
            </a:pPr>
            <a:r>
              <a:rPr lang="nl-NL" sz="1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Ontstaat op volwassen leeftijd, of jonger als je vergrote buikomvang hebt.</a:t>
            </a:r>
          </a:p>
          <a:p>
            <a:pPr marL="342900" lvl="0" indent="-342900">
              <a:lnSpc>
                <a:spcPct val="130000"/>
              </a:lnSpc>
              <a:buFont typeface="+mj-lt"/>
              <a:buAutoNum type="arabicPeriod"/>
            </a:pPr>
            <a:r>
              <a:rPr lang="nl-NL" sz="1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Verhoogde Insuline resistentie (doe de HOMA-ir) (Nog voordat de diëtist een KH- inzet, want dat beïnvloedt de meting meteen).</a:t>
            </a:r>
          </a:p>
          <a:p>
            <a:pPr marL="342900" lvl="0" indent="-342900">
              <a:lnSpc>
                <a:spcPct val="130000"/>
              </a:lnSpc>
              <a:buFont typeface="+mj-lt"/>
              <a:buAutoNum type="arabicPeriod"/>
            </a:pPr>
            <a:r>
              <a:rPr lang="nl-NL" sz="1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Verhoogde c peptide aanmaak. </a:t>
            </a:r>
          </a:p>
          <a:p>
            <a:pPr marL="342900" lvl="0" indent="-342900">
              <a:lnSpc>
                <a:spcPct val="130000"/>
              </a:lnSpc>
              <a:buFont typeface="+mj-lt"/>
              <a:buAutoNum type="arabicPeriod"/>
            </a:pPr>
            <a:r>
              <a:rPr lang="nl-NL" sz="1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Gestoorde glucosetolerantie test.</a:t>
            </a:r>
          </a:p>
          <a:p>
            <a:pPr marL="342900" lvl="0" indent="-342900">
              <a:lnSpc>
                <a:spcPct val="130000"/>
              </a:lnSpc>
              <a:buFont typeface="+mj-lt"/>
              <a:buAutoNum type="arabicPeriod"/>
            </a:pPr>
            <a:r>
              <a:rPr lang="nl-NL" sz="1800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Leververvetting; verhoogd Gamma GT, hoge triglyceriden, leversteatose op echo.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BE9505A5-D433-48FF-952F-BA0CACBAF469}"/>
              </a:ext>
            </a:extLst>
          </p:cNvPr>
          <p:cNvSpPr txBox="1"/>
          <p:nvPr/>
        </p:nvSpPr>
        <p:spPr>
          <a:xfrm>
            <a:off x="2636635" y="1236701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SIRD IS DM 2 met forse insuline resistentie </a:t>
            </a:r>
            <a:endParaRPr lang="nl-N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1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E6582883-2A8A-4728-B3F1-B47C58285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CRITERIA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FD67581C-908B-444B-986E-95D404FC4F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latin typeface="Comic Sans MS" panose="030F0702030302020204" pitchFamily="66" charset="0"/>
              </a:rPr>
              <a:t>Insulineresistentie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F26CAB6E-04B5-4A23-8E8F-57E02C39C0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>
                <a:latin typeface="Comic Sans MS" panose="030F0702030302020204" pitchFamily="66" charset="0"/>
              </a:rPr>
              <a:t>Normale glucosewaarden</a:t>
            </a:r>
          </a:p>
          <a:p>
            <a:r>
              <a:rPr lang="nl-NL" dirty="0">
                <a:latin typeface="Comic Sans MS" panose="030F0702030302020204" pitchFamily="66" charset="0"/>
              </a:rPr>
              <a:t>Verhoogde middelomtrek</a:t>
            </a:r>
          </a:p>
          <a:p>
            <a:r>
              <a:rPr lang="nl-NL" dirty="0">
                <a:latin typeface="Comic Sans MS" panose="030F0702030302020204" pitchFamily="66" charset="0"/>
              </a:rPr>
              <a:t>TG/HDL ratio verhoogd</a:t>
            </a:r>
          </a:p>
          <a:p>
            <a:r>
              <a:rPr lang="nl-NL" dirty="0">
                <a:latin typeface="Comic Sans MS" panose="030F0702030302020204" pitchFamily="66" charset="0"/>
              </a:rPr>
              <a:t>Bloeddruk verhoogd</a:t>
            </a:r>
          </a:p>
          <a:p>
            <a:r>
              <a:rPr lang="nl-NL" dirty="0">
                <a:latin typeface="Comic Sans MS" panose="030F0702030302020204" pitchFamily="66" charset="0"/>
              </a:rPr>
              <a:t>Meestal overgewicht of obesitas</a:t>
            </a:r>
          </a:p>
          <a:p>
            <a:endParaRPr lang="nl-NL" dirty="0">
              <a:latin typeface="Comic Sans MS" panose="030F0702030302020204" pitchFamily="66" charset="0"/>
            </a:endParaRPr>
          </a:p>
          <a:p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xmlns="" id="{E460362B-F1D3-45C9-AF5F-590658D94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>
                <a:latin typeface="Comic Sans MS" panose="030F0702030302020204" pitchFamily="66" charset="0"/>
              </a:rPr>
              <a:t>SIRD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xmlns="" id="{6E718B74-B710-4487-9414-FA170146F37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>
                <a:latin typeface="Comic Sans MS" panose="030F0702030302020204" pitchFamily="66" charset="0"/>
              </a:rPr>
              <a:t>Hoge nuchtere glucose</a:t>
            </a:r>
          </a:p>
          <a:p>
            <a:r>
              <a:rPr lang="nl-NL" dirty="0">
                <a:latin typeface="Comic Sans MS" panose="030F0702030302020204" pitchFamily="66" charset="0"/>
              </a:rPr>
              <a:t>Hoog HbA1c</a:t>
            </a:r>
          </a:p>
          <a:p>
            <a:r>
              <a:rPr lang="nl-NL" dirty="0">
                <a:latin typeface="Comic Sans MS" panose="030F0702030302020204" pitchFamily="66" charset="0"/>
              </a:rPr>
              <a:t>Verhoogde middelomtrek</a:t>
            </a:r>
          </a:p>
          <a:p>
            <a:r>
              <a:rPr lang="nl-NL" dirty="0">
                <a:latin typeface="Comic Sans MS" panose="030F0702030302020204" pitchFamily="66" charset="0"/>
              </a:rPr>
              <a:t>TG/HDL ratio verhoogd</a:t>
            </a:r>
          </a:p>
          <a:p>
            <a:r>
              <a:rPr lang="nl-NL" dirty="0">
                <a:latin typeface="Comic Sans MS" panose="030F0702030302020204" pitchFamily="66" charset="0"/>
              </a:rPr>
              <a:t>Bloeddruk verhoogd</a:t>
            </a:r>
          </a:p>
          <a:p>
            <a:r>
              <a:rPr lang="nl-NL" dirty="0">
                <a:latin typeface="Comic Sans MS" panose="030F0702030302020204" pitchFamily="66" charset="0"/>
              </a:rPr>
              <a:t>Meestal overgewicht of obesitas</a:t>
            </a:r>
          </a:p>
          <a:p>
            <a:endParaRPr lang="nl-NL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73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7B008F-3E86-4D06-B803-9F9EFF45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93" y="279780"/>
            <a:ext cx="10515600" cy="1487488"/>
          </a:xfrm>
        </p:spPr>
        <p:txBody>
          <a:bodyPr>
            <a:normAutofit fontScale="90000"/>
          </a:bodyPr>
          <a:lstStyle/>
          <a:p>
            <a:r>
              <a:rPr lang="nl-NL" sz="4400" b="1" dirty="0">
                <a:solidFill>
                  <a:srgbClr val="57246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4400" b="1" dirty="0">
                <a:solidFill>
                  <a:srgbClr val="57246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000" b="1" dirty="0">
                <a:solidFill>
                  <a:srgbClr val="00B050"/>
                </a:solidFill>
                <a:effectLst/>
                <a:latin typeface="Comic Sans MS" panose="030F0702030302020204" pitchFamily="66" charset="0"/>
                <a:cs typeface="Calibri" panose="020F0502020204030204" pitchFamily="34" charset="0"/>
              </a:rPr>
              <a:t>Definitie: wat is ‘succesvolle’ leefstijlimplementatie</a:t>
            </a:r>
            <a:br>
              <a:rPr lang="nl-NL" sz="4000" b="1" dirty="0">
                <a:solidFill>
                  <a:srgbClr val="00B050"/>
                </a:solidFill>
                <a:effectLst/>
                <a:latin typeface="Comic Sans MS" panose="030F0702030302020204" pitchFamily="66" charset="0"/>
                <a:cs typeface="Calibri" panose="020F0502020204030204" pitchFamily="34" charset="0"/>
              </a:rPr>
            </a:br>
            <a:endParaRPr lang="nl-NL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7A75BA9-B6CF-4C20-ADD3-CD2E19CF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39" y="1762783"/>
            <a:ext cx="9856811" cy="481543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nl-NL" sz="3300" b="1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BEHANDELING IR: koolhydraatbeperkt, eiwitrijk, meer beweging, stress reductie, medicatie afbouw/stoppen (bv. Cortisol)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nl-NL" sz="3300" b="1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Op basis van fysiologische parameters kan succes worden bepaald aan de hand van de volgende verschillende parameters: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nl-NL" sz="3300" b="1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Hba1c streefwaarde is bereikt en wordt gehandhaafd zonder medicatie (m.u.v. metformine). Daarnaast ook: verbetering tensie, lipidenspectrum, nierfunctie, leverwaardes, lichaamsgewicht, buikomvang, beter bewegen en vitaler gevoel.</a:t>
            </a:r>
          </a:p>
          <a:p>
            <a:pPr lvl="1">
              <a:lnSpc>
                <a:spcPct val="130000"/>
              </a:lnSpc>
              <a:buSzPts val="900"/>
              <a:buFont typeface="Wingdings" panose="05000000000000000000" pitchFamily="2" charset="2"/>
              <a:buChar char="Ø"/>
            </a:pPr>
            <a:r>
              <a:rPr lang="nl-NL" sz="3300" b="1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Bijkomende ziektes/complicaties. Geen toename van aan diabetes gerelateerde micro of macro vasculaire complicaties. </a:t>
            </a:r>
          </a:p>
          <a:p>
            <a:pPr lvl="1">
              <a:lnSpc>
                <a:spcPct val="130000"/>
              </a:lnSpc>
              <a:buSzPts val="900"/>
              <a:buFont typeface="Wingdings" panose="05000000000000000000" pitchFamily="2" charset="2"/>
              <a:buChar char="Ø"/>
            </a:pPr>
            <a:r>
              <a:rPr lang="nl-NL" sz="3300" b="1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Gedrag/persoonlijkheid kenmerken:</a:t>
            </a:r>
          </a:p>
          <a:p>
            <a:pPr lvl="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nl-NL" sz="3300" b="1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Meer kennis/begrip over eigen gezondheid en ziektebeeld.</a:t>
            </a:r>
          </a:p>
          <a:p>
            <a:pPr lvl="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nl-NL" sz="3300" b="1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Meer regie over eigen ziektebeeld.</a:t>
            </a:r>
          </a:p>
          <a:p>
            <a:pPr lvl="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nl-NL" sz="3300" b="1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Meer kwaliteit van leven. </a:t>
            </a:r>
          </a:p>
          <a:p>
            <a:pPr lvl="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nl-NL" sz="3300" b="1" dirty="0">
                <a:solidFill>
                  <a:srgbClr val="1A181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Minder verschijnselen van somberheid/depressie.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27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xmlns="" id="{73232E0E-8FBE-4D59-9D18-408B77657F0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35" y="906209"/>
            <a:ext cx="5190911" cy="4607487"/>
          </a:xfr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3D2DAE0-63A6-4DA9-9F1A-7A71C6B06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906209"/>
            <a:ext cx="5016834" cy="4119562"/>
          </a:xfrm>
        </p:spPr>
        <p:txBody>
          <a:bodyPr/>
          <a:lstStyle/>
          <a:p>
            <a:r>
              <a:rPr lang="nl-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CERTIFICAAT LEEFSTIJLDIETIST</a:t>
            </a:r>
          </a:p>
          <a:p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91F51CBE-A826-4197-B54C-297B3FAE0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8" y="1883391"/>
            <a:ext cx="4774179" cy="267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4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4AE8C9-122E-47F8-A85B-C50FF5C5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178" y="0"/>
            <a:ext cx="10228997" cy="1371600"/>
          </a:xfrm>
        </p:spPr>
        <p:txBody>
          <a:bodyPr>
            <a:normAutofit/>
          </a:bodyPr>
          <a:lstStyle/>
          <a:p>
            <a:r>
              <a:rPr lang="nl-NL" sz="2600" b="1" i="0" u="none" strike="noStrik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Instapvoorwaarden diëtist behandeling IR en SIRD (leefstijldietist)</a:t>
            </a:r>
            <a:endParaRPr lang="nl-NL" sz="2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1B1BA15-9020-423B-B9F9-EA6E67D9A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178" y="1469951"/>
            <a:ext cx="10228997" cy="4780724"/>
          </a:xfrm>
        </p:spPr>
        <p:txBody>
          <a:bodyPr>
            <a:no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HBO- Voeding &amp; diëtetiek, ingeschreven in kwaliteitsregister paramedici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Scholing gevolgd over DM2/Insulineresistentie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Scholing gevolgd op gebied van ACT of een andere gedragsveranderingsmethode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Begeleid gem. 5 patiënten per week met DM2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Doet aan intervisie/casuïstiek met (HZG-)collega-diëtisten</a:t>
            </a:r>
          </a:p>
          <a:p>
            <a:pPr marL="51435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Verder:</a:t>
            </a:r>
            <a:endParaRPr lang="nl-NL" sz="1800" b="0" dirty="0">
              <a:effectLst/>
              <a:latin typeface="Comic Sans MS" panose="030F0702030302020204" pitchFamily="66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Hanteert deze richtlijn als uitgangspunt bij de behandeling van DM2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Betrekt dus álle relevante leefstijlaspecten (BRAVO) bij de behandeling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Beschikt over een sociale kaart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Kan relevante lab. waarden via HA/POH  interpreteren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Is bekend met de interactie voeding en medicatie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Heeft een coachende grondhouding, werkt bij voorkeur met ACT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Communiceert duidelijk met POH/HA , registreert in VIP -streeft naar heldere werkwijze onderling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Uiteindelijk zal worden gevraagd om aan de criteria van “leefstijldiëtist” te voldoen. (Volg netwerk KDOO </a:t>
            </a:r>
            <a:r>
              <a:rPr lang="nl-NL" sz="1800" b="0" i="0" u="none" strike="noStrike" dirty="0" err="1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vd</a:t>
            </a: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 NVD: </a:t>
            </a:r>
            <a:r>
              <a:rPr lang="nl-NL" sz="1800" b="0" i="0" u="sng" strike="noStrike" dirty="0">
                <a:solidFill>
                  <a:srgbClr val="0097A7"/>
                </a:solidFill>
                <a:effectLst/>
                <a:latin typeface="Comic Sans MS" panose="030F0702030302020204" pitchFamily="66" charset="0"/>
                <a:hlinkClick r:id="rId3"/>
              </a:rPr>
              <a:t>www.kdoo.nl</a:t>
            </a: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 , </a:t>
            </a:r>
            <a:r>
              <a:rPr lang="nl-NL" sz="1800" b="0" i="0" u="none" strike="noStrike" dirty="0" err="1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tzt</a:t>
            </a:r>
            <a:r>
              <a:rPr lang="nl-NL" sz="1800" b="0" i="0" u="none" strike="noStrike" dirty="0">
                <a:solidFill>
                  <a:srgbClr val="595959"/>
                </a:solidFill>
                <a:effectLst/>
                <a:latin typeface="Comic Sans MS" panose="030F0702030302020204" pitchFamily="66" charset="0"/>
              </a:rPr>
              <a:t> volgt aantekening in kwaliteitsregister)</a:t>
            </a:r>
            <a:endParaRPr lang="nl-NL" sz="1800" b="0" dirty="0">
              <a:effectLst/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nl-NL" sz="1600" dirty="0">
                <a:latin typeface="Comic Sans MS" panose="030F0702030302020204" pitchFamily="66" charset="0"/>
              </a:rPr>
              <a:t/>
            </a:r>
            <a:br>
              <a:rPr lang="nl-NL" sz="1600" dirty="0">
                <a:latin typeface="Comic Sans MS" panose="030F0702030302020204" pitchFamily="66" charset="0"/>
              </a:rPr>
            </a:br>
            <a:endParaRPr lang="nl-NL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308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326</Words>
  <Application>Microsoft Office PowerPoint</Application>
  <PresentationFormat>Breedbeeld</PresentationFormat>
  <Paragraphs>59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Times New Roman</vt:lpstr>
      <vt:lpstr>Wingdings</vt:lpstr>
      <vt:lpstr>Kantoorthema</vt:lpstr>
      <vt:lpstr>HOE BETREK JE DE HUISARTS EN DE POH?</vt:lpstr>
      <vt:lpstr>Indicatie verwijzing naar diëtist door HA of Poh</vt:lpstr>
      <vt:lpstr>Hoe haalt de huisarts een patiënt met SIRD eruit? </vt:lpstr>
      <vt:lpstr>CRITERIA</vt:lpstr>
      <vt:lpstr> Definitie: wat is ‘succesvolle’ leefstijlimplementatie </vt:lpstr>
      <vt:lpstr>PowerPoint-presentatie</vt:lpstr>
      <vt:lpstr>Instapvoorwaarden diëtist behandeling IR en SIRD (leefstijldietist)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BETREK JE DE HUISARTS EN DE POH?</dc:title>
  <dc:creator>Ellen Govers</dc:creator>
  <cp:lastModifiedBy>Bere JAIME</cp:lastModifiedBy>
  <cp:revision>1</cp:revision>
  <dcterms:created xsi:type="dcterms:W3CDTF">2021-03-22T21:58:29Z</dcterms:created>
  <dcterms:modified xsi:type="dcterms:W3CDTF">2021-03-23T20:13:33Z</dcterms:modified>
</cp:coreProperties>
</file>